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70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# Of People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4' 9"</c:v>
                </c:pt>
                <c:pt idx="1">
                  <c:v>5'</c:v>
                </c:pt>
                <c:pt idx="2">
                  <c:v>5' 3"</c:v>
                </c:pt>
                <c:pt idx="3">
                  <c:v>5' 6"</c:v>
                </c:pt>
                <c:pt idx="4">
                  <c:v>5' 9"</c:v>
                </c:pt>
                <c:pt idx="5">
                  <c:v>6'</c:v>
                </c:pt>
                <c:pt idx="6">
                  <c:v>6' 3"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6</c:v>
                </c:pt>
                <c:pt idx="6">
                  <c:v>3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4A-4038-AAA5-6ABE28F68B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2702720"/>
        <c:axId val="62704256"/>
      </c:barChart>
      <c:catAx>
        <c:axId val="627027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2704256"/>
        <c:crosses val="autoZero"/>
        <c:auto val="1"/>
        <c:lblAlgn val="ctr"/>
        <c:lblOffset val="100"/>
        <c:noMultiLvlLbl val="0"/>
      </c:catAx>
      <c:valAx>
        <c:axId val="627042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27027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DE25-AB62-43BF-A987-135872344F3B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F44E-E9A4-41F7-AFB2-93A7709B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96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DE25-AB62-43BF-A987-135872344F3B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F44E-E9A4-41F7-AFB2-93A7709B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64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DE25-AB62-43BF-A987-135872344F3B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F44E-E9A4-41F7-AFB2-93A7709B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413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DE25-AB62-43BF-A987-135872344F3B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F44E-E9A4-41F7-AFB2-93A7709B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607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DE25-AB62-43BF-A987-135872344F3B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F44E-E9A4-41F7-AFB2-93A7709B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498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DE25-AB62-43BF-A987-135872344F3B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F44E-E9A4-41F7-AFB2-93A7709B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77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DE25-AB62-43BF-A987-135872344F3B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F44E-E9A4-41F7-AFB2-93A7709B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802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DE25-AB62-43BF-A987-135872344F3B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F44E-E9A4-41F7-AFB2-93A7709B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87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DE25-AB62-43BF-A987-135872344F3B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F44E-E9A4-41F7-AFB2-93A7709B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459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DE25-AB62-43BF-A987-135872344F3B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F44E-E9A4-41F7-AFB2-93A7709B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25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FDE25-AB62-43BF-A987-135872344F3B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4F44E-E9A4-41F7-AFB2-93A7709B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040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FDE25-AB62-43BF-A987-135872344F3B}" type="datetimeFigureOut">
              <a:rPr lang="en-US" smtClean="0"/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F44E-E9A4-41F7-AFB2-93A7709BDD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766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my-blackberry.net/wallpapers/15/m/Bared_Teeth,_Grey_Wolf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xeD65E_AvE" TargetMode="External"/><Relationship Id="rId2" Type="http://schemas.openxmlformats.org/officeDocument/2006/relationships/hyperlink" Target="http://www.youtube.com/watch?v=nVSJNhUhV-4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youtube.com/watch?v=0zHnhbW08yQ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Mechanisms for 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99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range of traits within a population helps determine how natural selection proceeds</a:t>
            </a:r>
          </a:p>
          <a:p>
            <a:r>
              <a:rPr lang="en-US" dirty="0" smtClean="0"/>
              <a:t>Natural selection tends to select for certain traits and have certain other traits die out</a:t>
            </a:r>
          </a:p>
          <a:p>
            <a:r>
              <a:rPr lang="en-US" dirty="0" smtClean="0"/>
              <a:t>The range in traits is called </a:t>
            </a:r>
            <a:r>
              <a:rPr lang="en-US" b="1" dirty="0" smtClean="0"/>
              <a:t>genetic variation</a:t>
            </a:r>
          </a:p>
        </p:txBody>
      </p:sp>
      <p:pic>
        <p:nvPicPr>
          <p:cNvPr id="5122" name="Picture 2" descr="http://www.thescientifichomeschool.com/wp-content/uploads/2011/02/finch-evolu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09800"/>
            <a:ext cx="4286250" cy="2867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5825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Variation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range in traits allows for a species to survive if some traits are not variable</a:t>
            </a:r>
          </a:p>
          <a:p>
            <a:r>
              <a:rPr lang="en-US" dirty="0" smtClean="0"/>
              <a:t>If deer with large antlers are hunted and killed easier, there will be deer that have small antlers that would survive</a:t>
            </a:r>
          </a:p>
          <a:p>
            <a:r>
              <a:rPr lang="en-US" dirty="0" smtClean="0"/>
              <a:t>If there were no variation among deer, none would survive</a:t>
            </a:r>
          </a:p>
          <a:p>
            <a:endParaRPr lang="en-US" dirty="0"/>
          </a:p>
        </p:txBody>
      </p:sp>
      <p:pic>
        <p:nvPicPr>
          <p:cNvPr id="4098" name="Picture 2" descr="http://4.bp.blogspot.com/_x2ojGN0Gisw/TNxaXXcwzbI/AAAAAAAALY4/PlR4wW-sx1w/s1600/free_deer_hunting_tips_big_buck1%25255B1%2525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828800"/>
            <a:ext cx="3714750" cy="3800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9123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Graph of Height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98166850"/>
              </p:ext>
            </p:extLst>
          </p:nvPr>
        </p:nvGraphicFramePr>
        <p:xfrm>
          <a:off x="457200" y="1600200"/>
          <a:ext cx="80010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880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of the variations help an organism survive in an environment</a:t>
            </a:r>
          </a:p>
          <a:p>
            <a:r>
              <a:rPr lang="en-US" dirty="0" smtClean="0"/>
              <a:t>These variations tend to become more frequent in a population</a:t>
            </a:r>
          </a:p>
          <a:p>
            <a:r>
              <a:rPr lang="en-US" dirty="0" smtClean="0"/>
              <a:t>The more frequent that  trait is in a population, the better chance that population will survive</a:t>
            </a:r>
          </a:p>
          <a:p>
            <a:endParaRPr lang="en-US" dirty="0"/>
          </a:p>
        </p:txBody>
      </p:sp>
      <p:pic>
        <p:nvPicPr>
          <p:cNvPr id="3076" name="Picture 4" descr="http://www.johnehrenfeld.com/sphinx_mo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676400"/>
            <a:ext cx="3429000" cy="4276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8684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trait that makes an individual more likely to survive in an environment is called an </a:t>
            </a:r>
            <a:r>
              <a:rPr lang="en-US" b="1" dirty="0" smtClean="0"/>
              <a:t>adaptation</a:t>
            </a:r>
          </a:p>
          <a:p>
            <a:r>
              <a:rPr lang="en-US" dirty="0" smtClean="0"/>
              <a:t>Something like thick fur in a cold environment is a successful adaptation</a:t>
            </a:r>
          </a:p>
          <a:p>
            <a:r>
              <a:rPr lang="en-US" dirty="0" smtClean="0"/>
              <a:t>Something like thick fur in a warm environment is not a successful adaptation</a:t>
            </a:r>
          </a:p>
        </p:txBody>
      </p:sp>
      <p:pic>
        <p:nvPicPr>
          <p:cNvPr id="5" name="Picture 2" descr="http://www.exploringnature.org/graphics/adaptation_jpgs/beaver_adapt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2209800"/>
            <a:ext cx="4267199" cy="243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9202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Remember an adaptation is a something that is passed down from the parents</a:t>
            </a:r>
          </a:p>
          <a:p>
            <a:r>
              <a:rPr lang="en-US" dirty="0" smtClean="0"/>
              <a:t>Adaptations are not something that is spontaneous or planned by the organism</a:t>
            </a:r>
            <a:endParaRPr lang="en-US" dirty="0"/>
          </a:p>
        </p:txBody>
      </p:sp>
      <p:pic>
        <p:nvPicPr>
          <p:cNvPr id="5" name="Picture 2" descr="http://www.inquisitr.com/wp-content/natural-sele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81200"/>
            <a:ext cx="4200769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5861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Artificial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What is the process that Darwin proposed is the driving force behind evolution?</a:t>
            </a:r>
          </a:p>
          <a:p>
            <a:r>
              <a:rPr lang="en-US" dirty="0" smtClean="0"/>
              <a:t>Natural selection is a process that occurs in the natural world</a:t>
            </a:r>
          </a:p>
          <a:p>
            <a:r>
              <a:rPr lang="en-US" dirty="0" smtClean="0"/>
              <a:t>This means that no human can interfere</a:t>
            </a:r>
            <a:endParaRPr lang="en-US" dirty="0"/>
          </a:p>
        </p:txBody>
      </p:sp>
      <p:pic>
        <p:nvPicPr>
          <p:cNvPr id="3074" name="Picture 2" descr="http://blog.deanandadie.net/wp-content/uploads/2010/11/NaturalSelec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057400"/>
            <a:ext cx="4362450" cy="3489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9833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Artificial Selection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Sometimes humans tamper with natural selection</a:t>
            </a:r>
          </a:p>
          <a:p>
            <a:r>
              <a:rPr lang="en-US" dirty="0" smtClean="0"/>
              <a:t>This can be seen most often in dogs</a:t>
            </a:r>
          </a:p>
          <a:p>
            <a:r>
              <a:rPr lang="en-US" dirty="0" smtClean="0"/>
              <a:t>Humans tend to want dogs with certain desirable traits</a:t>
            </a:r>
          </a:p>
          <a:p>
            <a:r>
              <a:rPr lang="en-US" dirty="0" smtClean="0"/>
              <a:t>They breed dogs together that have these traits</a:t>
            </a:r>
            <a:endParaRPr lang="en-US" dirty="0"/>
          </a:p>
        </p:txBody>
      </p:sp>
      <p:pic>
        <p:nvPicPr>
          <p:cNvPr id="2050" name="Picture 2" descr="http://www.puppy-training-at-home.com/images/big-dog-breed-vs-small-dog-bre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133600"/>
            <a:ext cx="4183380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3844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Artificial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Artificial selection </a:t>
            </a:r>
            <a:r>
              <a:rPr lang="en-US" dirty="0" smtClean="0"/>
              <a:t>is the process of humans selecting individual traits to give to the next generation</a:t>
            </a:r>
          </a:p>
          <a:p>
            <a:r>
              <a:rPr lang="en-US" dirty="0" smtClean="0"/>
              <a:t>It is the only way that we could have gotten one of  these from one of these</a:t>
            </a:r>
            <a:endParaRPr lang="en-US" dirty="0"/>
          </a:p>
        </p:txBody>
      </p:sp>
      <p:pic>
        <p:nvPicPr>
          <p:cNvPr id="1026" name="Picture 2" descr="http://ecx.images-amazon.com/images/I/41DWGpCMsaL._SL160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752600"/>
            <a:ext cx="1438275" cy="1524000"/>
          </a:xfrm>
          <a:prstGeom prst="rect">
            <a:avLst/>
          </a:prstGeom>
          <a:noFill/>
        </p:spPr>
      </p:pic>
      <p:pic>
        <p:nvPicPr>
          <p:cNvPr id="1028" name="Picture 4" descr="BlackBerry Wallpaper &gt; Bared Teeth, Grey Wol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191000"/>
            <a:ext cx="3048000" cy="2286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530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Watch First!</a:t>
            </a:r>
          </a:p>
          <a:p>
            <a:r>
              <a:rPr lang="en-US" dirty="0" smtClean="0">
                <a:hlinkClick r:id="rId2"/>
              </a:rPr>
              <a:t>http://www.youtube.com/watch?v=nVSJNhUhV-4</a:t>
            </a:r>
            <a:r>
              <a:rPr lang="en-US" dirty="0" smtClean="0"/>
              <a:t> </a:t>
            </a:r>
          </a:p>
          <a:p>
            <a:r>
              <a:rPr lang="en-US" dirty="0" smtClean="0"/>
              <a:t>Watch Second!</a:t>
            </a:r>
          </a:p>
          <a:p>
            <a:r>
              <a:rPr lang="en-US" dirty="0" smtClean="0">
                <a:hlinkClick r:id="rId3"/>
              </a:rPr>
              <a:t>http://www.youtube.com/watch?v=gxeD65E_AvE</a:t>
            </a:r>
            <a:r>
              <a:rPr lang="en-US" dirty="0" smtClean="0"/>
              <a:t>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>
                <a:hlinkClick r:id="rId4"/>
              </a:rPr>
              <a:t>http://www.youtube.com/watch?v=0zHnhbW08yQ</a:t>
            </a:r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74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Darwin found on his journey that certain animals were better suited for their environments than other animals</a:t>
            </a:r>
          </a:p>
          <a:p>
            <a:r>
              <a:rPr lang="en-US" dirty="0" smtClean="0"/>
              <a:t>Darwin found that some of these animals were better suited to survival than others </a:t>
            </a:r>
            <a:endParaRPr lang="en-US" dirty="0"/>
          </a:p>
        </p:txBody>
      </p:sp>
      <p:pic>
        <p:nvPicPr>
          <p:cNvPr id="4098" name="Picture 2" descr="http://1.bp.blogspot.com/_Ki7LkhJ3QIg/S9Xyv8ZqpXI/AAAAAAAAADI/JJGGIM70phQ/s1600/naturalselection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286000"/>
            <a:ext cx="3914775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9620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Darwin believed that certain animals were better suited to survival and that helped them live and have offspring</a:t>
            </a:r>
          </a:p>
          <a:p>
            <a:r>
              <a:rPr lang="en-US" dirty="0" smtClean="0"/>
              <a:t>Those animals that lived and had offspring would be the ones that you see in the world</a:t>
            </a:r>
          </a:p>
          <a:p>
            <a:r>
              <a:rPr lang="en-US" dirty="0" smtClean="0"/>
              <a:t>This idea was called </a:t>
            </a:r>
            <a:r>
              <a:rPr lang="en-US" b="1" dirty="0" smtClean="0"/>
              <a:t>natural selection</a:t>
            </a:r>
            <a:endParaRPr lang="en-US" b="1" dirty="0"/>
          </a:p>
        </p:txBody>
      </p:sp>
      <p:pic>
        <p:nvPicPr>
          <p:cNvPr id="3074" name="Picture 2" descr="http://www.daviddarling.info/images/natural_selec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799" y="2362200"/>
            <a:ext cx="3866029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26409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Natural selection can only happen when one organism has an increased chance to spread its genes</a:t>
            </a:r>
          </a:p>
          <a:p>
            <a:r>
              <a:rPr lang="en-US" dirty="0" smtClean="0"/>
              <a:t>The probability that an organism will pass on its genes to the next generation is referred to as </a:t>
            </a:r>
            <a:r>
              <a:rPr lang="en-US" b="1" dirty="0" smtClean="0"/>
              <a:t>fitness</a:t>
            </a:r>
          </a:p>
        </p:txBody>
      </p:sp>
      <p:pic>
        <p:nvPicPr>
          <p:cNvPr id="13314" name="Picture 2" descr="http://images2.cafemomstatic.com/images/user/gallery/post_1740411_1264693294_med.jpg?imageId=179094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438400"/>
            <a:ext cx="4381500" cy="24711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891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An organism that has an increase in fitness have a larger chance of passing on their genes</a:t>
            </a:r>
          </a:p>
          <a:p>
            <a:r>
              <a:rPr lang="en-US" dirty="0" smtClean="0"/>
              <a:t>An organism that has a decrease in fitness has a smaller chance of passing on their genes</a:t>
            </a:r>
            <a:endParaRPr lang="en-US" dirty="0"/>
          </a:p>
        </p:txBody>
      </p:sp>
      <p:pic>
        <p:nvPicPr>
          <p:cNvPr id="12290" name="Picture 2" descr="http://islandtails.honadvblogs.com/files/2008/10/babe-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3771900" cy="5353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3449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Overproduction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also several other things that Darwin noticed during his travels that helped form his opinion of natural selection</a:t>
            </a:r>
          </a:p>
          <a:p>
            <a:r>
              <a:rPr lang="en-US" dirty="0" smtClean="0"/>
              <a:t>One of the things he noticed was the number of offspring that were produced</a:t>
            </a:r>
          </a:p>
        </p:txBody>
      </p:sp>
      <p:pic>
        <p:nvPicPr>
          <p:cNvPr id="9220" name="Picture 4" descr="http://images03.olx.in/ui/3/67/49/52965849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05000"/>
            <a:ext cx="4141143" cy="403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7151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Overproduction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Most animals can produce more offspring than can survive to maturity</a:t>
            </a:r>
          </a:p>
          <a:p>
            <a:r>
              <a:rPr lang="en-US" dirty="0" smtClean="0"/>
              <a:t>This means that some of the offspring will die when they are young</a:t>
            </a:r>
          </a:p>
          <a:p>
            <a:r>
              <a:rPr lang="en-US" dirty="0" smtClean="0"/>
              <a:t>The offspring that will die are ones that will not be passing their genes on in the gene pool</a:t>
            </a:r>
            <a:endParaRPr lang="en-US" dirty="0"/>
          </a:p>
        </p:txBody>
      </p:sp>
      <p:pic>
        <p:nvPicPr>
          <p:cNvPr id="5" name="Picture 2" descr="http://4.bp.blogspot.com/_Jmv4oU5K4LM/Sjk1x0P5RUI/AAAAAAAAAbs/tinvrbuFCx8/s400/baby-hamster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3947499" cy="3581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58978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The idea that some offspring do not survive to maturity and cannot contribute their combination of genes is called </a:t>
            </a:r>
            <a:r>
              <a:rPr lang="en-US" b="1" dirty="0" smtClean="0"/>
              <a:t>overproduction</a:t>
            </a:r>
          </a:p>
          <a:p>
            <a:r>
              <a:rPr lang="en-US" dirty="0" smtClean="0"/>
              <a:t>Examples of this would be wild octopus</a:t>
            </a:r>
          </a:p>
          <a:p>
            <a:r>
              <a:rPr lang="en-US" dirty="0" smtClean="0"/>
              <a:t>More octopus are produced each year than can survive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7170" name="Picture 2" descr="http://www.animalshateus.com/wp-content/uploads/2010/02/oc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905000"/>
            <a:ext cx="3790950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3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Variation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Darwin also noticed that within a population there are a difference in traits</a:t>
            </a:r>
          </a:p>
          <a:p>
            <a:r>
              <a:rPr lang="en-US" dirty="0" smtClean="0"/>
              <a:t>The difference in traits creates a full range of traits within a species</a:t>
            </a:r>
          </a:p>
          <a:p>
            <a:r>
              <a:rPr lang="en-US" dirty="0" smtClean="0"/>
              <a:t>This is easy to observe in any population</a:t>
            </a:r>
          </a:p>
          <a:p>
            <a:endParaRPr lang="en-US" dirty="0"/>
          </a:p>
        </p:txBody>
      </p:sp>
      <p:pic>
        <p:nvPicPr>
          <p:cNvPr id="6146" name="Picture 2" descr="http://www.bio.georgiasouthern.edu/bio-home/harvey/lect/images/divers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05000"/>
            <a:ext cx="3664969" cy="3562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9781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626</Words>
  <Application>Microsoft Office PowerPoint</Application>
  <PresentationFormat>On-screen Show (4:3)</PresentationFormat>
  <Paragraphs>68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Mechanisms for Evolution</vt:lpstr>
      <vt:lpstr>Natural Selection</vt:lpstr>
      <vt:lpstr>Natural Selection</vt:lpstr>
      <vt:lpstr>Natural Selection</vt:lpstr>
      <vt:lpstr>Natural Selection</vt:lpstr>
      <vt:lpstr>Overproduction</vt:lpstr>
      <vt:lpstr>Overproduction</vt:lpstr>
      <vt:lpstr>Overproduction</vt:lpstr>
      <vt:lpstr>Genetic Variation</vt:lpstr>
      <vt:lpstr>Genetic Variation</vt:lpstr>
      <vt:lpstr>Genetic Variation</vt:lpstr>
      <vt:lpstr>Insert Graph of Height</vt:lpstr>
      <vt:lpstr>Adaptation</vt:lpstr>
      <vt:lpstr>Adaptation</vt:lpstr>
      <vt:lpstr>Adaptation</vt:lpstr>
      <vt:lpstr>Artificial Selection</vt:lpstr>
      <vt:lpstr>Artificial Selection</vt:lpstr>
      <vt:lpstr>Artificial Selection</vt:lpstr>
      <vt:lpstr>Video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Mechanisms for Evolution</dc:title>
  <dc:creator>Administrator</dc:creator>
  <cp:lastModifiedBy>Owdij, Michael</cp:lastModifiedBy>
  <cp:revision>10</cp:revision>
  <dcterms:created xsi:type="dcterms:W3CDTF">2014-01-07T14:07:19Z</dcterms:created>
  <dcterms:modified xsi:type="dcterms:W3CDTF">2017-02-20T15:31:32Z</dcterms:modified>
</cp:coreProperties>
</file>