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1" r:id="rId19"/>
    <p:sldId id="282" r:id="rId20"/>
    <p:sldId id="283" r:id="rId21"/>
    <p:sldId id="274" r:id="rId22"/>
    <p:sldId id="275" r:id="rId23"/>
    <p:sldId id="279" r:id="rId24"/>
    <p:sldId id="276" r:id="rId25"/>
    <p:sldId id="277" r:id="rId26"/>
    <p:sldId id="278" r:id="rId27"/>
    <p:sldId id="285" r:id="rId28"/>
    <p:sldId id="286" r:id="rId29"/>
    <p:sldId id="287" r:id="rId30"/>
    <p:sldId id="288" r:id="rId31"/>
    <p:sldId id="289" r:id="rId32"/>
    <p:sldId id="290" r:id="rId33"/>
    <p:sldId id="29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04" autoAdjust="0"/>
    <p:restoredTop sz="94660"/>
  </p:normalViewPr>
  <p:slideViewPr>
    <p:cSldViewPr>
      <p:cViewPr varScale="1">
        <p:scale>
          <a:sx n="73" d="100"/>
          <a:sy n="73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6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79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3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11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0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9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3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9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9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1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9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4396F-938E-44EE-A49D-9D0C7E9F381B}" type="datetimeFigureOut">
              <a:rPr lang="en-US" smtClean="0"/>
              <a:pPr/>
              <a:t>10/3/2012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E8E6C-E237-4172-881A-B387096DEF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70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EwzDydciWc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Wm6037urxs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tube.mtu.edu/watch.php?v=254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Measuring Populations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4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actually figure out how many organisms would be in the population during the next year we would follow a simple formula</a:t>
            </a:r>
          </a:p>
          <a:p>
            <a:r>
              <a:rPr lang="en-US" dirty="0" smtClean="0"/>
              <a:t>(Birth Rate – Death rate) x Population = Estimated Population Change</a:t>
            </a:r>
            <a:endParaRPr lang="en-US" dirty="0"/>
          </a:p>
        </p:txBody>
      </p:sp>
      <p:pic>
        <p:nvPicPr>
          <p:cNvPr id="9218" name="Picture 2" descr="http://www.noordzeeloket.nl/ecoqos/en/Images/zeevogels_tcm22-3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950" y="2133601"/>
            <a:ext cx="441335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Workspace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Grab a partner and lets try an example</a:t>
            </a:r>
          </a:p>
          <a:p>
            <a:r>
              <a:rPr lang="en-US" dirty="0" smtClean="0"/>
              <a:t>For the Amare Fish of Owdijtown there is a birth rate of 100 of 1000</a:t>
            </a:r>
          </a:p>
          <a:p>
            <a:r>
              <a:rPr lang="en-US" dirty="0" smtClean="0"/>
              <a:t>For the Amare Fish of Owdijtown there is a death rate of 50 of 1000</a:t>
            </a:r>
          </a:p>
          <a:p>
            <a:r>
              <a:rPr lang="en-US" dirty="0" smtClean="0"/>
              <a:t>The population of Amare Fish in Owdij Lake is currently 1000</a:t>
            </a:r>
          </a:p>
          <a:p>
            <a:r>
              <a:rPr lang="en-US" dirty="0" smtClean="0"/>
              <a:t>What is the estimated population  change next year?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long as a birth rate is larger than the death rate, there should be an increase in growth</a:t>
            </a:r>
          </a:p>
          <a:p>
            <a:r>
              <a:rPr lang="en-US" dirty="0" smtClean="0"/>
              <a:t>One type of increase in growth is </a:t>
            </a:r>
            <a:r>
              <a:rPr lang="en-US" b="1" dirty="0" smtClean="0"/>
              <a:t>exponential growth</a:t>
            </a:r>
          </a:p>
          <a:p>
            <a:r>
              <a:rPr lang="en-US" dirty="0" smtClean="0"/>
              <a:t>This means that the population grows very rapidly</a:t>
            </a:r>
            <a:endParaRPr lang="en-US" dirty="0"/>
          </a:p>
        </p:txBody>
      </p:sp>
      <p:pic>
        <p:nvPicPr>
          <p:cNvPr id="7170" name="Picture 2" descr="http://www.succeed.ufl.edu/content/abe2062/lect/lect_27/39_05.GIF"/>
          <p:cNvPicPr>
            <a:picLocks noChangeAspect="1" noChangeArrowheads="1"/>
          </p:cNvPicPr>
          <p:nvPr/>
        </p:nvPicPr>
        <p:blipFill>
          <a:blip r:embed="rId2" cstate="print"/>
          <a:srcRect l="21298" r="17850"/>
          <a:stretch>
            <a:fillRect/>
          </a:stretch>
        </p:blipFill>
        <p:spPr bwMode="auto">
          <a:xfrm>
            <a:off x="4800600" y="1295400"/>
            <a:ext cx="3733800" cy="4760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exponential growth the rapid growth has no restrictions from the environment</a:t>
            </a:r>
          </a:p>
          <a:p>
            <a:r>
              <a:rPr lang="en-US" dirty="0" smtClean="0"/>
              <a:t>Bacteria often show this</a:t>
            </a:r>
          </a:p>
          <a:p>
            <a:r>
              <a:rPr lang="en-US" dirty="0" smtClean="0"/>
              <a:t>Their need for resources is so small and their new environment is often so large that they have no limit to their resources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2004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http://www.youtube.com/watch?v=gEwzDydciWc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pic>
        <p:nvPicPr>
          <p:cNvPr id="3" name="Picture 2" descr="http://www.succeed.ufl.edu/content/abe2062/lect/lect_27/39_05.GIF"/>
          <p:cNvPicPr>
            <a:picLocks noChangeAspect="1" noChangeArrowheads="1"/>
          </p:cNvPicPr>
          <p:nvPr/>
        </p:nvPicPr>
        <p:blipFill>
          <a:blip r:embed="rId2" cstate="print"/>
          <a:srcRect l="21298" r="17850"/>
          <a:stretch>
            <a:fillRect/>
          </a:stretch>
        </p:blipFill>
        <p:spPr bwMode="auto">
          <a:xfrm>
            <a:off x="2743200" y="1524000"/>
            <a:ext cx="3733800" cy="4760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logistic model shows a population that grows but then has a limiting factor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limiting factor </a:t>
            </a:r>
            <a:r>
              <a:rPr lang="en-US" dirty="0" smtClean="0"/>
              <a:t>is something that halts a populations growth</a:t>
            </a:r>
          </a:p>
          <a:p>
            <a:r>
              <a:rPr lang="en-US" dirty="0" smtClean="0"/>
              <a:t>Space, amount of food and amount of water are good examples of limiting factors</a:t>
            </a:r>
            <a:endParaRPr lang="en-US" dirty="0"/>
          </a:p>
        </p:txBody>
      </p:sp>
      <p:pic>
        <p:nvPicPr>
          <p:cNvPr id="4100" name="Picture 4" descr="http://www.commonwealthsolar.com/images/RMILeakyBuc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429000" cy="397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b="1" dirty="0" smtClean="0"/>
              <a:t>logistic model </a:t>
            </a:r>
            <a:r>
              <a:rPr lang="en-US" dirty="0" smtClean="0"/>
              <a:t>there is rapid growth until the growth reaches a limiting factor</a:t>
            </a:r>
          </a:p>
          <a:p>
            <a:r>
              <a:rPr lang="en-US" dirty="0" smtClean="0"/>
              <a:t>When the population hits the limiting factor, it stops growing</a:t>
            </a:r>
          </a:p>
          <a:p>
            <a:r>
              <a:rPr lang="en-US" dirty="0" smtClean="0"/>
              <a:t>The population remains fairly consistent after reaching the limiting factor</a:t>
            </a:r>
            <a:endParaRPr lang="en-US" dirty="0"/>
          </a:p>
        </p:txBody>
      </p:sp>
      <p:pic>
        <p:nvPicPr>
          <p:cNvPr id="3074" name="Picture 2" descr="http://chs.carlsbadusd.k12.ca.us/DeCino/Webpage/APES/duckweedlab_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2057400"/>
            <a:ext cx="4166075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pic>
        <p:nvPicPr>
          <p:cNvPr id="5" name="Picture 2" descr="http://chs.carlsbadusd.k12.ca.us/DeCino/Webpage/APES/duckweedlab_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6781800" cy="4837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factors that regulate population size can be affected by density</a:t>
            </a:r>
          </a:p>
          <a:p>
            <a:r>
              <a:rPr lang="en-US" dirty="0" smtClean="0"/>
              <a:t>This breaks up the regulating factors for a population to…</a:t>
            </a:r>
          </a:p>
          <a:p>
            <a:pPr lvl="1"/>
            <a:r>
              <a:rPr lang="en-US" dirty="0" smtClean="0"/>
              <a:t>Density dependent</a:t>
            </a:r>
          </a:p>
          <a:p>
            <a:pPr lvl="1"/>
            <a:r>
              <a:rPr lang="en-US" dirty="0" smtClean="0"/>
              <a:t>Density independent</a:t>
            </a:r>
            <a:endParaRPr lang="en-US" dirty="0"/>
          </a:p>
        </p:txBody>
      </p:sp>
      <p:pic>
        <p:nvPicPr>
          <p:cNvPr id="3074" name="Picture 2" descr="http://upmyali.files.wordpress.com/2010/12/chinese-people-riding-bik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3228975" cy="2107989"/>
          </a:xfrm>
          <a:prstGeom prst="rect">
            <a:avLst/>
          </a:prstGeom>
          <a:noFill/>
        </p:spPr>
      </p:pic>
      <p:pic>
        <p:nvPicPr>
          <p:cNvPr id="3076" name="Picture 4" descr="http://www.peterborough.gov.uk/images/spin%20c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199" y="4114800"/>
            <a:ext cx="3540533" cy="236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864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Density dependent factors </a:t>
            </a:r>
            <a:r>
              <a:rPr lang="en-US" dirty="0" smtClean="0"/>
              <a:t>depend upon how many organisms are packed into a local area</a:t>
            </a:r>
          </a:p>
          <a:p>
            <a:r>
              <a:rPr lang="en-US" dirty="0" smtClean="0"/>
              <a:t>Factors such as resources, territory and availability of mates all depend on how many organisms are in an area</a:t>
            </a:r>
            <a:endParaRPr lang="en-US" dirty="0"/>
          </a:p>
        </p:txBody>
      </p:sp>
      <p:pic>
        <p:nvPicPr>
          <p:cNvPr id="2050" name="Picture 2" descr="http://gallery.lukema.net/butterflies/sw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380109" cy="3000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485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had one male and one female elephant in the wild</a:t>
            </a:r>
          </a:p>
          <a:p>
            <a:r>
              <a:rPr lang="en-US" dirty="0" smtClean="0"/>
              <a:t>They would reproduce every so often and have a baby elephant</a:t>
            </a:r>
          </a:p>
          <a:p>
            <a:r>
              <a:rPr lang="en-US" dirty="0" smtClean="0"/>
              <a:t>That would increase the population</a:t>
            </a:r>
          </a:p>
          <a:p>
            <a:r>
              <a:rPr lang="en-US" dirty="0" smtClean="0"/>
              <a:t>Over a short time the elephants would have a much larger population</a:t>
            </a:r>
            <a:endParaRPr lang="en-US" dirty="0"/>
          </a:p>
        </p:txBody>
      </p:sp>
      <p:pic>
        <p:nvPicPr>
          <p:cNvPr id="17410" name="Picture 2" descr="http://www.charactermad.com/images/uploads/baby_elephant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0"/>
            <a:ext cx="3166556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604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Density independent factors</a:t>
            </a:r>
            <a:r>
              <a:rPr lang="en-US" dirty="0" smtClean="0"/>
              <a:t> regulate the population without having to do with density</a:t>
            </a:r>
          </a:p>
          <a:p>
            <a:r>
              <a:rPr lang="en-US" dirty="0" smtClean="0"/>
              <a:t>Things like weather, floods and fires</a:t>
            </a:r>
          </a:p>
          <a:p>
            <a:r>
              <a:rPr lang="en-US" dirty="0" smtClean="0"/>
              <a:t>It does not matter how many organisms are in an area if there is a fire</a:t>
            </a:r>
            <a:endParaRPr lang="en-US" dirty="0"/>
          </a:p>
        </p:txBody>
      </p:sp>
      <p:pic>
        <p:nvPicPr>
          <p:cNvPr id="1026" name="Picture 2" descr="http://www.thefurtrapper.com/images/Deer%20B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271861" cy="4076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350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Populations can depend upon the amount of food, water and habitat</a:t>
            </a:r>
          </a:p>
          <a:p>
            <a:r>
              <a:rPr lang="en-US" dirty="0" smtClean="0"/>
              <a:t>What is another way that populations can be affected?</a:t>
            </a:r>
          </a:p>
          <a:p>
            <a:r>
              <a:rPr lang="en-US" dirty="0" smtClean="0"/>
              <a:t>Predator and prey relationships are also very important</a:t>
            </a:r>
            <a:endParaRPr lang="en-US" dirty="0"/>
          </a:p>
        </p:txBody>
      </p:sp>
      <p:pic>
        <p:nvPicPr>
          <p:cNvPr id="10242" name="Picture 2" descr="http://www.abbaroo.com/sharks/pics/great-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447800"/>
            <a:ext cx="3712029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092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is a very famous study of Snowshoe </a:t>
            </a:r>
            <a:r>
              <a:rPr lang="en-US" dirty="0"/>
              <a:t>H</a:t>
            </a:r>
            <a:r>
              <a:rPr lang="en-US" dirty="0" smtClean="0"/>
              <a:t>ares and Lynx</a:t>
            </a:r>
          </a:p>
          <a:p>
            <a:r>
              <a:rPr lang="en-US" dirty="0" smtClean="0"/>
              <a:t>These two have a very classic predator prey relationship</a:t>
            </a:r>
          </a:p>
          <a:p>
            <a:r>
              <a:rPr lang="en-US" dirty="0" smtClean="0"/>
              <a:t>The Lynx hunts and kills the snowshoe hare</a:t>
            </a:r>
            <a:endParaRPr lang="en-US" dirty="0"/>
          </a:p>
        </p:txBody>
      </p:sp>
      <p:pic>
        <p:nvPicPr>
          <p:cNvPr id="9218" name="Picture 2" descr="http://www-rohan.sdsu.edu/~jmahaffy/courses/f00/math122/lectures/qual_de2/images/mr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41148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883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http://www.youtube.com/watch?v=xWm6037urxs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 seventy years of observations, a very interesting trend arouse</a:t>
            </a:r>
          </a:p>
          <a:p>
            <a:r>
              <a:rPr lang="en-US" dirty="0" smtClean="0"/>
              <a:t>It was noticed that every year there was an increase in hares, there was an increase in Lynx shortly after</a:t>
            </a:r>
          </a:p>
          <a:p>
            <a:r>
              <a:rPr lang="en-US" dirty="0" smtClean="0"/>
              <a:t>This is because there was more energy to have more babies</a:t>
            </a:r>
            <a:endParaRPr lang="en-US" dirty="0"/>
          </a:p>
        </p:txBody>
      </p:sp>
      <p:pic>
        <p:nvPicPr>
          <p:cNvPr id="8194" name="Picture 2" descr="http://www.magicwebchannel.com/images/new/a_babylyn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310028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579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Every year  there was a decrease in hares, there was a decrease in Lynx shortly after</a:t>
            </a:r>
          </a:p>
          <a:p>
            <a:r>
              <a:rPr lang="en-US" dirty="0" smtClean="0"/>
              <a:t>This is because there was not enough energy to have a lot of babies</a:t>
            </a:r>
          </a:p>
          <a:p>
            <a:endParaRPr lang="en-US" dirty="0"/>
          </a:p>
        </p:txBody>
      </p:sp>
      <p:pic>
        <p:nvPicPr>
          <p:cNvPr id="7170" name="Picture 2" descr="http://1.bp.blogspot.com/_Nq1sXfG9ndc/S-o-Te1_ldI/AAAAAAAABL0/hy3EEuqJM7o/s1600/Lynx+Great+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28625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261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also works in reverse, if the level of Lynx goes down, then the level of hare goes up shortly after</a:t>
            </a:r>
          </a:p>
          <a:p>
            <a:r>
              <a:rPr lang="en-US" dirty="0" smtClean="0"/>
              <a:t>If the numbers of Lynx goes up, the level of hare goes down shortly after</a:t>
            </a:r>
            <a:endParaRPr lang="en-US" dirty="0"/>
          </a:p>
        </p:txBody>
      </p:sp>
      <p:pic>
        <p:nvPicPr>
          <p:cNvPr id="6146" name="Picture 2" descr="http://phsgirard.org/Biology/Ecology/LynxandHare.gi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3600"/>
            <a:ext cx="4282324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579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 an island off Lake Superior a study was done that illustrates predator and prey relationships</a:t>
            </a:r>
          </a:p>
          <a:p>
            <a:r>
              <a:rPr lang="en-US" dirty="0" smtClean="0"/>
              <a:t>This island was relatively isolated and had no major land mammals</a:t>
            </a:r>
          </a:p>
          <a:p>
            <a:r>
              <a:rPr lang="en-US" dirty="0" smtClean="0"/>
              <a:t>During a hard winter in the early part of the century a group of Moose crossed the ice and started a population</a:t>
            </a:r>
            <a:endParaRPr lang="en-US" dirty="0"/>
          </a:p>
        </p:txBody>
      </p:sp>
      <p:pic>
        <p:nvPicPr>
          <p:cNvPr id="26626" name="Picture 2" descr="http://magic939fm.com/media/2009/10/original/bullwinkle_j_mo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278130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Ecologists noted their arrival and started recording their populations</a:t>
            </a:r>
          </a:p>
          <a:p>
            <a:r>
              <a:rPr lang="en-US" dirty="0" smtClean="0"/>
              <a:t>In 1949, a similar event happened with a small pack of wolves</a:t>
            </a:r>
          </a:p>
          <a:p>
            <a:r>
              <a:rPr lang="en-US" dirty="0" smtClean="0"/>
              <a:t>Because of the isolation and the lack of other large mammals, this was an ideal system</a:t>
            </a:r>
            <a:endParaRPr lang="en-US" dirty="0"/>
          </a:p>
        </p:txBody>
      </p:sp>
      <p:pic>
        <p:nvPicPr>
          <p:cNvPr id="25602" name="Picture 2" descr="http://www.moose-call.com/wp-content/gallery/wolves-take-moose/wolves-kill-moose-1of4-kashabowie-outpo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362200"/>
            <a:ext cx="4348628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Ecologists noted that every year there was a rise in the moose population, there was a rise in the wolf population right after</a:t>
            </a:r>
          </a:p>
          <a:p>
            <a:r>
              <a:rPr lang="en-US" dirty="0" smtClean="0"/>
              <a:t>Ecologists also noted that every year there was a dip in the moose population, there was a dip in the wolf population right after</a:t>
            </a:r>
            <a:endParaRPr lang="en-US" dirty="0"/>
          </a:p>
        </p:txBody>
      </p:sp>
      <p:pic>
        <p:nvPicPr>
          <p:cNvPr id="24578" name="Picture 2" descr="http://www.northernvirginiamag.com/wp-content/uploads/2010/08/hungry-wol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3886200" cy="3912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elephants could grow to 19 million elephants in just 750 years</a:t>
            </a:r>
          </a:p>
          <a:p>
            <a:r>
              <a:rPr lang="en-US" dirty="0" smtClean="0"/>
              <a:t>So why isn’t the world overrun by elephants?</a:t>
            </a:r>
          </a:p>
          <a:p>
            <a:r>
              <a:rPr lang="en-US" dirty="0" smtClean="0"/>
              <a:t>There are factors that keep populations around the same size</a:t>
            </a:r>
          </a:p>
          <a:p>
            <a:endParaRPr lang="en-US" dirty="0"/>
          </a:p>
        </p:txBody>
      </p:sp>
      <p:pic>
        <p:nvPicPr>
          <p:cNvPr id="16386" name="Picture 2" descr="http://images.travelpod.com/users/mjlankers/world_trip_2006.1164352320.dsc08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3818072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749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mithlifescience.com/SciWolfMoose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848600" cy="5471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moose population and the wolf population are regulated by environmental resistance</a:t>
            </a:r>
          </a:p>
          <a:p>
            <a:r>
              <a:rPr lang="en-US" dirty="0" smtClean="0"/>
              <a:t>More wolves means it is harder for the moose to survive (Environmental Resistance)</a:t>
            </a:r>
          </a:p>
          <a:p>
            <a:r>
              <a:rPr lang="en-US" dirty="0" smtClean="0"/>
              <a:t>Too many moose and there will not be enough food  (Environmental Resistance)</a:t>
            </a:r>
          </a:p>
          <a:p>
            <a:r>
              <a:rPr lang="en-US" dirty="0" smtClean="0"/>
              <a:t>Not enough moose and the wolves will die (Environmental Resistance)</a:t>
            </a:r>
            <a:endParaRPr lang="en-US" dirty="0"/>
          </a:p>
        </p:txBody>
      </p:sp>
      <p:pic>
        <p:nvPicPr>
          <p:cNvPr id="7" name="Picture 2" descr="http://www.smithlifescience.com/SciWolfMoose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4153614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winter of 1996 there was a very severe snowfall and in the summer there was an infestation of ticks</a:t>
            </a:r>
          </a:p>
          <a:p>
            <a:r>
              <a:rPr lang="en-US" dirty="0" smtClean="0"/>
              <a:t>This caused a sharp decrease in the moose population</a:t>
            </a:r>
          </a:p>
          <a:p>
            <a:r>
              <a:rPr lang="en-US" dirty="0" smtClean="0"/>
              <a:t>It also caused kept the wolf population low for a long time</a:t>
            </a:r>
          </a:p>
          <a:p>
            <a:endParaRPr lang="en-US" dirty="0"/>
          </a:p>
        </p:txBody>
      </p:sp>
      <p:pic>
        <p:nvPicPr>
          <p:cNvPr id="21506" name="Picture 2" descr="http://cache.daylife.com/imageserve/08xvbEncFj4hb/610x.jpg"/>
          <p:cNvPicPr>
            <a:picLocks noChangeAspect="1" noChangeArrowheads="1"/>
          </p:cNvPicPr>
          <p:nvPr/>
        </p:nvPicPr>
        <p:blipFill>
          <a:blip r:embed="rId2" cstate="print"/>
          <a:srcRect t="42521"/>
          <a:stretch>
            <a:fillRect/>
          </a:stretch>
        </p:blipFill>
        <p:spPr bwMode="auto">
          <a:xfrm>
            <a:off x="0" y="2057400"/>
            <a:ext cx="4678307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http://www.techtube.mtu.edu/watch.php?v=254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Growth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growth rate</a:t>
            </a:r>
            <a:r>
              <a:rPr lang="en-US" dirty="0" smtClean="0"/>
              <a:t> is the amount that a population changes over a set time</a:t>
            </a:r>
          </a:p>
          <a:p>
            <a:r>
              <a:rPr lang="en-US" dirty="0" smtClean="0"/>
              <a:t>The growth rate could be positive</a:t>
            </a:r>
          </a:p>
          <a:p>
            <a:pPr lvl="1"/>
            <a:r>
              <a:rPr lang="en-US" dirty="0" smtClean="0"/>
              <a:t>This would mean more organisms</a:t>
            </a:r>
          </a:p>
          <a:p>
            <a:r>
              <a:rPr lang="en-US" dirty="0" smtClean="0"/>
              <a:t>The growth rate could be negative</a:t>
            </a:r>
          </a:p>
          <a:p>
            <a:pPr lvl="1"/>
            <a:r>
              <a:rPr lang="en-US" dirty="0" smtClean="0"/>
              <a:t>This would mean less organisms</a:t>
            </a:r>
            <a:endParaRPr lang="en-US" dirty="0"/>
          </a:p>
        </p:txBody>
      </p:sp>
      <p:pic>
        <p:nvPicPr>
          <p:cNvPr id="15362" name="Picture 2" descr="http://www.cartoonstock.com/newscartoons/cartoonists/mba/lowres/mban621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3889248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Growth Rate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have a positive growth rate, there would have to be…</a:t>
            </a:r>
          </a:p>
          <a:p>
            <a:pPr lvl="1"/>
            <a:r>
              <a:rPr lang="en-US" dirty="0" smtClean="0"/>
              <a:t>More individuals that are born than die</a:t>
            </a:r>
          </a:p>
          <a:p>
            <a:pPr lvl="1"/>
            <a:r>
              <a:rPr lang="en-US" dirty="0" smtClean="0"/>
              <a:t>More individuals that immigrate than emigrate</a:t>
            </a:r>
          </a:p>
          <a:p>
            <a:r>
              <a:rPr lang="en-US" dirty="0" smtClean="0"/>
              <a:t>To have a negative growth rate there would have to be…</a:t>
            </a:r>
          </a:p>
          <a:p>
            <a:pPr lvl="1"/>
            <a:r>
              <a:rPr lang="en-US" dirty="0" smtClean="0"/>
              <a:t>More individuals that die than are born</a:t>
            </a:r>
          </a:p>
          <a:p>
            <a:pPr lvl="1"/>
            <a:r>
              <a:rPr lang="en-US" dirty="0" smtClean="0"/>
              <a:t>More individuals that emigrate </a:t>
            </a:r>
            <a:r>
              <a:rPr lang="en-US" smtClean="0"/>
              <a:t>than immigrate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4338" name="Picture 2" descr="http://www.mongabay.com/images/uganda/600/ug2_5579.JPG"/>
          <p:cNvPicPr>
            <a:picLocks noChangeAspect="1" noChangeArrowheads="1"/>
          </p:cNvPicPr>
          <p:nvPr/>
        </p:nvPicPr>
        <p:blipFill>
          <a:blip r:embed="rId2" cstate="print"/>
          <a:srcRect b="17730"/>
          <a:stretch>
            <a:fillRect/>
          </a:stretch>
        </p:blipFill>
        <p:spPr bwMode="auto">
          <a:xfrm>
            <a:off x="304800" y="1295400"/>
            <a:ext cx="2448746" cy="2819400"/>
          </a:xfrm>
          <a:prstGeom prst="rect">
            <a:avLst/>
          </a:prstGeom>
          <a:noFill/>
        </p:spPr>
      </p:pic>
      <p:pic>
        <p:nvPicPr>
          <p:cNvPr id="14340" name="Picture 4" descr="http://animals.nationalgeographic.com/staticfiles/NGS/Shared/StaticFiles/animals/images/primary/arabian-cam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5582" y="4495800"/>
            <a:ext cx="3039768" cy="2095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Growth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organisms cannot emigrate or immigrate</a:t>
            </a:r>
          </a:p>
          <a:p>
            <a:r>
              <a:rPr lang="en-US" dirty="0" smtClean="0"/>
              <a:t>Plants, Fungi, animals that are separated by a boundary</a:t>
            </a:r>
          </a:p>
          <a:p>
            <a:r>
              <a:rPr lang="en-US" dirty="0" smtClean="0"/>
              <a:t>If you are going to have to worry about organisms that emigrate or immigrate, you will be specifically told</a:t>
            </a:r>
            <a:endParaRPr lang="en-US" dirty="0"/>
          </a:p>
        </p:txBody>
      </p:sp>
      <p:pic>
        <p:nvPicPr>
          <p:cNvPr id="13314" name="Picture 2" descr="http://www.bbc.co.uk/midlandstoday/content/images/2007/11/02/toadstool_kenduffell_470_470x3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400550" cy="32957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54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know that researchers often use samples when working with populations</a:t>
            </a:r>
          </a:p>
          <a:p>
            <a:r>
              <a:rPr lang="en-US" dirty="0" smtClean="0"/>
              <a:t>These sample sizes are often 1000</a:t>
            </a:r>
          </a:p>
          <a:p>
            <a:r>
              <a:rPr lang="en-US" dirty="0" smtClean="0"/>
              <a:t>It allows us to compare one population to a different population</a:t>
            </a:r>
            <a:endParaRPr lang="en-US" dirty="0"/>
          </a:p>
        </p:txBody>
      </p:sp>
      <p:pic>
        <p:nvPicPr>
          <p:cNvPr id="12290" name="Picture 2" descr="http://www.1000dollarbill.net/wp-content/uploads/2009/07/1000-dollar-bill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343400" cy="4413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talking about births in a year we would put it in terms of 1000</a:t>
            </a:r>
          </a:p>
          <a:p>
            <a:r>
              <a:rPr lang="en-US" dirty="0" smtClean="0"/>
              <a:t>A researcher could say there are 52 births of 1000 in a year</a:t>
            </a:r>
          </a:p>
          <a:p>
            <a:r>
              <a:rPr lang="en-US" dirty="0" smtClean="0"/>
              <a:t>This would mean that for every 1000 organisms there are 52 born every year</a:t>
            </a:r>
            <a:endParaRPr lang="en-US" dirty="0"/>
          </a:p>
        </p:txBody>
      </p:sp>
      <p:pic>
        <p:nvPicPr>
          <p:cNvPr id="11266" name="Picture 2" descr="http://weblogs.cw11.com/news/local/morningnews/blogs/ba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360471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27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same could be said for death rate</a:t>
            </a:r>
          </a:p>
          <a:p>
            <a:r>
              <a:rPr lang="en-US" dirty="0" smtClean="0"/>
              <a:t>Researchers could have a death rate of 43 of 1000 per year</a:t>
            </a:r>
          </a:p>
          <a:p>
            <a:r>
              <a:rPr lang="en-US" dirty="0" smtClean="0"/>
              <a:t>This would mean for every 1000 organisms there would be 43 that die every year</a:t>
            </a:r>
            <a:endParaRPr lang="en-US" dirty="0"/>
          </a:p>
        </p:txBody>
      </p:sp>
      <p:pic>
        <p:nvPicPr>
          <p:cNvPr id="10242" name="Picture 2" descr="http://www.laocomics.com/blog/wp-content/uploads/2009/03/lion-the_cha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216400" cy="3162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93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1123</Words>
  <Application>Microsoft Office PowerPoint</Application>
  <PresentationFormat>On-screen Show (4:3)</PresentationFormat>
  <Paragraphs>122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 Measuring Populations</vt:lpstr>
      <vt:lpstr>Introduction</vt:lpstr>
      <vt:lpstr>Introduction</vt:lpstr>
      <vt:lpstr>Population Growth Rate</vt:lpstr>
      <vt:lpstr>Population Growth Rate</vt:lpstr>
      <vt:lpstr>Population Growth Rate</vt:lpstr>
      <vt:lpstr>Population Size</vt:lpstr>
      <vt:lpstr>Population Size</vt:lpstr>
      <vt:lpstr>Population Size</vt:lpstr>
      <vt:lpstr>Population Size</vt:lpstr>
      <vt:lpstr>Example</vt:lpstr>
      <vt:lpstr>The Exponential Model</vt:lpstr>
      <vt:lpstr>The Exponential Model</vt:lpstr>
      <vt:lpstr>The Exponential Model</vt:lpstr>
      <vt:lpstr>The Logistic Model</vt:lpstr>
      <vt:lpstr>The Logistic Model</vt:lpstr>
      <vt:lpstr>The Logistic Model</vt:lpstr>
      <vt:lpstr>Population Regulation</vt:lpstr>
      <vt:lpstr>Population Regulation</vt:lpstr>
      <vt:lpstr>Population Regulation</vt:lpstr>
      <vt:lpstr>Population Fluctuations</vt:lpstr>
      <vt:lpstr>Population Fluctuations</vt:lpstr>
      <vt:lpstr>Video</vt:lpstr>
      <vt:lpstr>Population Fluctuations</vt:lpstr>
      <vt:lpstr>Population Fluctuations</vt:lpstr>
      <vt:lpstr>Population Fluctuations</vt:lpstr>
      <vt:lpstr>Predator Prey Dynamics</vt:lpstr>
      <vt:lpstr>Predator Prey Dynamics</vt:lpstr>
      <vt:lpstr>Predator Prey Dynamics</vt:lpstr>
      <vt:lpstr>PowerPoint Presentation</vt:lpstr>
      <vt:lpstr>Predator Prey Dynamics</vt:lpstr>
      <vt:lpstr>Predator Prey Dynamics</vt:lpstr>
      <vt:lpstr>Video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19.2 Measuring Populations</dc:title>
  <dc:creator>Mike</dc:creator>
  <cp:lastModifiedBy>Administrator</cp:lastModifiedBy>
  <cp:revision>15</cp:revision>
  <dcterms:created xsi:type="dcterms:W3CDTF">2011-01-05T10:00:53Z</dcterms:created>
  <dcterms:modified xsi:type="dcterms:W3CDTF">2012-10-03T11:25:37Z</dcterms:modified>
</cp:coreProperties>
</file>