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275" r:id="rId19"/>
    <p:sldId id="276" r:id="rId20"/>
    <p:sldId id="277" r:id="rId21"/>
    <p:sldId id="278" r:id="rId22"/>
    <p:sldId id="279" r:id="rId23"/>
    <p:sldId id="280" r:id="rId24"/>
    <p:sldId id="281" r:id="rId25"/>
    <p:sldId id="282" r:id="rId26"/>
    <p:sldId id="283" r:id="rId27"/>
    <p:sldId id="288" r:id="rId28"/>
    <p:sldId id="286" r:id="rId29"/>
    <p:sldId id="289" r:id="rId30"/>
    <p:sldId id="287" r:id="rId31"/>
    <p:sldId id="284" r:id="rId32"/>
    <p:sldId id="290" r:id="rId33"/>
    <p:sldId id="291" r:id="rId34"/>
    <p:sldId id="293" r:id="rId35"/>
    <p:sldId id="292" r:id="rId36"/>
    <p:sldId id="294" r:id="rId3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07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B9FE38-DD0E-47EB-A76A-5E91C6F29912}" type="datetimeFigureOut">
              <a:rPr lang="en-US" smtClean="0"/>
              <a:t>5/15/2013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9421A-E426-4364-A494-AA85542DCA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21327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B9FE38-DD0E-47EB-A76A-5E91C6F29912}" type="datetimeFigureOut">
              <a:rPr lang="en-US" smtClean="0"/>
              <a:t>5/15/2013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9421A-E426-4364-A494-AA85542DCA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39283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B9FE38-DD0E-47EB-A76A-5E91C6F29912}" type="datetimeFigureOut">
              <a:rPr lang="en-US" smtClean="0"/>
              <a:t>5/15/2013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9421A-E426-4364-A494-AA85542DCA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43969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B9FE38-DD0E-47EB-A76A-5E91C6F29912}" type="datetimeFigureOut">
              <a:rPr lang="en-US" smtClean="0"/>
              <a:t>5/15/2013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9421A-E426-4364-A494-AA85542DCA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64019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B9FE38-DD0E-47EB-A76A-5E91C6F29912}" type="datetimeFigureOut">
              <a:rPr lang="en-US" smtClean="0"/>
              <a:t>5/15/2013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9421A-E426-4364-A494-AA85542DCA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35339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B9FE38-DD0E-47EB-A76A-5E91C6F29912}" type="datetimeFigureOut">
              <a:rPr lang="en-US" smtClean="0"/>
              <a:t>5/15/2013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9421A-E426-4364-A494-AA85542DCA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89459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B9FE38-DD0E-47EB-A76A-5E91C6F29912}" type="datetimeFigureOut">
              <a:rPr lang="en-US" smtClean="0"/>
              <a:t>5/15/2013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9421A-E426-4364-A494-AA85542DCA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89312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B9FE38-DD0E-47EB-A76A-5E91C6F29912}" type="datetimeFigureOut">
              <a:rPr lang="en-US" smtClean="0"/>
              <a:t>5/15/2013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9421A-E426-4364-A494-AA85542DCA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26638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B9FE38-DD0E-47EB-A76A-5E91C6F29912}" type="datetimeFigureOut">
              <a:rPr lang="en-US" smtClean="0"/>
              <a:t>5/15/2013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9421A-E426-4364-A494-AA85542DCA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62091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B9FE38-DD0E-47EB-A76A-5E91C6F29912}" type="datetimeFigureOut">
              <a:rPr lang="en-US" smtClean="0"/>
              <a:t>5/15/2013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9421A-E426-4364-A494-AA85542DCA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85145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B9FE38-DD0E-47EB-A76A-5E91C6F29912}" type="datetimeFigureOut">
              <a:rPr lang="en-US" smtClean="0"/>
              <a:t>5/15/2013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9421A-E426-4364-A494-AA85542DCA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63358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B9FE38-DD0E-47EB-A76A-5E91C6F29912}" type="datetimeFigureOut">
              <a:rPr lang="en-US" smtClean="0"/>
              <a:t>5/15/2013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39421A-E426-4364-A494-AA85542DCA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85687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0.jpe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gif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gif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gif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gif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gif"/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gif"/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4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gif"/><Relationship Id="rId1" Type="http://schemas.openxmlformats.org/officeDocument/2006/relationships/slideLayout" Target="../slideLayouts/slideLayout4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Marking Period 1 Review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NJ BCT Review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7996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Ecology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All organisms are considered interdependent</a:t>
            </a:r>
          </a:p>
          <a:p>
            <a:r>
              <a:rPr lang="en-US" b="1" dirty="0" smtClean="0"/>
              <a:t>Interdependence</a:t>
            </a:r>
            <a:r>
              <a:rPr lang="en-US" dirty="0" smtClean="0"/>
              <a:t> means that organisms rely on interactions with their environment</a:t>
            </a:r>
          </a:p>
          <a:p>
            <a:pPr lvl="1"/>
            <a:r>
              <a:rPr lang="en-US" dirty="0" smtClean="0"/>
              <a:t>Interactions can include other organisms or non living factors in the environment</a:t>
            </a:r>
            <a:endParaRPr lang="en-US" dirty="0"/>
          </a:p>
        </p:txBody>
      </p:sp>
      <p:pic>
        <p:nvPicPr>
          <p:cNvPr id="14338" name="Picture 2" descr="Interdependence of living things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3399" y="2133600"/>
            <a:ext cx="4107735" cy="28194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6590011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Ecology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800600"/>
          </a:xfrm>
        </p:spPr>
        <p:txBody>
          <a:bodyPr>
            <a:normAutofit fontScale="77500" lnSpcReduction="20000"/>
          </a:bodyPr>
          <a:lstStyle/>
          <a:p>
            <a:r>
              <a:rPr lang="en-US" b="1" dirty="0" smtClean="0"/>
              <a:t>Organism </a:t>
            </a:r>
            <a:r>
              <a:rPr lang="en-US" dirty="0" smtClean="0"/>
              <a:t>– an organism is a singular living being</a:t>
            </a:r>
          </a:p>
          <a:p>
            <a:r>
              <a:rPr lang="en-US" b="1" dirty="0" smtClean="0"/>
              <a:t>Population</a:t>
            </a:r>
            <a:r>
              <a:rPr lang="en-US" dirty="0" smtClean="0"/>
              <a:t> – A population is a group of a given species in a local area</a:t>
            </a:r>
          </a:p>
          <a:p>
            <a:r>
              <a:rPr lang="en-US" b="1" dirty="0" smtClean="0"/>
              <a:t>Community</a:t>
            </a:r>
            <a:r>
              <a:rPr lang="en-US" dirty="0" smtClean="0"/>
              <a:t> – a community is a group of living and interacting organisms in a local area</a:t>
            </a:r>
          </a:p>
          <a:p>
            <a:r>
              <a:rPr lang="en-US" b="1" dirty="0" smtClean="0"/>
              <a:t>Ecosystem </a:t>
            </a:r>
            <a:r>
              <a:rPr lang="en-US" dirty="0" smtClean="0"/>
              <a:t>– all of the living and non living organisms in an area</a:t>
            </a:r>
          </a:p>
          <a:p>
            <a:r>
              <a:rPr lang="en-US" b="1" dirty="0" smtClean="0"/>
              <a:t>Biosphere</a:t>
            </a:r>
            <a:r>
              <a:rPr lang="en-US" dirty="0" smtClean="0"/>
              <a:t> – The biosphere includes all of the interacting ecosystems in a given area</a:t>
            </a:r>
          </a:p>
          <a:p>
            <a:endParaRPr lang="en-US" dirty="0" smtClean="0"/>
          </a:p>
        </p:txBody>
      </p:sp>
      <p:pic>
        <p:nvPicPr>
          <p:cNvPr id="8194" name="Picture 2" descr="http://1.bp.blogspot.com/_j4t1stPs-w8/TDSwNFXuEtI/AAAAAAAAACU/St7MkuP2saw/S1600-R/orangutan-jungle-fores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9600" y="1447800"/>
            <a:ext cx="3683000" cy="44196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1746106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Ecology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Species don’t inhabit all areas of the habitat at once</a:t>
            </a:r>
          </a:p>
          <a:p>
            <a:r>
              <a:rPr lang="en-US" dirty="0" smtClean="0"/>
              <a:t>They have a defined niche</a:t>
            </a:r>
          </a:p>
          <a:p>
            <a:r>
              <a:rPr lang="en-US" dirty="0" smtClean="0"/>
              <a:t>A </a:t>
            </a:r>
            <a:r>
              <a:rPr lang="en-US" b="1" dirty="0" smtClean="0"/>
              <a:t>niche</a:t>
            </a:r>
            <a:r>
              <a:rPr lang="en-US" dirty="0" smtClean="0"/>
              <a:t> is the </a:t>
            </a:r>
            <a:r>
              <a:rPr lang="en-US" smtClean="0"/>
              <a:t>specific role </a:t>
            </a:r>
            <a:r>
              <a:rPr lang="en-US" dirty="0" smtClean="0"/>
              <a:t>of each organism within its environment</a:t>
            </a:r>
            <a:endParaRPr lang="en-US" dirty="0"/>
          </a:p>
        </p:txBody>
      </p:sp>
      <p:pic>
        <p:nvPicPr>
          <p:cNvPr id="4098" name="Picture 2" descr="http://www.animalcorner.co.uk/wildlife/graphics/anteate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5800" y="2057400"/>
            <a:ext cx="4445000" cy="2667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0873669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Ecology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b="1" dirty="0" smtClean="0"/>
              <a:t>Biotic factors </a:t>
            </a:r>
            <a:r>
              <a:rPr lang="en-US" dirty="0" smtClean="0"/>
              <a:t>are all the living components to an ecosystem</a:t>
            </a:r>
          </a:p>
          <a:p>
            <a:r>
              <a:rPr lang="en-US" dirty="0" smtClean="0"/>
              <a:t>These are all of the things that contribute to an ecosystem that are alive or have been alive</a:t>
            </a:r>
          </a:p>
        </p:txBody>
      </p:sp>
      <p:pic>
        <p:nvPicPr>
          <p:cNvPr id="14338" name="Picture 2" descr="http://blogs.targetx.com/hbu/DawgTracks/fall-leave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2057400"/>
            <a:ext cx="4264338" cy="283845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8165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Ecology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b="1" dirty="0" smtClean="0"/>
              <a:t>Abiotic factors </a:t>
            </a:r>
            <a:r>
              <a:rPr lang="en-US" dirty="0" smtClean="0"/>
              <a:t>are all the physical and chemical components to an ecosystem</a:t>
            </a:r>
          </a:p>
          <a:p>
            <a:r>
              <a:rPr lang="en-US" dirty="0" smtClean="0"/>
              <a:t>These are all the factors that have never been alive and never will be alive</a:t>
            </a:r>
          </a:p>
          <a:p>
            <a:r>
              <a:rPr lang="en-US" dirty="0" smtClean="0"/>
              <a:t>It does not matter if they were ever in a living system</a:t>
            </a:r>
          </a:p>
          <a:p>
            <a:endParaRPr lang="en-US" dirty="0"/>
          </a:p>
        </p:txBody>
      </p:sp>
      <p:pic>
        <p:nvPicPr>
          <p:cNvPr id="13314" name="Picture 2" descr="http://king.portlandschools.org/files/houses/y2/animalmaineia/files/species/rotterej/ecology/sun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10200" y="1295400"/>
            <a:ext cx="3333750" cy="2194073"/>
          </a:xfrm>
          <a:prstGeom prst="rect">
            <a:avLst/>
          </a:prstGeom>
          <a:noFill/>
        </p:spPr>
      </p:pic>
      <p:pic>
        <p:nvPicPr>
          <p:cNvPr id="13316" name="Picture 4" descr="http://thailand.ipm-info.org/images/components/rain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4191000"/>
            <a:ext cx="3401064" cy="223837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8736509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3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Ecology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Organisms have different ways to get food</a:t>
            </a:r>
          </a:p>
          <a:p>
            <a:r>
              <a:rPr lang="en-US" b="1" dirty="0" smtClean="0"/>
              <a:t>Autotrophs</a:t>
            </a:r>
            <a:r>
              <a:rPr lang="en-US" dirty="0" smtClean="0"/>
              <a:t> produce their own food</a:t>
            </a:r>
          </a:p>
          <a:p>
            <a:pPr lvl="1"/>
            <a:r>
              <a:rPr lang="en-US" dirty="0" smtClean="0"/>
              <a:t>Plants, fungi and some bacteria</a:t>
            </a:r>
          </a:p>
          <a:p>
            <a:r>
              <a:rPr lang="en-US" b="1" dirty="0" smtClean="0"/>
              <a:t>Heterotrophs</a:t>
            </a:r>
            <a:r>
              <a:rPr lang="en-US" dirty="0" smtClean="0"/>
              <a:t> must consume materials for food</a:t>
            </a:r>
          </a:p>
          <a:p>
            <a:pPr lvl="1"/>
            <a:r>
              <a:rPr lang="en-US" dirty="0" smtClean="0"/>
              <a:t>Animals, some plants bacteria</a:t>
            </a:r>
            <a:endParaRPr lang="en-US" dirty="0"/>
          </a:p>
        </p:txBody>
      </p:sp>
      <p:pic>
        <p:nvPicPr>
          <p:cNvPr id="16386" name="Picture 2" descr="http://www.clipartguide.com/_named_clipart_images/0511-0709-2512-2727_Harried_Mom_at_the_Supermarket_clipart_imag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1828800"/>
            <a:ext cx="3681573" cy="32766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1692156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3" dur="5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Ecology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b="1" dirty="0" smtClean="0"/>
              <a:t>Producers</a:t>
            </a:r>
            <a:r>
              <a:rPr lang="en-US" dirty="0" smtClean="0"/>
              <a:t> are organisms that capture energy from the sun or from chemical reactions to convert carbon dioxide to organic matter</a:t>
            </a:r>
          </a:p>
          <a:p>
            <a:r>
              <a:rPr lang="en-US" dirty="0" smtClean="0"/>
              <a:t>Most producers are green plants</a:t>
            </a:r>
          </a:p>
          <a:p>
            <a:r>
              <a:rPr lang="en-US" dirty="0" smtClean="0"/>
              <a:t>Producers are autotrophs</a:t>
            </a:r>
          </a:p>
        </p:txBody>
      </p:sp>
      <p:pic>
        <p:nvPicPr>
          <p:cNvPr id="15362" name="Picture 2" descr="http://www.scientificamerican.com/media/inline/blog/Image/Leaf_1_we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2133600"/>
            <a:ext cx="4244145" cy="318452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8983899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Ecology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Animals that feed directly off of producers are called </a:t>
            </a:r>
            <a:r>
              <a:rPr lang="en-US" b="1" dirty="0" smtClean="0"/>
              <a:t>Primary Consumers</a:t>
            </a:r>
            <a:r>
              <a:rPr lang="en-US" dirty="0" smtClean="0"/>
              <a:t> or </a:t>
            </a:r>
            <a:r>
              <a:rPr lang="en-US" b="1" dirty="0" smtClean="0"/>
              <a:t> Herbivores </a:t>
            </a:r>
          </a:p>
          <a:p>
            <a:pPr lvl="1"/>
            <a:r>
              <a:rPr lang="en-US" dirty="0" smtClean="0"/>
              <a:t>Sheep, elephants, chipmunk, </a:t>
            </a:r>
            <a:r>
              <a:rPr lang="en-US" dirty="0" err="1" smtClean="0"/>
              <a:t>etc</a:t>
            </a:r>
            <a:endParaRPr lang="en-US" dirty="0" smtClean="0"/>
          </a:p>
          <a:p>
            <a:r>
              <a:rPr lang="en-US" dirty="0" smtClean="0"/>
              <a:t>Animals the feed on primary consumers are called </a:t>
            </a:r>
            <a:r>
              <a:rPr lang="en-US" b="1" dirty="0" smtClean="0"/>
              <a:t>Secondary Consumers</a:t>
            </a:r>
            <a:endParaRPr lang="en-US" dirty="0" smtClean="0"/>
          </a:p>
          <a:p>
            <a:pPr lvl="1"/>
            <a:r>
              <a:rPr lang="en-US" dirty="0" smtClean="0"/>
              <a:t>Wolves, Seals, Spiders, </a:t>
            </a:r>
            <a:r>
              <a:rPr lang="en-US" dirty="0" err="1" smtClean="0"/>
              <a:t>etc</a:t>
            </a:r>
            <a:endParaRPr lang="en-US" dirty="0"/>
          </a:p>
        </p:txBody>
      </p:sp>
      <p:pic>
        <p:nvPicPr>
          <p:cNvPr id="11266" name="Picture 2" descr="http://www.yukul.com/yukul/yukulhistory/History%20of%20Animals/Whale/Killer%20Whale/killer-whal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2209800"/>
            <a:ext cx="4000500" cy="33909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7417693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5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Ecology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Dead plant material, fecal wastes and dead animal bodies make up a large amount of energy</a:t>
            </a:r>
          </a:p>
          <a:p>
            <a:r>
              <a:rPr lang="en-US" dirty="0" smtClean="0"/>
              <a:t>That energy can be used by </a:t>
            </a:r>
            <a:r>
              <a:rPr lang="en-US" b="1" dirty="0" smtClean="0"/>
              <a:t>Detritus Feeders </a:t>
            </a:r>
            <a:endParaRPr lang="en-US" dirty="0"/>
          </a:p>
        </p:txBody>
      </p:sp>
      <p:pic>
        <p:nvPicPr>
          <p:cNvPr id="9220" name="Picture 4" descr="http://www.offwell.free-online.co.uk/forest2/FOLDER01/leaf_litte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1905000"/>
            <a:ext cx="4368800" cy="32766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774651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Ecology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All food levels on the trophic levels are interconnected</a:t>
            </a:r>
          </a:p>
          <a:p>
            <a:r>
              <a:rPr lang="en-US" dirty="0" smtClean="0"/>
              <a:t>This creates an interconnected chart that shows where energy goes, called a </a:t>
            </a:r>
            <a:r>
              <a:rPr lang="en-US" b="1" dirty="0" smtClean="0"/>
              <a:t>Food Web</a:t>
            </a:r>
          </a:p>
          <a:p>
            <a:r>
              <a:rPr lang="en-US" dirty="0" smtClean="0"/>
              <a:t>The different levels in the food web are called </a:t>
            </a:r>
            <a:r>
              <a:rPr lang="en-US" b="1" dirty="0" smtClean="0"/>
              <a:t>Trophic Levels</a:t>
            </a:r>
            <a:endParaRPr lang="en-US" dirty="0"/>
          </a:p>
        </p:txBody>
      </p:sp>
      <p:pic>
        <p:nvPicPr>
          <p:cNvPr id="7170" name="Picture 2" descr="http://www.uri.edu/cels/bio/wetherbee/bio262/bio262_files/foodwe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0999" y="1600200"/>
            <a:ext cx="4142459" cy="43434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7526730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Lab Safety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8229600" cy="838199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Some elements of lab safety might show up (probably not)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457200" y="3505200"/>
            <a:ext cx="8229600" cy="2620963"/>
          </a:xfrm>
        </p:spPr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r>
              <a:rPr lang="en-US" dirty="0" smtClean="0"/>
              <a:t>MAJOR POINTS</a:t>
            </a:r>
          </a:p>
          <a:p>
            <a:r>
              <a:rPr lang="en-US" dirty="0" smtClean="0"/>
              <a:t>Always check with and notify the teacher if there is an event in the classroom</a:t>
            </a:r>
          </a:p>
          <a:p>
            <a:r>
              <a:rPr lang="en-US" dirty="0" smtClean="0"/>
              <a:t>Injuries should be treated</a:t>
            </a:r>
          </a:p>
          <a:p>
            <a:r>
              <a:rPr lang="en-US" dirty="0" smtClean="0"/>
              <a:t>Never put others in danger with your actions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01941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6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Ecology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The amount of biomass can often be represented by </a:t>
            </a:r>
            <a:r>
              <a:rPr lang="en-US" smtClean="0"/>
              <a:t>a </a:t>
            </a:r>
            <a:r>
              <a:rPr lang="en-US" b="1" smtClean="0"/>
              <a:t>trophic </a:t>
            </a:r>
            <a:r>
              <a:rPr lang="en-US" b="1" dirty="0" smtClean="0"/>
              <a:t>pyramid</a:t>
            </a:r>
          </a:p>
          <a:p>
            <a:r>
              <a:rPr lang="en-US" dirty="0" smtClean="0"/>
              <a:t>This is a visual representation of the amount of biomass in a system</a:t>
            </a:r>
          </a:p>
          <a:p>
            <a:r>
              <a:rPr lang="en-US" dirty="0" smtClean="0"/>
              <a:t>Only 10% of the biomass (or energy) in a level of the biomass pyramid is transferred to the next level</a:t>
            </a:r>
            <a:endParaRPr lang="en-US" dirty="0"/>
          </a:p>
        </p:txBody>
      </p:sp>
      <p:pic>
        <p:nvPicPr>
          <p:cNvPr id="5122" name="Picture 2" descr="http://web1.stmaryssen-h.schools.nsw.edu.au/SMSHS/ricks%20sites/Biology%20web%20site/Pre_8_2_A%20Local%20Ecosystem/Pyramids/biomass-upright-pyramid.jpeg.jpg"/>
          <p:cNvPicPr>
            <a:picLocks noChangeAspect="1" noChangeArrowheads="1"/>
          </p:cNvPicPr>
          <p:nvPr/>
        </p:nvPicPr>
        <p:blipFill>
          <a:blip r:embed="rId2" cstate="print"/>
          <a:srcRect b="6522"/>
          <a:stretch>
            <a:fillRect/>
          </a:stretch>
        </p:blipFill>
        <p:spPr bwMode="auto">
          <a:xfrm>
            <a:off x="609600" y="1905000"/>
            <a:ext cx="4148476" cy="32766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9798110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Biogeochemical Cycles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predictable movements of matter and energy in our environment are described as </a:t>
            </a:r>
            <a:r>
              <a:rPr lang="en-US" b="1" dirty="0" smtClean="0"/>
              <a:t>biogeochemical cycles</a:t>
            </a:r>
          </a:p>
          <a:p>
            <a:r>
              <a:rPr lang="en-US" dirty="0" smtClean="0"/>
              <a:t>These cycles move all </a:t>
            </a:r>
            <a:r>
              <a:rPr lang="en-US" smtClean="0"/>
              <a:t>of the </a:t>
            </a:r>
            <a:r>
              <a:rPr lang="en-US" dirty="0" smtClean="0"/>
              <a:t>matter and energy in our environment </a:t>
            </a:r>
          </a:p>
          <a:p>
            <a:endParaRPr lang="en-US" dirty="0"/>
          </a:p>
        </p:txBody>
      </p:sp>
      <p:pic>
        <p:nvPicPr>
          <p:cNvPr id="14338" name="Picture 2" descr="http://fatfinch.files.wordpress.com/2007/10/wildlife_barn_ow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62800" y="1828800"/>
            <a:ext cx="1270000" cy="1905000"/>
          </a:xfrm>
          <a:prstGeom prst="rect">
            <a:avLst/>
          </a:prstGeom>
          <a:noFill/>
        </p:spPr>
      </p:pic>
      <p:pic>
        <p:nvPicPr>
          <p:cNvPr id="14340" name="Picture 4" descr="http://rst.gsfc.nasa.gov/Sect16/full-20earth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19600" y="2438400"/>
            <a:ext cx="2057400" cy="2057401"/>
          </a:xfrm>
          <a:prstGeom prst="rect">
            <a:avLst/>
          </a:prstGeom>
          <a:noFill/>
        </p:spPr>
      </p:pic>
      <p:pic>
        <p:nvPicPr>
          <p:cNvPr id="14342" name="Picture 6" descr="http://topforeignstocks.com/wp/wp-content/uploads/2008/09/chemical_analysis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705600" y="4724400"/>
            <a:ext cx="2096346" cy="16764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0669368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43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43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 descr="Diagram of the water cycle. 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6800" y="1255626"/>
            <a:ext cx="7162800" cy="4958212"/>
          </a:xfrm>
          <a:prstGeom prst="rect">
            <a:avLst/>
          </a:prstGeom>
          <a:noFill/>
        </p:spPr>
      </p:pic>
      <p:sp>
        <p:nvSpPr>
          <p:cNvPr id="2" name="Rectangle 1"/>
          <p:cNvSpPr/>
          <p:nvPr/>
        </p:nvSpPr>
        <p:spPr>
          <a:xfrm>
            <a:off x="1066800" y="304800"/>
            <a:ext cx="716280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400" dirty="0"/>
              <a:t>Biogeochemical</a:t>
            </a:r>
            <a:r>
              <a:rPr lang="en-US" sz="4000" dirty="0"/>
              <a:t> Cycles</a:t>
            </a:r>
          </a:p>
        </p:txBody>
      </p:sp>
    </p:spTree>
    <p:extLst>
      <p:ext uri="{BB962C8B-B14F-4D97-AF65-F5344CB8AC3E}">
        <p14:creationId xmlns:p14="http://schemas.microsoft.com/office/powerpoint/2010/main" val="15092355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58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58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58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Biogeochemical Cycles</a:t>
            </a:r>
            <a:endParaRPr lang="en-US" dirty="0"/>
          </a:p>
        </p:txBody>
      </p:sp>
      <p:pic>
        <p:nvPicPr>
          <p:cNvPr id="1026" name="Picture 2" descr="picture of carbon cycle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600" y="1371599"/>
            <a:ext cx="4876800" cy="51276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172588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Biogeochemical Cycles</a:t>
            </a:r>
            <a:endParaRPr lang="en-US" dirty="0"/>
          </a:p>
        </p:txBody>
      </p:sp>
      <p:pic>
        <p:nvPicPr>
          <p:cNvPr id="1026" name="Picture 2" descr="http://www.kidsgeo.com/images/nitrogen-cycle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7400" y="1600200"/>
            <a:ext cx="5105400" cy="437605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9481910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Population Ecology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All populations change in size and structure over time</a:t>
            </a:r>
          </a:p>
          <a:p>
            <a:r>
              <a:rPr lang="en-US" dirty="0" smtClean="0"/>
              <a:t>We call this having a </a:t>
            </a:r>
            <a:r>
              <a:rPr lang="en-US" b="1" dirty="0" smtClean="0"/>
              <a:t>dynamic population</a:t>
            </a:r>
          </a:p>
          <a:p>
            <a:r>
              <a:rPr lang="en-US" dirty="0" smtClean="0"/>
              <a:t>There are several aspects about a population that can change over time</a:t>
            </a:r>
            <a:endParaRPr lang="en-US" dirty="0"/>
          </a:p>
        </p:txBody>
      </p:sp>
      <p:pic>
        <p:nvPicPr>
          <p:cNvPr id="7170" name="Picture 2" descr="http://3.bp.blogspot.com/_ej1MAOYLxfs/TM1j1FazsSI/AAAAAAAAAxA/0h0HLkaQ-sY/s400/14937.gif"/>
          <p:cNvPicPr>
            <a:picLocks noChangeAspect="1" noChangeArrowheads="1"/>
          </p:cNvPicPr>
          <p:nvPr/>
        </p:nvPicPr>
        <p:blipFill>
          <a:blip r:embed="rId2" cstate="print"/>
          <a:srcRect t="12000"/>
          <a:stretch>
            <a:fillRect/>
          </a:stretch>
        </p:blipFill>
        <p:spPr bwMode="auto">
          <a:xfrm>
            <a:off x="533400" y="2209800"/>
            <a:ext cx="4156364" cy="36576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7641987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Population Ecology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 descr="http://www.i-pal.or.jp/profile/Population_Dynamics_2007.jpg"/>
          <p:cNvPicPr>
            <a:picLocks noChangeAspect="1" noChangeArrowheads="1"/>
          </p:cNvPicPr>
          <p:nvPr/>
        </p:nvPicPr>
        <p:blipFill>
          <a:blip r:embed="rId2" cstate="print"/>
          <a:srcRect b="8940"/>
          <a:stretch>
            <a:fillRect/>
          </a:stretch>
        </p:blipFill>
        <p:spPr bwMode="auto">
          <a:xfrm>
            <a:off x="1371600" y="1550938"/>
            <a:ext cx="6516104" cy="500226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1952679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isleroyalewolf.org/sites/default/files/images/Fig01_wolfmoosechronology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346634"/>
            <a:ext cx="8238270" cy="45924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0" y="381000"/>
            <a:ext cx="914400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400" dirty="0"/>
              <a:t>Population Ecology</a:t>
            </a:r>
          </a:p>
        </p:txBody>
      </p:sp>
    </p:spTree>
    <p:extLst>
      <p:ext uri="{BB962C8B-B14F-4D97-AF65-F5344CB8AC3E}">
        <p14:creationId xmlns:p14="http://schemas.microsoft.com/office/powerpoint/2010/main" val="28976507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Population Ecology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As long as a birth rate is larger than the death rate, there should be an increase in growth</a:t>
            </a:r>
          </a:p>
          <a:p>
            <a:r>
              <a:rPr lang="en-US" dirty="0" smtClean="0"/>
              <a:t>One type of increase in growth is </a:t>
            </a:r>
            <a:r>
              <a:rPr lang="en-US" b="1" dirty="0" smtClean="0"/>
              <a:t>exponential growth</a:t>
            </a:r>
          </a:p>
          <a:p>
            <a:r>
              <a:rPr lang="en-US" dirty="0" smtClean="0"/>
              <a:t>This means that the population grows very rapidly</a:t>
            </a:r>
            <a:endParaRPr lang="en-US" dirty="0"/>
          </a:p>
        </p:txBody>
      </p:sp>
      <p:pic>
        <p:nvPicPr>
          <p:cNvPr id="7170" name="Picture 2" descr="http://www.succeed.ufl.edu/content/abe2062/lect/lect_27/39_05.GIF"/>
          <p:cNvPicPr>
            <a:picLocks noChangeAspect="1" noChangeArrowheads="1"/>
          </p:cNvPicPr>
          <p:nvPr/>
        </p:nvPicPr>
        <p:blipFill>
          <a:blip r:embed="rId2" cstate="print"/>
          <a:srcRect l="21298" r="17850"/>
          <a:stretch>
            <a:fillRect/>
          </a:stretch>
        </p:blipFill>
        <p:spPr bwMode="auto">
          <a:xfrm>
            <a:off x="4800600" y="1295400"/>
            <a:ext cx="3733800" cy="476059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1642419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Population Ecology</a:t>
            </a:r>
            <a:endParaRPr lang="en-US" dirty="0"/>
          </a:p>
        </p:txBody>
      </p:sp>
      <p:pic>
        <p:nvPicPr>
          <p:cNvPr id="6146" name="Picture 2" descr="http://www.foundalis.com/rlg/worldpop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1371600"/>
            <a:ext cx="7974073" cy="4876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104684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The Scientific Method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953000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The </a:t>
            </a:r>
            <a:r>
              <a:rPr lang="en-US" b="1" dirty="0" smtClean="0"/>
              <a:t>scientific method </a:t>
            </a:r>
            <a:r>
              <a:rPr lang="en-US" dirty="0" smtClean="0"/>
              <a:t>is an organized approach to learn how the natural world works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/>
              <a:t>It is a system that allows for logical process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/>
              <a:t>It gives a framework to people who wish to discover, question or solve</a:t>
            </a:r>
          </a:p>
        </p:txBody>
      </p:sp>
      <p:pic>
        <p:nvPicPr>
          <p:cNvPr id="5124" name="Picture 5" descr="http://www.innovationcreators.com/Organized%20Chaos.png"/>
          <p:cNvPicPr>
            <a:picLocks noChangeAspect="1" noChangeArrowheads="1"/>
          </p:cNvPicPr>
          <p:nvPr/>
        </p:nvPicPr>
        <p:blipFill>
          <a:blip r:embed="rId2" cstate="print"/>
          <a:srcRect b="28198"/>
          <a:stretch>
            <a:fillRect/>
          </a:stretch>
        </p:blipFill>
        <p:spPr bwMode="auto">
          <a:xfrm>
            <a:off x="4953000" y="2057400"/>
            <a:ext cx="3895725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6810176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Population Ecology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In the logistic model there is a point when the environment cannot accept more organisms</a:t>
            </a:r>
          </a:p>
          <a:p>
            <a:r>
              <a:rPr lang="en-US" dirty="0" smtClean="0"/>
              <a:t>The </a:t>
            </a:r>
            <a:r>
              <a:rPr lang="en-US" b="1" dirty="0" smtClean="0"/>
              <a:t>carrying capacity </a:t>
            </a:r>
            <a:r>
              <a:rPr lang="en-US" dirty="0" smtClean="0"/>
              <a:t>is the number of organisms an ecosystem can support without degrading</a:t>
            </a:r>
          </a:p>
          <a:p>
            <a:r>
              <a:rPr lang="en-US" dirty="0" smtClean="0"/>
              <a:t>It is often represented with a “K”</a:t>
            </a:r>
            <a:endParaRPr lang="en-US" dirty="0"/>
          </a:p>
        </p:txBody>
      </p:sp>
      <p:pic>
        <p:nvPicPr>
          <p:cNvPr id="1026" name="Picture 2" descr="http://www.algebralab.org/img/cb07ae0c-5106-416c-8407-38da526923c6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2438400"/>
            <a:ext cx="3990975" cy="28098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075996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Population Ecology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A </a:t>
            </a:r>
            <a:r>
              <a:rPr lang="en-US" b="1" dirty="0" smtClean="0"/>
              <a:t>population profile</a:t>
            </a:r>
            <a:r>
              <a:rPr lang="en-US" dirty="0" smtClean="0"/>
              <a:t> shows the ages of the organisms in the population</a:t>
            </a:r>
          </a:p>
          <a:p>
            <a:r>
              <a:rPr lang="en-US" dirty="0" smtClean="0"/>
              <a:t>It is a bar graph that shows the amount of males and females sorted by age in a population</a:t>
            </a:r>
            <a:endParaRPr lang="en-US" dirty="0"/>
          </a:p>
        </p:txBody>
      </p:sp>
      <p:pic>
        <p:nvPicPr>
          <p:cNvPr id="3074" name="Picture 2" descr="http://agingandwork.bc.edu/static/images/stats_figures/CP/CP02_fig11a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2133600"/>
            <a:ext cx="3872345" cy="24384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032557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Community Ecology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There are three different types of symbiosis</a:t>
            </a:r>
          </a:p>
          <a:p>
            <a:r>
              <a:rPr lang="en-US" dirty="0" smtClean="0"/>
              <a:t>There are</a:t>
            </a:r>
          </a:p>
          <a:p>
            <a:pPr lvl="1"/>
            <a:r>
              <a:rPr lang="en-US" dirty="0" smtClean="0"/>
              <a:t>Parasitism</a:t>
            </a:r>
          </a:p>
          <a:p>
            <a:pPr lvl="1"/>
            <a:r>
              <a:rPr lang="en-US" dirty="0" smtClean="0"/>
              <a:t>Mutualism</a:t>
            </a:r>
          </a:p>
          <a:p>
            <a:pPr lvl="1"/>
            <a:r>
              <a:rPr lang="en-US" dirty="0" smtClean="0"/>
              <a:t>Commensalism</a:t>
            </a:r>
          </a:p>
          <a:p>
            <a:r>
              <a:rPr lang="en-US" dirty="0" smtClean="0"/>
              <a:t>These three describe what happens when organisms are develop a close relationship</a:t>
            </a:r>
          </a:p>
          <a:p>
            <a:pPr lvl="1"/>
            <a:endParaRPr lang="en-US" dirty="0" smtClean="0"/>
          </a:p>
        </p:txBody>
      </p:sp>
      <p:pic>
        <p:nvPicPr>
          <p:cNvPr id="1026" name="Picture 2" descr="http://www.biologie.uni-hamburg.de/b-online/library/micro229/terry/images/micro/symbiosis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2209800"/>
            <a:ext cx="3650807" cy="3381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560919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Community Ecology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The progression of grasslands to forests is called </a:t>
            </a:r>
            <a:r>
              <a:rPr lang="en-US" b="1" dirty="0" smtClean="0"/>
              <a:t>Ecological Succession</a:t>
            </a:r>
          </a:p>
          <a:p>
            <a:pPr lvl="1"/>
            <a:r>
              <a:rPr lang="en-US" dirty="0" smtClean="0"/>
              <a:t>It can also be called natural succession</a:t>
            </a:r>
          </a:p>
          <a:p>
            <a:r>
              <a:rPr lang="en-US" dirty="0" smtClean="0"/>
              <a:t>Succession is made of two different types of species</a:t>
            </a:r>
          </a:p>
          <a:p>
            <a:endParaRPr lang="en-US" dirty="0"/>
          </a:p>
        </p:txBody>
      </p:sp>
      <p:pic>
        <p:nvPicPr>
          <p:cNvPr id="17412" name="Picture 4" descr="http://www.ccs.k12.in.us/chsteachers/BYost/Biology%20Notes/secondarysuccession.jpg"/>
          <p:cNvPicPr>
            <a:picLocks noChangeAspect="1" noChangeArrowheads="1"/>
          </p:cNvPicPr>
          <p:nvPr/>
        </p:nvPicPr>
        <p:blipFill>
          <a:blip r:embed="rId2" cstate="print"/>
          <a:srcRect l="6828" r="6115"/>
          <a:stretch>
            <a:fillRect/>
          </a:stretch>
        </p:blipFill>
        <p:spPr bwMode="auto">
          <a:xfrm>
            <a:off x="200297" y="2133600"/>
            <a:ext cx="4552406" cy="31242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9596751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17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Community Ecology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b="1" dirty="0" smtClean="0"/>
              <a:t>Pioneer Species </a:t>
            </a:r>
            <a:r>
              <a:rPr lang="en-US" dirty="0" smtClean="0"/>
              <a:t>– These are species that are fast to grow and often take over a new environment</a:t>
            </a:r>
          </a:p>
          <a:p>
            <a:r>
              <a:rPr lang="en-US" b="1" dirty="0" smtClean="0"/>
              <a:t>Colonizers</a:t>
            </a:r>
            <a:r>
              <a:rPr lang="en-US" dirty="0" smtClean="0"/>
              <a:t> – These are species that are longer lived and are general more advanced</a:t>
            </a:r>
            <a:endParaRPr lang="en-US" dirty="0"/>
          </a:p>
        </p:txBody>
      </p:sp>
      <p:pic>
        <p:nvPicPr>
          <p:cNvPr id="16386" name="Picture 2" descr="http://2.bp.blogspot.com/_tGHzOEp3UKA/SVZh1iZzLcI/AAAAAAAAAT0/V-yK7ElUec0/s400/Cerastium_uniflorum_Caryophyllacea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77000" y="1981200"/>
            <a:ext cx="2336800" cy="1752600"/>
          </a:xfrm>
          <a:prstGeom prst="rect">
            <a:avLst/>
          </a:prstGeom>
          <a:noFill/>
        </p:spPr>
      </p:pic>
      <p:pic>
        <p:nvPicPr>
          <p:cNvPr id="16388" name="Picture 4" descr="http://www.cirrusimage.com/Trees/Sycamore_tree_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5800" y="4038600"/>
            <a:ext cx="2057400" cy="263769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9865577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 descr="http://www.physicalgeography.net/fundamentals/images/succession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762000"/>
            <a:ext cx="8153400" cy="493149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885641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Major Biomes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2667000" y="1600200"/>
            <a:ext cx="4038600" cy="4525963"/>
          </a:xfrm>
        </p:spPr>
        <p:txBody>
          <a:bodyPr/>
          <a:lstStyle/>
          <a:p>
            <a:pPr eaLnBrk="1" hangingPunct="1"/>
            <a:r>
              <a:rPr lang="en-US" smtClean="0"/>
              <a:t>Tundra</a:t>
            </a:r>
          </a:p>
          <a:p>
            <a:pPr eaLnBrk="1" hangingPunct="1"/>
            <a:r>
              <a:rPr lang="en-US" smtClean="0"/>
              <a:t>Deciduous Forest</a:t>
            </a:r>
          </a:p>
          <a:p>
            <a:pPr eaLnBrk="1" hangingPunct="1"/>
            <a:r>
              <a:rPr lang="en-US" smtClean="0"/>
              <a:t>Coniferous Forest</a:t>
            </a:r>
          </a:p>
          <a:p>
            <a:pPr eaLnBrk="1" hangingPunct="1"/>
            <a:r>
              <a:rPr lang="en-US" smtClean="0"/>
              <a:t>Tropical Rain Forest</a:t>
            </a:r>
          </a:p>
          <a:p>
            <a:pPr eaLnBrk="1" hangingPunct="1"/>
            <a:r>
              <a:rPr lang="en-US" smtClean="0"/>
              <a:t>Temperate Grassland</a:t>
            </a:r>
          </a:p>
          <a:p>
            <a:pPr eaLnBrk="1" hangingPunct="1"/>
            <a:r>
              <a:rPr lang="en-US" smtClean="0"/>
              <a:t>Savanna</a:t>
            </a:r>
          </a:p>
          <a:p>
            <a:pPr eaLnBrk="1" hangingPunct="1"/>
            <a:r>
              <a:rPr lang="en-US" smtClean="0"/>
              <a:t>Desert</a:t>
            </a:r>
          </a:p>
          <a:p>
            <a:pPr eaLnBrk="1" hangingPunct="1"/>
            <a:r>
              <a:rPr lang="en-US" smtClean="0"/>
              <a:t>Freshwater Wetlands</a:t>
            </a:r>
          </a:p>
        </p:txBody>
      </p:sp>
    </p:spTree>
    <p:extLst>
      <p:ext uri="{BB962C8B-B14F-4D97-AF65-F5344CB8AC3E}">
        <p14:creationId xmlns:p14="http://schemas.microsoft.com/office/powerpoint/2010/main" val="13481400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The Scientific Method</a:t>
            </a:r>
          </a:p>
        </p:txBody>
      </p:sp>
      <p:sp>
        <p:nvSpPr>
          <p:cNvPr id="6147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514350" indent="-514350" eaLnBrk="1" hangingPunct="1">
              <a:buFont typeface="Arial" charset="0"/>
              <a:buAutoNum type="arabicParenR"/>
            </a:pPr>
            <a:r>
              <a:rPr lang="en-US" dirty="0" smtClean="0"/>
              <a:t>Observe</a:t>
            </a:r>
          </a:p>
          <a:p>
            <a:pPr marL="514350" indent="-514350" eaLnBrk="1" hangingPunct="1">
              <a:buFont typeface="Arial" charset="0"/>
              <a:buAutoNum type="arabicParenR"/>
            </a:pPr>
            <a:r>
              <a:rPr lang="en-US" dirty="0" smtClean="0"/>
              <a:t>Hypothesis</a:t>
            </a:r>
          </a:p>
          <a:p>
            <a:pPr marL="514350" indent="-514350" eaLnBrk="1" hangingPunct="1">
              <a:buFont typeface="Arial" charset="0"/>
              <a:buAutoNum type="arabicParenR"/>
            </a:pPr>
            <a:r>
              <a:rPr lang="en-US" dirty="0" smtClean="0"/>
              <a:t>Experiment</a:t>
            </a:r>
          </a:p>
          <a:p>
            <a:pPr marL="514350" indent="-514350" eaLnBrk="1" hangingPunct="1">
              <a:buFont typeface="Arial" charset="0"/>
              <a:buAutoNum type="arabicParenR"/>
            </a:pPr>
            <a:r>
              <a:rPr lang="en-US" dirty="0" smtClean="0"/>
              <a:t>Analyze results</a:t>
            </a:r>
          </a:p>
          <a:p>
            <a:pPr marL="514350" indent="-514350" eaLnBrk="1" hangingPunct="1">
              <a:buFont typeface="Arial" charset="0"/>
              <a:buAutoNum type="arabicParenR"/>
            </a:pPr>
            <a:r>
              <a:rPr lang="en-US" dirty="0" smtClean="0"/>
              <a:t>Draw conclusions</a:t>
            </a:r>
          </a:p>
        </p:txBody>
      </p:sp>
      <p:pic>
        <p:nvPicPr>
          <p:cNvPr id="6148" name="Picture 5" descr="http://t1.gstatic.com/images?q=tbn:KziJhbEZjAWeoM:http://www.milforded.org/schools/eastshore/tdudeck/2.gif&amp;t=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1573213"/>
            <a:ext cx="3478213" cy="434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6001180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61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7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Variables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There are three main types of variables</a:t>
            </a:r>
          </a:p>
          <a:p>
            <a:pPr lvl="1"/>
            <a:r>
              <a:rPr lang="en-US" dirty="0" smtClean="0"/>
              <a:t>Dependant Variable</a:t>
            </a:r>
          </a:p>
          <a:p>
            <a:pPr lvl="1"/>
            <a:r>
              <a:rPr lang="en-US" dirty="0" smtClean="0"/>
              <a:t>Independent Variable</a:t>
            </a:r>
          </a:p>
          <a:p>
            <a:pPr lvl="1"/>
            <a:r>
              <a:rPr lang="en-US" dirty="0" smtClean="0"/>
              <a:t>Control Variable</a:t>
            </a:r>
          </a:p>
        </p:txBody>
      </p:sp>
      <p:pic>
        <p:nvPicPr>
          <p:cNvPr id="15362" name="Picture 2" descr="http://comps.fotosearch.com/comp/ISI/ISI119/test-tube-rack_~UNIOB019.JPG"/>
          <p:cNvPicPr>
            <a:picLocks noChangeAspect="1" noChangeArrowheads="1"/>
          </p:cNvPicPr>
          <p:nvPr/>
        </p:nvPicPr>
        <p:blipFill>
          <a:blip r:embed="rId2" cstate="print"/>
          <a:srcRect b="7692"/>
          <a:stretch>
            <a:fillRect/>
          </a:stretch>
        </p:blipFill>
        <p:spPr bwMode="auto">
          <a:xfrm>
            <a:off x="838199" y="1676400"/>
            <a:ext cx="3749905" cy="36576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4190568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Variables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In an experiment, the independent variable is the variable that is </a:t>
            </a:r>
            <a:r>
              <a:rPr lang="en-US" u="sng" dirty="0" smtClean="0"/>
              <a:t>varied</a:t>
            </a:r>
            <a:r>
              <a:rPr lang="en-US" dirty="0" smtClean="0"/>
              <a:t> or </a:t>
            </a:r>
            <a:r>
              <a:rPr lang="en-US" u="sng" dirty="0" smtClean="0"/>
              <a:t>manipulated</a:t>
            </a:r>
            <a:r>
              <a:rPr lang="en-US" dirty="0" smtClean="0"/>
              <a:t> by the researcher</a:t>
            </a:r>
          </a:p>
          <a:p>
            <a:r>
              <a:rPr lang="en-US" dirty="0" smtClean="0"/>
              <a:t>This means that the scientist </a:t>
            </a:r>
            <a:r>
              <a:rPr lang="en-US" u="sng" dirty="0" smtClean="0"/>
              <a:t>actively changes</a:t>
            </a:r>
            <a:r>
              <a:rPr lang="en-US" dirty="0" smtClean="0"/>
              <a:t> something to make the independent  variable</a:t>
            </a:r>
            <a:endParaRPr lang="en-US" dirty="0"/>
          </a:p>
        </p:txBody>
      </p:sp>
      <p:pic>
        <p:nvPicPr>
          <p:cNvPr id="14338" name="Picture 2" descr="http://1.bp.blogspot.com/_Oq6pBpj7GxM/SkmB5PERYTI/AAAAAAAAAKY/NS1VZjpU57w/s400/scientist-test-tub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24400" y="1905000"/>
            <a:ext cx="3977898" cy="33528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4006974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Variables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D</a:t>
            </a:r>
          </a:p>
          <a:p>
            <a:r>
              <a:rPr lang="en-US" dirty="0" smtClean="0"/>
              <a:t>R</a:t>
            </a:r>
          </a:p>
          <a:p>
            <a:r>
              <a:rPr lang="en-US" dirty="0"/>
              <a:t>Y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M</a:t>
            </a:r>
          </a:p>
          <a:p>
            <a:r>
              <a:rPr lang="en-US" dirty="0" smtClean="0"/>
              <a:t>I</a:t>
            </a:r>
          </a:p>
          <a:p>
            <a:r>
              <a:rPr lang="en-US" dirty="0"/>
              <a:t>X</a:t>
            </a:r>
          </a:p>
        </p:txBody>
      </p:sp>
    </p:spTree>
    <p:extLst>
      <p:ext uri="{BB962C8B-B14F-4D97-AF65-F5344CB8AC3E}">
        <p14:creationId xmlns:p14="http://schemas.microsoft.com/office/powerpoint/2010/main" val="35130402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Metric System</a:t>
            </a:r>
          </a:p>
        </p:txBody>
      </p:sp>
      <p:pic>
        <p:nvPicPr>
          <p:cNvPr id="11267" name="Picture 7" descr="http://www.mrfuller.net/thurston/website/images/MetricPrefixes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86" t="11111" r="13240" b="11111"/>
          <a:stretch>
            <a:fillRect/>
          </a:stretch>
        </p:blipFill>
        <p:spPr bwMode="auto">
          <a:xfrm>
            <a:off x="1219200" y="1371600"/>
            <a:ext cx="6553200" cy="5097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43620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Metric System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Distance</a:t>
            </a:r>
          </a:p>
          <a:p>
            <a:pPr lvl="1"/>
            <a:r>
              <a:rPr lang="en-US" dirty="0" smtClean="0"/>
              <a:t>Meter</a:t>
            </a:r>
          </a:p>
          <a:p>
            <a:r>
              <a:rPr lang="en-US" dirty="0" smtClean="0"/>
              <a:t>Volume </a:t>
            </a:r>
          </a:p>
          <a:p>
            <a:pPr lvl="1"/>
            <a:r>
              <a:rPr lang="en-US" dirty="0" smtClean="0"/>
              <a:t>Liter</a:t>
            </a:r>
          </a:p>
          <a:p>
            <a:r>
              <a:rPr lang="en-US" dirty="0" smtClean="0"/>
              <a:t>Mass</a:t>
            </a:r>
          </a:p>
          <a:p>
            <a:pPr lvl="1"/>
            <a:r>
              <a:rPr lang="en-US" dirty="0" smtClean="0"/>
              <a:t>Gram</a:t>
            </a:r>
          </a:p>
          <a:p>
            <a:r>
              <a:rPr lang="en-US" dirty="0" smtClean="0"/>
              <a:t>Temperature</a:t>
            </a:r>
          </a:p>
          <a:p>
            <a:pPr lvl="1"/>
            <a:r>
              <a:rPr lang="en-US" dirty="0" smtClean="0"/>
              <a:t>Degree (Celsius)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09949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99</TotalTime>
  <Words>856</Words>
  <Application>Microsoft Office PowerPoint</Application>
  <PresentationFormat>On-screen Show (4:3)</PresentationFormat>
  <Paragraphs>137</Paragraphs>
  <Slides>36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36</vt:i4>
      </vt:variant>
    </vt:vector>
  </HeadingPairs>
  <TitlesOfParts>
    <vt:vector size="37" baseType="lpstr">
      <vt:lpstr>Office Theme</vt:lpstr>
      <vt:lpstr>Marking Period 1 Review</vt:lpstr>
      <vt:lpstr>Lab Safety</vt:lpstr>
      <vt:lpstr>The Scientific Method</vt:lpstr>
      <vt:lpstr>The Scientific Method</vt:lpstr>
      <vt:lpstr>Variables</vt:lpstr>
      <vt:lpstr>Variables</vt:lpstr>
      <vt:lpstr>Variables</vt:lpstr>
      <vt:lpstr>Metric System</vt:lpstr>
      <vt:lpstr>Metric System</vt:lpstr>
      <vt:lpstr>Ecology</vt:lpstr>
      <vt:lpstr>Ecology</vt:lpstr>
      <vt:lpstr>Ecology</vt:lpstr>
      <vt:lpstr>Ecology</vt:lpstr>
      <vt:lpstr>Ecology</vt:lpstr>
      <vt:lpstr>Ecology</vt:lpstr>
      <vt:lpstr>Ecology</vt:lpstr>
      <vt:lpstr>Ecology</vt:lpstr>
      <vt:lpstr>Ecology</vt:lpstr>
      <vt:lpstr>Ecology</vt:lpstr>
      <vt:lpstr>Ecology</vt:lpstr>
      <vt:lpstr>Biogeochemical Cycles</vt:lpstr>
      <vt:lpstr>PowerPoint Presentation</vt:lpstr>
      <vt:lpstr>Biogeochemical Cycles</vt:lpstr>
      <vt:lpstr>Biogeochemical Cycles</vt:lpstr>
      <vt:lpstr>Population Ecology</vt:lpstr>
      <vt:lpstr>Population Ecology</vt:lpstr>
      <vt:lpstr>PowerPoint Presentation</vt:lpstr>
      <vt:lpstr>Population Ecology</vt:lpstr>
      <vt:lpstr>Population Ecology</vt:lpstr>
      <vt:lpstr>Population Ecology</vt:lpstr>
      <vt:lpstr>Population Ecology</vt:lpstr>
      <vt:lpstr>Community Ecology</vt:lpstr>
      <vt:lpstr>Community Ecology</vt:lpstr>
      <vt:lpstr>Community Ecology</vt:lpstr>
      <vt:lpstr>PowerPoint Presentation</vt:lpstr>
      <vt:lpstr>Major Biomes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Marking Period 1 Review</dc:title>
  <dc:creator>Administrator</dc:creator>
  <cp:lastModifiedBy>Administrator</cp:lastModifiedBy>
  <cp:revision>9</cp:revision>
  <dcterms:created xsi:type="dcterms:W3CDTF">2013-05-15T14:27:51Z</dcterms:created>
  <dcterms:modified xsi:type="dcterms:W3CDTF">2013-05-15T16:29:03Z</dcterms:modified>
</cp:coreProperties>
</file>