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75" r:id="rId21"/>
    <p:sldId id="276" r:id="rId22"/>
    <p:sldId id="277" r:id="rId23"/>
    <p:sldId id="280" r:id="rId24"/>
    <p:sldId id="278" r:id="rId25"/>
    <p:sldId id="281" r:id="rId26"/>
    <p:sldId id="282" r:id="rId27"/>
    <p:sldId id="283" r:id="rId28"/>
    <p:sldId id="284" r:id="rId29"/>
    <p:sldId id="285" r:id="rId30"/>
    <p:sldId id="290" r:id="rId31"/>
    <p:sldId id="286" r:id="rId32"/>
    <p:sldId id="287" r:id="rId33"/>
    <p:sldId id="289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3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327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48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687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47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5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07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840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12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7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CABAF-EF6D-41C2-B019-F6F8CF5FFC9B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1A3F0-EBA0-4FFC-B07E-62D48FFDC0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02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W05vMziy2o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hapeoflife.org/video/behavior/cnidarians-anemone-catches-goby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rror.co.uk/tv/tv-news/infected-video-bbc-presenter-infected-3094743" TargetMode="External"/><Relationship Id="rId2" Type="http://schemas.openxmlformats.org/officeDocument/2006/relationships/hyperlink" Target="http://videos.howstuffworks.com/discovery/42160-monsters-inside-me-japanese-lung-fluke-video.htm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hCod-0tfkE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Invertebrates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40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After the gastrula stage, many animals develop to adults</a:t>
            </a:r>
          </a:p>
          <a:p>
            <a:r>
              <a:rPr lang="en-US" dirty="0" smtClean="0"/>
              <a:t>However not all animals are the same</a:t>
            </a:r>
          </a:p>
          <a:p>
            <a:r>
              <a:rPr lang="en-US" dirty="0" smtClean="0"/>
              <a:t>Some animals develop into a larval stage</a:t>
            </a:r>
          </a:p>
          <a:p>
            <a:r>
              <a:rPr lang="en-US" dirty="0" smtClean="0"/>
              <a:t>These animals will have to undergo metamorphosis later in life to reach an adult form</a:t>
            </a:r>
            <a:endParaRPr lang="en-US" dirty="0"/>
          </a:p>
        </p:txBody>
      </p:sp>
      <p:pic>
        <p:nvPicPr>
          <p:cNvPr id="7170" name="Picture 2" descr="http://faculty.clintoncc.suny.edu/faculty/michael.gregory/files/Bio%20102/Bio%20102%20lectures/Animal%20Diversity/Protostomes/Lophotrochozoans/Image7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68"/>
          <a:stretch/>
        </p:blipFill>
        <p:spPr bwMode="auto">
          <a:xfrm>
            <a:off x="4495799" y="2057400"/>
            <a:ext cx="4480583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1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Animals can be characterized by their body plans</a:t>
            </a:r>
          </a:p>
          <a:p>
            <a:r>
              <a:rPr lang="en-US" dirty="0" smtClean="0"/>
              <a:t>This means the makeup and location of their major parts, organs and brain</a:t>
            </a:r>
          </a:p>
          <a:p>
            <a:r>
              <a:rPr lang="en-US" dirty="0" smtClean="0"/>
              <a:t>Based on how organisms are laid out, we can tell a large amount about their history</a:t>
            </a:r>
            <a:endParaRPr lang="en-US" dirty="0"/>
          </a:p>
        </p:txBody>
      </p:sp>
      <p:pic>
        <p:nvPicPr>
          <p:cNvPr id="1026" name="Picture 2" descr="http://evidentcreation.com/wp-content/uploads/2014/02/Crab-Body-Plan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1" y="2209800"/>
            <a:ext cx="4439696" cy="267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328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Symmetry plays a portent role in describing body plans</a:t>
            </a:r>
          </a:p>
          <a:p>
            <a:r>
              <a:rPr lang="en-US" b="1" dirty="0" smtClean="0"/>
              <a:t>Symmetry</a:t>
            </a:r>
            <a:r>
              <a:rPr lang="en-US" dirty="0" smtClean="0"/>
              <a:t> is a mathematical patterned self similarity</a:t>
            </a:r>
          </a:p>
          <a:p>
            <a:r>
              <a:rPr lang="en-US" dirty="0" smtClean="0"/>
              <a:t>Types of symmetry are important to understanding body plans</a:t>
            </a:r>
          </a:p>
        </p:txBody>
      </p:sp>
      <p:pic>
        <p:nvPicPr>
          <p:cNvPr id="2050" name="Picture 2" descr="http://upload.wikimedia.org/wikipedia/commons/thumb/2/2d/Symmetry.png/250px-Symmetr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4043264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28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Radial symmetry </a:t>
            </a:r>
            <a:r>
              <a:rPr lang="en-US" dirty="0" smtClean="0"/>
              <a:t>is </a:t>
            </a:r>
            <a:r>
              <a:rPr lang="en-US" dirty="0"/>
              <a:t>when an organism is symmetric on a central body part</a:t>
            </a:r>
          </a:p>
          <a:p>
            <a:r>
              <a:rPr lang="en-US" dirty="0"/>
              <a:t>All parts would be </a:t>
            </a:r>
            <a:r>
              <a:rPr lang="en-US" dirty="0" smtClean="0"/>
              <a:t>symmetrical </a:t>
            </a:r>
            <a:r>
              <a:rPr lang="en-US" dirty="0"/>
              <a:t>if you used a pizza </a:t>
            </a:r>
            <a:r>
              <a:rPr lang="en-US" dirty="0" smtClean="0"/>
              <a:t>cutter</a:t>
            </a:r>
          </a:p>
          <a:p>
            <a:r>
              <a:rPr lang="en-US" b="1" dirty="0" smtClean="0"/>
              <a:t>Bilateral symmetry </a:t>
            </a:r>
            <a:r>
              <a:rPr lang="en-US" dirty="0" smtClean="0"/>
              <a:t>is when an organism’s halves are symmetrical</a:t>
            </a:r>
          </a:p>
          <a:p>
            <a:r>
              <a:rPr lang="en-US" dirty="0" smtClean="0"/>
              <a:t>All parts would be symmetrical if you used a </a:t>
            </a:r>
            <a:r>
              <a:rPr lang="en-US" dirty="0" err="1" smtClean="0"/>
              <a:t>buzzsaw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http://www.millerandlevine.com/ques/images/symmet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08" y="2078770"/>
            <a:ext cx="4457791" cy="306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1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Body Plans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5240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 define symmetry we have to define the surfaces of an organism</a:t>
            </a:r>
          </a:p>
          <a:p>
            <a:r>
              <a:rPr lang="en-US" b="1" dirty="0" smtClean="0"/>
              <a:t>Anterior</a:t>
            </a:r>
            <a:r>
              <a:rPr lang="en-US" dirty="0" smtClean="0"/>
              <a:t> – Refers to an organisms head</a:t>
            </a:r>
          </a:p>
          <a:p>
            <a:r>
              <a:rPr lang="en-US" b="1" dirty="0" smtClean="0"/>
              <a:t>Posterior</a:t>
            </a:r>
            <a:r>
              <a:rPr lang="en-US" dirty="0" smtClean="0"/>
              <a:t> – Refers to an organisms tail (end)</a:t>
            </a:r>
          </a:p>
          <a:p>
            <a:r>
              <a:rPr lang="en-US" b="1" smtClean="0"/>
              <a:t>Dorsal</a:t>
            </a:r>
            <a:r>
              <a:rPr lang="en-US" smtClean="0"/>
              <a:t>– </a:t>
            </a:r>
            <a:r>
              <a:rPr lang="en-US" dirty="0" smtClean="0"/>
              <a:t>Refers to an organisms back</a:t>
            </a:r>
          </a:p>
          <a:p>
            <a:r>
              <a:rPr lang="en-US" b="1" dirty="0" smtClean="0"/>
              <a:t>Ventral</a:t>
            </a:r>
            <a:r>
              <a:rPr lang="en-US" dirty="0" smtClean="0"/>
              <a:t> – Refers to an organisms bottom (stomach) </a:t>
            </a:r>
          </a:p>
          <a:p>
            <a:endParaRPr lang="en-US" dirty="0"/>
          </a:p>
        </p:txBody>
      </p:sp>
      <p:pic>
        <p:nvPicPr>
          <p:cNvPr id="4098" name="Picture 2" descr="http://bloxtonchiropractic.com/humananatomy/wp-content/uploads/2012/08/Antpos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5"/>
          <a:stretch/>
        </p:blipFill>
        <p:spPr bwMode="auto">
          <a:xfrm>
            <a:off x="566057" y="1143000"/>
            <a:ext cx="3657600" cy="517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85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– The Biological Frontier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your hand and poke your partner’s (or your own if they object) belly</a:t>
            </a:r>
          </a:p>
          <a:p>
            <a:r>
              <a:rPr lang="en-US" dirty="0" smtClean="0"/>
              <a:t>What do you feel?</a:t>
            </a:r>
          </a:p>
          <a:p>
            <a:r>
              <a:rPr lang="en-US" dirty="0" smtClean="0"/>
              <a:t>Is there a strong muscle that goes from ventral to dorsal?</a:t>
            </a:r>
          </a:p>
          <a:p>
            <a:r>
              <a:rPr lang="en-US" dirty="0" smtClean="0"/>
              <a:t>What makes up that area?</a:t>
            </a:r>
          </a:p>
        </p:txBody>
      </p:sp>
      <p:pic>
        <p:nvPicPr>
          <p:cNvPr id="5122" name="Picture 2" descr="http://www.cuculinary.com/wp-content/uploads/2011/03/Pillsbury-dough-bo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09800"/>
            <a:ext cx="4304840" cy="286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73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– The Biological Frontier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Organisms can have a body cavity… or not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body cavity </a:t>
            </a:r>
            <a:r>
              <a:rPr lang="en-US" dirty="0" smtClean="0"/>
              <a:t>is a fluid filled space between the outer digestive tract and the body wall</a:t>
            </a:r>
          </a:p>
          <a:p>
            <a:r>
              <a:rPr lang="en-US" dirty="0" smtClean="0"/>
              <a:t>Not every organism has a body cavity</a:t>
            </a:r>
            <a:endParaRPr lang="en-US" dirty="0"/>
          </a:p>
        </p:txBody>
      </p:sp>
      <p:pic>
        <p:nvPicPr>
          <p:cNvPr id="6146" name="Picture 2" descr="http://users.tamuk.edu/kfjab02/Biology/Introzoology/Images/bodycavities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50"/>
          <a:stretch/>
        </p:blipFill>
        <p:spPr bwMode="auto">
          <a:xfrm>
            <a:off x="304799" y="2590800"/>
            <a:ext cx="4261421" cy="208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77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– The Biological Frontier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there is a fluid filled space between the body wall and the inner digestive tract it is called a </a:t>
            </a:r>
            <a:r>
              <a:rPr lang="en-US" b="1" dirty="0" smtClean="0"/>
              <a:t>hydrostatic skeleton</a:t>
            </a:r>
          </a:p>
          <a:p>
            <a:r>
              <a:rPr lang="en-US" dirty="0" smtClean="0"/>
              <a:t>This enables a greater range of movement for the organism and cushions and protects the inner organs</a:t>
            </a:r>
            <a:endParaRPr lang="en-US" dirty="0"/>
          </a:p>
        </p:txBody>
      </p:sp>
      <p:pic>
        <p:nvPicPr>
          <p:cNvPr id="7170" name="Picture 2" descr="http://www2.estrellamountain.edu/faculty/farabee/biobk/hydroske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427" y="2059577"/>
            <a:ext cx="4723509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54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Taxonomy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Once you understand how organisms are built and develop we can define which ones are related</a:t>
            </a:r>
          </a:p>
          <a:p>
            <a:r>
              <a:rPr lang="en-US" dirty="0" smtClean="0"/>
              <a:t>Remember, a biological family tree is called a </a:t>
            </a:r>
            <a:r>
              <a:rPr lang="en-US" b="1" dirty="0" smtClean="0"/>
              <a:t>phylogenetic tree</a:t>
            </a:r>
            <a:endParaRPr lang="en-US" b="1" dirty="0"/>
          </a:p>
        </p:txBody>
      </p:sp>
      <p:pic>
        <p:nvPicPr>
          <p:cNvPr id="8194" name="Picture 2" descr="http://www.nature.com/scitable/content/33796/Baum1_F8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095625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6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Today we will be studying the different groupings of invertebrates</a:t>
            </a:r>
          </a:p>
          <a:p>
            <a:r>
              <a:rPr lang="en-US" b="1" dirty="0" smtClean="0"/>
              <a:t>Invertebrates</a:t>
            </a:r>
            <a:r>
              <a:rPr lang="en-US" dirty="0" smtClean="0"/>
              <a:t> lack a spinal column </a:t>
            </a:r>
          </a:p>
          <a:p>
            <a:r>
              <a:rPr lang="en-US" dirty="0" smtClean="0"/>
              <a:t>This does not limit their complex nature or their role in the environment</a:t>
            </a:r>
            <a:endParaRPr lang="en-US" dirty="0"/>
          </a:p>
        </p:txBody>
      </p:sp>
      <p:pic>
        <p:nvPicPr>
          <p:cNvPr id="9218" name="Picture 2" descr="http://lrrpublic.cli.det.nsw.edu.au/lrrSecure/Sites/LRRView/7397/applets/Living_Things_Database/livingthings/images/invertebrat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630090" cy="2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807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We take it for granted that animals are things that are fuzzy, furry and we can pet</a:t>
            </a:r>
          </a:p>
          <a:p>
            <a:r>
              <a:rPr lang="en-US" dirty="0" smtClean="0"/>
              <a:t>However to really understand what animals are, we have to have a broad definition of animals and an open mind</a:t>
            </a:r>
          </a:p>
          <a:p>
            <a:r>
              <a:rPr lang="en-US" dirty="0" smtClean="0"/>
              <a:t>Not all animals fit the 3</a:t>
            </a:r>
            <a:r>
              <a:rPr lang="en-US" baseline="30000" dirty="0" smtClean="0"/>
              <a:t>rd</a:t>
            </a:r>
            <a:r>
              <a:rPr lang="en-US" dirty="0" smtClean="0"/>
              <a:t> grade idea of an animal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5" t="5341"/>
          <a:stretch/>
        </p:blipFill>
        <p:spPr bwMode="auto">
          <a:xfrm>
            <a:off x="4419600" y="2142444"/>
            <a:ext cx="437157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3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Sponges </a:t>
            </a:r>
            <a:r>
              <a:rPr lang="en-US" dirty="0" smtClean="0"/>
              <a:t>are organisms that have a simple porous body</a:t>
            </a:r>
          </a:p>
          <a:p>
            <a:r>
              <a:rPr lang="en-US" dirty="0" smtClean="0"/>
              <a:t>Considered the most simple organisms</a:t>
            </a:r>
          </a:p>
          <a:p>
            <a:r>
              <a:rPr lang="en-US" dirty="0" smtClean="0"/>
              <a:t>Contain no muscles or nerves</a:t>
            </a:r>
          </a:p>
          <a:p>
            <a:r>
              <a:rPr lang="en-US" dirty="0" smtClean="0"/>
              <a:t>Some are radially symmetric, however most have no major body plan</a:t>
            </a:r>
            <a:endParaRPr lang="en-US" dirty="0"/>
          </a:p>
        </p:txBody>
      </p:sp>
      <p:pic>
        <p:nvPicPr>
          <p:cNvPr id="10242" name="Picture 2" descr="http://www.mbgnet.net/salt/animals/1spon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52625"/>
            <a:ext cx="44958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84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www.youtube.com/watch?v=BW05vMziy2o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01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Cnidarians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of the oldest invertebrates</a:t>
            </a:r>
          </a:p>
          <a:p>
            <a:r>
              <a:rPr lang="en-US" dirty="0" smtClean="0"/>
              <a:t>Includes hydras, sea anemones, corals and jellies (aka jellyfish)</a:t>
            </a:r>
          </a:p>
          <a:p>
            <a:r>
              <a:rPr lang="en-US" dirty="0" smtClean="0"/>
              <a:t>They have radial symmetry</a:t>
            </a:r>
          </a:p>
          <a:p>
            <a:r>
              <a:rPr lang="en-US" dirty="0" smtClean="0"/>
              <a:t>They are all carnivores</a:t>
            </a:r>
          </a:p>
          <a:p>
            <a:r>
              <a:rPr lang="en-US" dirty="0" smtClean="0"/>
              <a:t>They use </a:t>
            </a:r>
            <a:r>
              <a:rPr lang="en-US" dirty="0"/>
              <a:t>complex </a:t>
            </a:r>
            <a:r>
              <a:rPr lang="en-US" b="1" dirty="0"/>
              <a:t>nematocysts</a:t>
            </a:r>
            <a:r>
              <a:rPr lang="en-US" dirty="0"/>
              <a:t> </a:t>
            </a:r>
            <a:r>
              <a:rPr lang="en-US" dirty="0" smtClean="0"/>
              <a:t>that sting prey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UFRQXFhQXFxgYFhUYFBQXFxQWFhUXFxQYHCggGBwlHBQUITEhJSksLi4uGB8zODMsNygtLisBCgoKDg0OGxAQGywkICQsLCwsLCwsLCwsNCwsLCwsLCwsLCwsLCwsLCwsLCwsLCwsLCwsLCwsLCwsLCwsLCwsLP/AABEIAMABBwMBEQACEQEDEQH/xAAbAAACAwEBAQAAAAAAAAAAAAAABAEDBQIGB//EADoQAAEDAgQDBgQEBgEFAAAAAAEAAhEDIQQSMUEFUWEicYGRobETMsHwBkLR4RQjUnKC8WIWMzSSov/EABsBAAEFAQEAAAAAAAAAAAAAAAABAgMEBgUH/8QANBEAAgIBAwMCBAUEAgIDAAAAAAECAxEEBSESMUETUSIyYXEGFIGRoSNCwdGx4RVSMzTw/9oADAMBAAIRAxEAPwBBegmABAAgAQAIAEACABAAgAQAIAEASgQEACABIBKQCUCEJQJQAJABAEIFJQAIEBAAgQEACBQQAIAhAAlA5SjgQAIAEguCQ0pkrIw+Z4Ja6J2PEE2VurNGrm+f6Ku9fp//AHRbW1ap/wBgMrNdo4HuP0U8LoT+Vple3SXVfPFo7UmSsCABKABAEoEBAAgAQBITQJSiAgAQAIAITcjsCOM4rTp2JzHk25/QeaqX62qn5n+h0tJtOo1HKWF7sQd+IP6afmfoFzJ79Wvlizr1/hp/3T/YqPHqmzWeTv1VZ79PPyotx/DenxzJ/wAHH/UFQflYfB36p8d9l5iMl+G6fEmMU/xK381N3+JB9DCuV7xVL5lgoW/h2xfJJfqaWD4lSq2Y8T/SbO8jr4Lo1amuz5WcjUaC+j5ojisFLAIBkIAEAQgAQBynDgSAQ9wAkmBzTZzUF1S7EtdM7JdMVliD8Y5xhggczr4DZZzW74o/DT+5q9DsMUlK7l+xa3DOP5ieqy1+vsslmTNLVp4wWIrBW/AlV1fznJI4ewtUwR3CtQ1TTTiyKUHjBbQqvbuXN5HUdxXe0W9ShJRseUcTXbNXdButYZpMcCJGhWshJSXUuzMVbXKuTjLuiU8jBAEoEBAAgAQBISAEoAlAgIFSK69UMaXOMAfYA6qOdkYR6pdiWmmVs1CC5MDiPEnVCWt7LdLannmP0Cy2v3eTzGDNtt+zV04lNZl/Ag3CLO2arPOTQRrGWYLmqs9USqlF4wYjqovzEsj/AE0UPwoUqvfkjdSFq2DViGoI5VCFSkrtV7XKZWnVnhmlw7jtSmYeS9nI/MB0P6ruaPdJR4nycHW7LVas1rEj1WFxLajQ5hkH06EbFaOuyM45iZC+idM3Ca5RapCFrAIAEACAOE4cBKbKSisskqrdklFeTKxLy93IDQfUrFbnucrniL+E3+3bZDSwz/d7jWEw6zlk2zsRWB9jConFeQ6i9uGO9kJpiPgrrtBClhDAxybEalIKftyMWe5RhgWvgfI4EjkCPaQtfsGpcoOuTMt+ItLFNWxX3HlozKEpQBAgIAEgEoAEACAJSCEOdAJJgASTyA1TZNJcjoxcmkjCxFU1jP5R8o5dT1PosVu+6uc+iPZHoe07XHTV9Uvmfc4pYUSs5O5s7aguw9Tw4VScyeKRxVakix2Reo0wpItDGLuc7RTdSIyMpRlD0cGgCnKxoSUUxHEYeFdquyitOojAY11F+Zuh+Zuzh9D1Xc0GulS/ocbX6CGphh9/DPaYXEtqMD2GQfTmD1C1tc1OPUvJg76JUzcJFqkIQQAIA5ThRHileAG8/ouPvN/p09K7s0f4eoUrXY/BRgxKwdq5wbaLybOHpgCSdFWw28Dm8Ibw9UHRJOpjFLkeqUi4aKGOIsWSKRRbuFM5Sl2FijM4phBbLuYspapttJg45TZn4WsI7VjII5TcOHoFp9hyrmjhb+lLS5G1sTCEoyJjJzUqBvzEDvMKGd9cPmkkWa9JdZxGL/YWdxKnMST3Awqktz00e8y/DY9ZL+3H3BvEqZ3P/qULddK/7xXsWsXZDFOu11g4E8pv5FWKtTVZ8rRSu2/UU/PBlisFIlKICQUwvxFjO02i06jM/unst8bnwXD3jWOuvoXk0/4e0PqT9WXjsX4JnZC87usbZvFFJfUsbTIKj6uAwNtYoJPBIiH4eU1WD+kn+Csj1BOkXqYVSqwb0lFSgU9TEwUNo81JnImcC9elClg8MbIzMTR5K/VYVp15G/wxjslU03fK/To8aeYt4BavadV/Y/JlN90fVD1Mcr/g9ctD5MeQlEJQBwnDjG40Dnb3fUrO77nETXfhzHRL7jGCEDvWQksyNMnhF/xjzU8akRymN8OqXum6ivgWuSyehoV9tvZch1PJayZvE8QBAmxMSrNVLEckUYNhALSZIu092iltiq49QsMyeDLx2EcwtcQcpiDoO1ePX6LZ7NQq49cnzL+DMbxe7JOpLsdnEBov4DfuXW1Wsq08eqb/AEM/pdsu1U8QXHuI1q1R+ktHIfU6lZPWb5ZbmNfC/k2Oh2PT6dZa6pfXscMwxN5JXEnqJS7s66rS7I6p4AnZQvUod6bGqXCydkx6pB6bKq3DlLVrWuzwJOrK5CnVqMt8zeW/gV39Fv1kH0z5RxdbsWnvXVBdMvp2/Y0KNUOEj11Hetbp9TXfHqg8oxOs0N2ln02L9SwKwU/ODxVarnxDyT+aP8WiPYDzWI3i7rskej7NSq6Yx/U3aFTfyWUmjvdi5riSmPgQfoiAoXyPQy1tlDJYHJhUanRQ1sXe1S9ImSpwRgchZzQnxbEaEsWVZrImZdVXK2RtGZiSWkOGrSHDvBkLraO3pmmc7VVKcWn5PoGFrZ2NePzNDvMStzXLqipHmt0Oibj7MtUhCCBThOFFeIUczZ5ey5e66b1quO6O1sus9C7pfaRNCmMkjQLAdeJcm+6M8oh9L2V+mcWVrINF2GouaA8/KTE8u9Gpux8KQtNWVkYxONLHA3LPzR7qrXVz9CaUnj6nNfDhziM3YIDwZs3XfZWPTWcRGKX/ALDvAqBqOBc45JLQ618tyD0j2UMtG7X8WR3rxUfgaYxxPGU2hoaWPc11pAc3Krv5vU6KHTZ5XYghTRq5epHnHkxxhZOY3J3K4V24SteZM6UKIwjiCwO4fh5Oyo2aof0+53VwgAhVvXbZLgpFOE7rFwTTqkJ0kmhvJc4Z9lX9RxH4M7F4KLq/Te2QzgZzg5pkH9PJdnSauemmpRKWo01epg67Fn/A/h6uYTpzHIr0PSamOpqVkTzncNFLR39Eu3j6o8e6hlquE6FwWJ3HKskn7noe3JOqM15RqUZhs7gHw2XBlHk6cjVpBVbOASGqbbqFyHpDUQopNsXByXXUkUNZRXKmQwVc5PaFQs9yWMQYrVup4LAxmbW1VqPYYzOxpsPFdHTLkpaj5T2nAv8Ax6X9jVu9L/8AFE823D/7Nn3HlYKQIA4SjgSPAqeBZlBzD/LuD+U+oHPuWa3LY1dJzrePoanbN+daVdqz9Rx1UhglpMGwghwB2PRY+TlTPofc2cMWw612O2V5pmmGuM/KMrszfRS9blP3+wnppISwtZ3wnU3MBdJaHSB0vvK0Gl2y26tTXCZwdZu1NFjhLuizANaadRrwXVAC1gE3IAPhofNdGza1S1Ktdv2KFO7K6ThZ2l2GeIsDGOeZyHKWRYtIsAdoPPW6LtRFV9bSyiejSNz9PnpawIcNpF7szt/IdywW562eotcpvk1ek00NPUoQXY9HhKTRpfqVx5WJEryaLaUDqq0rcMVITqsM3CdGxMVIqfht9k5yXcVP3K/4ZHqjsIYp0CoZTFXB2/Chw5cypKnLPAyTMbiXDwNF2IXdSx5IOnDyZ1E5bXM6d+wWl/D+4end6b7P/k4m/aBajTua7x5/QweKUCKnxIhtQui83ADSe4m6s75p5Kz1fDHbDfCVPpRfy+5pUaUvg7NHlED2WWl7nffsX0H3d0I9lXnHjI5D+HqKu0OaOzUlEY5YjeACkjB5GtlNZ8p0otCLkTe66fH2EZViDdSpMRij3XUsUNM/FulxViIxmbWBNgL8h1iy6eljmSS8lDVSSi2/B73A0clNjT+VrQe8C63VMemCj7I8z1NnqXTkvLLlMVwQKcpRTipUDdT4blU9Xra9NHqkdPb9su1ksQ4XucjHRoI7tfNYbct6uvzGDwje7fsun0yzjql7s5+K4rNyl1PL7nbxjsicm5cZ6J0LGu3AzBa1/QEevmu5ot+1GnSi3lexydZs2m1Lcprl+UTTbDiWHUAkWzCN+unotfo950+th0y4fsZbW7LfpMTr5S/cOK4kvohsmBBIOsg2J8FU3XSOrSzki9tWv9bWRg34/kMGbDl7rza15ZtcPHJu4HmbBV1X5ZDJ8mix4I0KqzSHI6+HOyhHZO/4QQps/CMzyVnCJiHZIbRQu4HFZw3UmeQwZeMMq9Cbi8iJGNi2WPMX8l09HY42RnHvkjsipxcH2awZePoZ6NNrRLiWkX0sZ8LkL0PcqZX6dQiuXgxe22uvWWW2PEI8FnDT8znaxlO0EWj/AOV5/dGULfTfubaMozh1x7Mbwje0+OTT7qC14eB8WWUWdk8yfQWVaUkSdzoNytzHr+ymqj5GSx2F6FckSrdVSlyQTlh4K3VpflGsFRyh8Q9dsilUnNHVEUuoTnBxVkvgbET5KxGKyNeRdnac7SBIHhqpOjPYZnAlUcMr3eHopYw5SEyT+H8G6pVz2ysg30LvyjwifJaXZ9L1S632Rmd81saq/T8y/wCD12Hq5mh0RO3IzB9QtOjEWx6ZOPsWJSMCgBfFYgMEnwHNVdVqo6etzl+h1ds26ett6V28syvi5jJuV57uGsnfJykz0zSaaGngq61whqk1cayWexeURmdgoAZLWKWCImzpxhTqrKInPBxV0lpg3/cSkWYPHb6/UcmpLD7CdHEOqNeHCCD6QD3ytxDUy1O1z5zhYMvLS16XdYS7KRpYT5QdrLzuXzGxl2Rp4WoZuldeUQG1hSA2dyoJU9KGdWWM06ipWR8EiGC+GgkJXFKPI3uzkVAZjRNhBeBWZ9WrCfGt5FbEcdW0PNWHXjkIsSY+ZCkS4FfcWxQnKedunJXdPhtP64GT7PBn4WmBJ5SG+JknxXrFCckrH7cHne5SbktMn9ZP6/8AQhjsG4FzmyBOZ3KTuAshvGlnHU9XT38mq2fW13aZRT+Xg54fiC2oQ6wLRrvqs9qa/hyd2nmJsZoJHLK30k+6oyXBIXcQMsgKfrSgiNR+LJQzDQ0Dl9lXaJfBkgsWZGZhD/McT97JOnMskieETW+Y+CiaxIcuxxmDc5PU+ifCXIjjwLMADbETBn6q14Icc5MUh1TstnKDJIEwJuV0dJppWzSxwUtTqI1p5az4+/sen4N/LzN2aC47B1+y4d4E962umrVcOheDCbm3dJW+7x9vf+TSwrIY0HWL95ufUqyjk3PNjZalIgQB57H189Q8hYfUrF73q/Us6U+Een7Fofy2nTa5fL/0X4OjzWUumd6KHmsuqbY8Yp0jHRM6hGXCkpanlkU+Cp2H5kLowRXkxTE4YwQNYROvyNjPAnSxDgRO0NdIvBsJB171c2/Vfl5NSfwtcoi1dCviuF1J5TZtYNv8seizljSseDqLLisjuHbeFdrXUivPgfY6SltimiJZyalBmi41qzLgmT4L8Udky1+Ah3KKQsVLTHgJvkQrsKni4oMCuKpDJ3IcsjkuTMa6CEhL0kY+qD2W6/ftr/tdTbaHdbGPjJU1NqoqlY/CYu1t7ae5G69ajFKKXseVX2OOW3mTfP8AouFPNYJl7rUc2DNHG6dijU3n/BqYv8OD4QcT2+nORlA9B3rz3c6YztcocfQ9P0Nkq61B8/UyG8EqUyd5ufqPOVxL4yjjJ0o2RZSZiwIOaL6WnTxAUKWGScYIqcRdBGQ6ROxXQjJKBW6cyMqhVPjF/Ek/VMlP2JYwOq7/AJbEy4T3ffsoo85bH4wKY9r3zDTf62Cs0Q8kdjIw3C31SBcD8xvH3quxoqPXtjF8I5urt9GqU0uxpYakyiHiLEGNb/8AHvv6rX6bTR0uYe/ZmM11k9b02V+O69vqdUqMMgkGoNd+y0CG90QO8kq/GOODm3W9c+pfK+339zSYQQCNwD5p5zpppkx1QMyEIDg8vS+ZeZal5zk9prXGDdYwGFxJvDJsF7WqGTyCRoYahKrTngdgZNCE+m7DI5xyJ1qa6dduSu4iWJcWgkXtop/V8DPTyJU8lUB1TsOFxuCQREjwUvpOSzFkfqdLx5NRuKpgNk27PkRYx4rmXaPUQlmUXyXKrq5NpSQ9hRYnl9hLRZhYYlkfi4H8MxOsksERrULKjjIZDP4prgsjilzoJhTVxQ1sRzlFla8DlIWxlSxAUUYvHJKu5kVnhovqpaq3Y+mKJW8LLFmGbCJN3u3M3DR0iPRekbJs/wCXSnZ3MNve85ThX29y18xppdaZ/UxsU5ywuWzb/ClAPdUcdQBlHKSZdPPTuXF3VtKMn2NNsijGU4R7+WbuTNUY2ezSaS4c3OtT8mh58QsfrZKVmUa6hdNZ1xKiBkDbF7w2f6WwS4+QPmFUWZ/C+SWLwsi2OwdI/K3TpYQFdq2qNjyytPXOPCMvE8OpSBrN4FyesDRSavQRhDK7IfptXOeWxSngWOqPAFmho00JmxXNdMJtpdlgvucoxTOcTh20yxoAJJJIjYWPunLTwi0Csck2dVsHma4NDQbEcpFwuvXRCNfwrkqOyTkcYipDIaxwdEkREAQHEuFoEi/ULs7dBOxN4RxN4slXRLHn25M2vhZBkdogjSNrActrrQLpZiqrbK5Yj9hPDEuzu1zQwHcwO2fX0Tk89i1qouvphLjHJotjTlsnnKk23kmEDckQgDzWF5n/AEvLNTNtnttaNSjUXLmicfobEqtIQ1cI3cfL7KvOORjkNC6iXwjc5FsSFeps8DJREqrGOETBPNWZSyuBsU0ea49RIBExcSQ7XoWhdLRNyeCtfhLLNSlSGRojQRf2XpMNNCVKhJZ4wec2aqyOq9RS4b/gaZjvhsyGYMmTz2BXmO47ZbVNzS+HOOD0yjVVzxFvnGTfoYlnYyn5gPArjSbTwTOGe5qNNk9NYK/dlQqaqNyWB+GcZ7Ep0LFjIdDbwLVHiJTfXz2HqsQx1drGyTdLGE5y6UPjhcszadB7hnywIJAOpi3fMkWW22fbHppq2xc+xxtbqq9TX0xlw+OPcppty9ki19RBHhp6ra1Ti1wYfXaO1SyuWXMoOJAaCfAnlH1TpTiuWynTGbjKKj8T/wCDd/D3D3sqjP2Q4OAAd825HpMLkbnqYulqKydvadFOu9Sm8eMe56puGDXAgfMIP+Mlvu70WHnLqefc16ljgoxQaHtc6AAypckRdzP0UlEJOxKPcJTUYuTMKtxhry0U8pkmZkQOZGsLW6fROuOZmfu1nU/gXGeTGfjDmIp90i7iRv07l01papV4mcO7c71a/SRoYfGdguqQ0jW2vKBqSsvuW2Rpk3B8M121bjLV1rqWGuCjK5zi5xykizQ3M9reR1iddFw1FpnbysYJbhXOcA175JtemJ6fKV0dNKyT7Fa2UYxOWY11F7m1WFjg4gPJa5pBg9MswNRyuutXXNNPPHucy26ufHn2ZpuqU6lM/GJ+GRcmRrbstbHnttzCRssdnTW8jbI1xh1TijyrmMY85LU8zw0btbmMDedBfuWn06l0Lq7mK19sLLJKH7+5aVOcztwRCACUBg861uUmV5Zests9sg8DlJ99Fz5xJsjdKuovTyNcjSw1W0hMdWERNps0KOIEXsVF6eRreCt7p0umODix0ZZMXGvDXw4xB+7qzWnKI5tYMriLsxDR2wXiDvETHVd3bK27Yr6nN11nRVKXjDNYHTynYwD+i9MieX2pKTUeV4LWUjE2Ilw7u8eIVHFUpdPD5zhnczeq1NZ7dP6Nf7NLh/DmupB1Mn4tNxL2ye1TOjgDyJAssf8AiPbIV/1ao9/Y734f3WVsPTteWh+riqhaW02ue4AkxsAJJJ2WQr09lr6UjRdcIpNvuJt4rlBY5pa4/wBQII8CE2elnBYcSbhvKO6mPBblYC4zcNBcYFzYabeajr082mkhMxT5JbhsS/Ifh5mQCAy5YTpnHMgyDpdWfyklD4eRnrQyzp/C3QaxLYaNDfrcEru7Rtzfxf3cHP1msjVw+3uYeJqPc6Z0nY/rA/deg06fMOmX7mO1e4RhYpRXHlfcapY7sw9uYwL2IfzziLjS4uFDZt+XlSwOq3hR4a4B/EzEMaGb8zrbp4xHclr0kV8zyLPWuzLjjHuu/wCqKsLjXte14e4uaQQHGT3X6T5q3bp4TrcMLDONG+6uxWPLwew/6gpuax5OU5gC03cCZAgDXVZSezzhJrHHua7T7tVbBNPl+PJVjXEOLqjv5YDpJmCLWy7ymQg6GsLuXcq1YZ5vitRhqSx2wG4A6NjZanSRkq/jMVud39b+m+Fx7FY4hUaJzERuInziSpZUwa5K0NTc5Yi+TjhdR9WqCSSJOWTPe6Tv7bc1T12mhOv7djsbdqp03KtZee7NviLqLaZb8QBxAy5buB1BgdeayU1XQuubWTYRnO18LjsKN/EZbA+AwHcl4AB3IGUk36qKzd6MfAuQjoZZeXwLVeL1Hk5hSI2mTHgTc9TKZHfnHtD+RZbbFrGSzE8Sc+nlc1oAiC0kaCAmx3v489P6i/kI4w3wZfxWgRfvhaTS/iSqSXqrD9zM6z8LzcnKmXHsyaLwdPLfyXep1dN6zXLJm9ZoNRpniyOC2FOUAhKAhj8JIDh1nvt+y873XTPT6hw8PsesbRrFq9NGfld/uKNaQFx2kzqZwi0PgqWNZDKTNXA1QRCbZWNjI7q1Nk1VJchlsGVMuuY92yqXNN4JIw4Oqz2PPzNgDfLmHfuF0NDpFPmXBW1FzisIzeEYam2o8ky02BiYMiVo9v0V6sVla4Rx9w19HpOq1912NkYKmPmqixDmhrYJGsOIJykyQtK5Wy4SwZZ/lYyc8/Zf4CQ8l4AptdlGVpb2Wts4uzEKu6vTk33fudGjWevGKfC7YXsVubVovJGYFpIzAHfadCCpo2U6mvonjPsULNJfpdSrK08Z4fjB6ilxr4uVtWmcjgDLQ4wf+QjRcRaOFeXW/wCDu+vNzSn2+5RjqBqMEw4QI3sBqTCctPVKOGuR/rzi8ptrJn4LEV6RYBBYw/J2WOeNIc783jMKenRaVVNYw35Keqv1bvzF5innHbuehPEKNNoD3ZH3yxq0atbMXEH0XHW1zsbdK7efc6M9xqqS9V4yJ46i2qwg9qBmY9g2JPzN1iZuJ1Ck0l1mks5XcdqKKtbTjPB5KuzIYPOO/uO609OsrtXwvkz9+22wg42crw1/n7nDeXkr5nWmnygLfcfY5JrwyxRY4vqi/wD9/kggHWPL3G3eEnYOpS5XD/glri2HNJBFxeRYzqfqkcVKPSLVY4WJ45PRcDxr6rzncCZgDsiSWuvA5R6rh7lpY1xi4I021au2eVY+fAY/8OkXpkf2k796i024OLxkm1e21XLLjz7rued4jhnMkva3KDAvZz4sBzgmO9Xp7iow65YwvqUKtmxNRhJ8/TwGFc9wyBxa2ZsLzEfMsbuX4ittbUPhXbg1Oh2WjSrlZeclwpgWHidysxOxyeX3OzGOCwYVpUXqyFOv4YbBJ6jAeweEnUWS1zbfBFY8FeI4X9wrlTkiLr4MjE8LI6enkuhptZbXLMXgjsrhbHpki3hzg6WPIa4RBI+Yc9bEb81t9u3Keqj9UZLctp0um+JxeH9R4YdjmgGowRyAmP8AlfvXT9S2L7HL9DRyj3x+og11iCJB9+ar7vtv5utOPzLsJsm6/krHGfMZd/8AZW7CBwJb49F55qKbdPLFkcM9Io1NV66q3kpfgZEDXZPrtXZsWyGeSMPh3N1tzUspxIlBluIx7GC8nqBool1TXAcRMurjnAw1wM8zE9xUsdIly0NldkXGCNWqGtzTqQ2TlA1NlcognNIgtkoRc+5t0cIGDKL9Z16yt7pKo1VqMTzncb5zv6prHsS21j57H91ZKUueUdEDX7KRrI6uxp8l7MY8NID3AGNXHQaam37Kr+Wq6+px59zpy1VsqumMu3dfT3Ki93Mnzup1BLwUZ2SlBN/Yvw+OewQ0kC9okX6XTZUQl3Q96i2t4jLh8lw4q+3ymJ1kgkkmSOklQR0seV9S3qNddFxmvK/6L8PWbVaWVC4kDMJ7RkTJE6Wi0qGVE6ZdUCxTqoaijpvWWvI/g+KfCc1j6egABFy5swQQdLQf8VS1WilZ/Ugy7pddXW/RlF4wb/wqNZt2DQQHN8jdcK2Movnud2ux44/bwZOO/D1L52AhujgNaZ0Ou3t4q1p9x1FPwttr6/7Kup2/S356o4fuuBHG/h0sZIhwBk3LXkDYTZu66EN4sbx05+xQ/wDB6eKypNCTK1ZpcBT7N5ENIgcyCrj1FTx1ZT+zI46Kcc9Di17FlFji4OfSbGhgSHT00Bi0ptmpioYi3n7Dq9D1SzbGOBMhod2KTyQeT55fMNk78xKUMTCO31Qm5Vfwx48VrNY6WuDRZzjmlu1nRJPmVQ1MKox9R8F/TRk59KeTCxOIdWfnfoIDW6NYAIsNAYAk6rFa3WzsbSfBpKKYw5xya3DaNpNhsANVxLp+CZvI47hkmW/6USmxqmXt4Y7kE3Mhesaw/Dmi5MxsEqhKQ12GlQwrSBFlZqjhkE5C+PwwAi436dVZWFLDGeDErCJEyrLx/aEc5POY9mUh41aQbEiRuJHRdbbNS6NQpL7YIdbQtRp5Ql5/g1auHc10FjnNbazpN+om3RegQsUl3wee36b05YcXKPuv+hCFcOSSLGRIPMKrqdJVqI9FiyW9LrbtNJSrljAvWxlRhvHMOAgdxG2yxO47G9O8w5R6DtW+V6z4Z/DIBxIPGWpADrA6QeTuXeuVGnnsdiUsZwUcW4UaQOVxcCAQNY6T+nkrlSik+rhlabcsSX6mbRwDnNAykCTc2yzsOav0U2Tfwwb+xS1F1VSzKaXH6m7g6ZpCGOLXRBc0wT4j2Wk02gpUFJx+LyZPcNz1Eb3CEspDtRznAOcWnUvvlM6C23grCUq3iKz7ENl1N8Iynx74OG4N7nENDQAJlzwBGxzXRZrFWvii8jIbb1ybU0l359js02M7LnU3k6uaD/LIiIeYzi5mE2M77H1KOF7PyPnDR1R9Hqy3/cvH+xWqA09lzXDoHeNjBVuDbWWsFHiL6c5ODGxPlCeNfVW8d0GU9Y6/slEbUlh+Ox18O1wCe8pnkc5udS+nH6HLmRf97e6cyOuzuvf/AJNDBcWqUyJh7QZgx5AnRV7tNGa44LFGtnVJJ84NVn4nA0pQZ1zCY2Gl4FvBUf8Axee8snUlvWF1Rj3M3GcWqFzi12UHWPKSJ5W1UsNtqS5K73iyx9L/AEJ4dxN+cNqOJbGWS9wAbFuh8UluihGOYpFmjclbJdbeRxlV9Jxa9wDB+bK107iCTqRsolH1I56efuSWWuuXNiSf0Jqdr/t4h8ntQYDY6huh1Tovp+ashklL4YXimLwuIaZl5DgBIJyuB02jcBTQspmsNfoMnptVFdUJ5+qMvHMqNhlTMCbkEnSbW75XA/EerhGpVQXc7+waaTk7pN5+pZRowsJy+WahyNfh3VVLaXJ5E6sI2MOwahQquSGuSG6TAEqi0xM8EsAlS1xeRrOnYiNFdjTwRspxOIzDVSqvI085jzGhT1U48kqeTzXGKxywNz6Rqp6JYsyvA+UMwNzGOaKVIhpbUc1pcGy1t2g6m2+gXoO3XWWL+pgw+6aaFSzRn6iS7JkwQLkhzZEEAjcHdNkk1hixm4vKfJQcEz+kEcrx3C+i5V2z0WPPb7Hco/EGqrj05T+/+xikwNEBo8bgf2jZItn0+U34HS3/AFGGo+e//QG8TsIC6NWnrqWILBy9TrrdRhzecHOTkpyu7HJ5kTlPTy/dJgTqR0J5owhOt+CISjckpMBkCEDlPjD7HBHT77wgepEs70jRIpOD6n2Z0lIZpxeCByQK/iXUgLJ5eSBI2NHIG2nsgVvyiHNIGx+9EEqlGfHZgHEd3r6pEkEufhl3Og7vSvBA00XnEuIgvcW8sxjylR+lDOcIf69qWOp/uZmILvjtLiS0tNze4k6+Kx34o07SU12fBu/wvqlZXKD+ZM0mVVjILPBp5LA9gzN1chWpPBBJ4NahWeDpYa/6UFlbU+nwCw1kcOIkqF08i5D4l06NeGDKsTUsrtNeWRN4M2piuqn6VHuCTZlcXxIa2SeXqmTefhRNVW+5mcK4Q6sS6q8MZBht3Pjbs7Tz5Lp6Xa5/C328lXU66EYyS8Hqv4ktAbXYCPyv2IFhLItZamNSb/pP9DLy1Eqnm1PHhpf4R5+F2zHggCUAQkwBKABKAIEBAAgAQAIAEgEoA5Ld9/vVBJGfh9jknvH3r1SEzbksHZCUh6mngiTvH6oBpPsT3hA1cAPP3QK3nuclvLxB+7FA9T4wyG/fVANeUT3hAw4r0czYm+x5FVNZpY6iqVci7t+tlpL1bHx3+xGAcfkd8w1H1HNeY6zST0lnTJceD1DS6qvVVKyt5NHD1oKRTWOB7ialTFw2USXVyNWOxbQxATvSSjka3yW1cSANpVeckuw9RbM+vizMFWqLYRXIyVbb4MjE48lry0F0fMQJyDNlzHooWrLG2lwiddFeFJiDqOfKXSQLxseVu9dbZdvsvt6pR+FeTnbruVOmg4qXxPwNBosQSORB0PQreKqLj0tGOvumpqdUufr5+hrcPxpcclWSDo4GJi8O8lUs0zq5gT6fcVc/Ts4l7eDMXWMoCBQQICABAAgAQAIAEACABAAkAEACAAhAqbRzEd3t+qCXqUlg6SDJRce5CUTgM3NAY9iS1AmcHLmoHdRyHbeh+hSj8ZJB8EmRrRViqZIkWePld7hczc9DDVUtNcrsdbaNdLTXrn4X3FzxB1LtOvNo3Pd1Xm0tFd19KTyelx1VTh1ZWB5/FzlcHNLTqMwMXHPdPel1MPhaf7BG2mXKaKK3GX9lzGOIHz2IEf3Gx8FYr2zVyrc+l4K89x0cLFW5rLHKtOtXqMbRiYc4zOWwmCdpMDxVGjTOyTUvBblbGpZ9zRf+HqrsrqlVkEgEMDy/XtAOcIBgGxCtR272IXrEsrBp4fh2Hw7mEGm1rrTEknUPc7+omQT12C7+l084xcYLK8nF1WphLmb+xl/iLGtrVexdrRAdGt5mOUmPBaPbNPKirEl5yZHd9ZG7UdUOyWM+5k+3sunjJz42Pp6H27jXD8V8J4dGYCRExsVDdU5xxnBa0t7hNTS5XHPlFCnOWCABAAgAQAIAEACABAAgASACAJQAIAEACAyQW+BQPU8cEZo1QGF4OhCBvKIycreyBerPcJP+v0QGIsCQbH1QGGuUcmnyJCBevPcA372R9Rc5AjomenHOcf7HqyWMdTx7ZO2v20/VR2Vx+bBc0mokk6c9+zG3OYyJGZ2js1mdzcpv4qvGM+cP4f5L1sYPDksyXl8ZHcJxmhTyllPK784DokexVO3QTsznH04LdOvhXFdKf157D2O/ENM0nZQSTaCCD0c7qNlUr2mxSTlwu5alvFHyxfL4Mbh4D8zHTkyudY8riAurbmuKsj+pzKGrbJUWPtnH+DPHTUeoXQT8vycOxYk/Ykj75pSLODlp8QlaJOZFiQhBAEIAEACABAAlAEACQAQAIAEASgAQAIAEACABAEZUCqQZo1QLhMkFA1omEBk5yoFySQgACAIhDWQTwFV5LpJk/Tl/pNjCMexaldK2OJeCCfvklwQvL7nU7+aGMXsNYd7GODpJgWF7u2nk1VpRk1g6NV0U1Y3ykI1ScxdzJJ7yZPh7KxFYikVHP1Mt92dNKcQyWDl8ApUOi8osSEYIAhAEoAhAAgASgCABAAkAEoAgAQBKQAQAIAEACABAgIAgtQOyCAJlAhKBAQBEIDJBCByZxp9UpJnINO3l+iQRrJ1Ma6IwNJ9kgHDmRppy5dyVD1JPhgbhHYMdDLEEQIAhAAgASgSkAhKAIAEACABAAgAQAIAkJABAAgAQAIEBAEoAgoAhAuSQgMAgQlAAgCCECplZbHclHpg3kgGTEdyBO5IMdyQMZOXcx5ISH5ysM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459263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87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Cnidarians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They have two major body types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polyp</a:t>
            </a:r>
            <a:r>
              <a:rPr lang="en-US" dirty="0" smtClean="0"/>
              <a:t> is fixed on one end with extending tentacles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medusa</a:t>
            </a:r>
            <a:r>
              <a:rPr lang="en-US" dirty="0" smtClean="0"/>
              <a:t> is a free moving form of the cnidarian that can move with or against the tide</a:t>
            </a:r>
            <a:endParaRPr lang="en-US" dirty="0"/>
          </a:p>
        </p:txBody>
      </p:sp>
      <p:pic>
        <p:nvPicPr>
          <p:cNvPr id="12290" name="Picture 2" descr="http://www.teara.govt.nz/files/di-4721-enz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324959" cy="458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21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Cnidarians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shapeoflife.org/video/behavior/cnidarians-anemone-catches-goby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9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Platyhelminthes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consists of the flatworms</a:t>
            </a:r>
          </a:p>
          <a:p>
            <a:pPr lvl="1"/>
            <a:r>
              <a:rPr lang="en-US" dirty="0" smtClean="0"/>
              <a:t>They are worms… that are flat</a:t>
            </a:r>
          </a:p>
          <a:p>
            <a:r>
              <a:rPr lang="en-US" dirty="0" smtClean="0"/>
              <a:t>Have a gastrointestinal system with only one opening</a:t>
            </a:r>
          </a:p>
          <a:p>
            <a:r>
              <a:rPr lang="en-US" dirty="0" smtClean="0"/>
              <a:t>Due to their nature they need to be in water or damp </a:t>
            </a:r>
            <a:r>
              <a:rPr lang="en-US" dirty="0" err="1" smtClean="0"/>
              <a:t>envrionments</a:t>
            </a:r>
            <a:endParaRPr lang="en-US" dirty="0"/>
          </a:p>
        </p:txBody>
      </p:sp>
      <p:pic>
        <p:nvPicPr>
          <p:cNvPr id="13314" name="Picture 2" descr="http://www.darwinsgalapagos.com/animals/blue_flat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8400"/>
            <a:ext cx="4191000" cy="300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2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Platyhelminthes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Free-living Flatworms </a:t>
            </a:r>
            <a:r>
              <a:rPr lang="en-US" dirty="0" smtClean="0"/>
              <a:t>live under rocks and have light sensitive eyecups</a:t>
            </a:r>
          </a:p>
          <a:p>
            <a:r>
              <a:rPr lang="en-US" b="1" dirty="0" smtClean="0"/>
              <a:t>Flukes</a:t>
            </a:r>
            <a:r>
              <a:rPr lang="en-US" dirty="0" smtClean="0"/>
              <a:t> live as parasites and can utilize multiple hosts</a:t>
            </a:r>
          </a:p>
          <a:p>
            <a:r>
              <a:rPr lang="en-US" b="1" dirty="0" smtClean="0"/>
              <a:t>Tapeworms</a:t>
            </a:r>
            <a:r>
              <a:rPr lang="en-US" dirty="0" smtClean="0"/>
              <a:t> are intestinal parasites that have no digestive tract</a:t>
            </a:r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xQTEBQUEhQUFBQSDxQUFRQPFBQUFBQUFBQWFhQUFBQYHCggGBolHBQUITEhJSkrLi4uFx8zODMsNygtLisBCgoKDg0OFxAQGiwcHBwsLCwsLCwsLCwsLCwsLCwsLCwsLCwsLCwsLCwsLCwsLCwsLCwsLCwsLCwsLCwsLCwsLP/AABEIALcBEwMBIgACEQEDEQH/xAAbAAABBQEBAAAAAAAAAAAAAAAFAAECBAYDB//EADoQAAEDAgQEBAUDAgUFAQAAAAEAAgMEEQUSITEGQVFhInGBkRMyQqGxI1LRYsEUFTNy8CSDkrLhB//EABgBAAMBAQAAAAAAAAAAAAAAAAACAwEE/8QAIREBAQEBAAIDAQEAAwAAAAAAAAECEQMxEiFBUSITMmH/2gAMAwEAAhEDEQA/AOOLYU6F1jq3kf5VBejsLJmZXgG45rNY7w2YxnjuW8xvbyWZ1KXWeM8nCinTFSUw5RY26VkB1a9dGvVYKYKwL9LNYrWYJX8jt5XKw7Ho3h09rEFR3/nXf6pm9nGn4joPjwXAOePUaanqF58QvTsNrA5t/wD2O6yfGGFhj/is+R51tycqys1GdTqKdMQ6dRTrAdJMnQDpJkkA6SScC+yAZJFqHh2aQXtkB5v0+yJx8KMHzzctmBHY3lZZMtkOHKb98h26Jzw3TH65B7fws+Ub8axiZa6XhFhH6c2vSQc/MIbPwtO11iAW3+dpuFvYzlA1cpMLkk2bYdTotJQ4HHHq/U9/4V51UBo0WWXTZkLouHms1kN/Pb2RIzMYLNAVOoqSeapSSpbqmkXKiuJ5qhLMuT5FwkkU7WuhlSVEzhOs6B6hkWipYC5tnbHqhVAxjBqdVcfjDBsjP+fZr9qM/Bcbnk5iATsLWSbwTFzc73Xd2NOPyhRkmncL2ICf/k/hfhDt4Sp27k+5Ujw1Sf8ACUBqMXINiXXHJVnYv5o+Wv4OZaR3C1Kdjb1VWo4KaR+nJ72KCNxh3RWafHSDzC35a/jOZU8Q4dmi1Lcw6t1+yowSlp/IW2o8duNSHDunrcJgqRdvgk7c0fKa+qPjZ9wIwitsRt67I/VME0L4zl1bcW5O5LImnfDLkfoR9x1Wow2Tb+zUmL+fw1YJ7bEg7g29kyJ8SU2Sof0ccw9ULXQidOop0A6dMEkA6SSN4Pg2bxy6M3A5uWW8bJ1UwzCnzHTRvNztvTqtNRUMUPyDM/8Ac7l5LoX/AEtGVo2ATSSBguVK7t9KTMiw6Qncrm+Ro3IVH9abSNuVv7naKzBwzfWV5PbZb8f6O/w3+YR3tm9lZgObYH1ViOhhiHhaFGSp6aeSOQfaD2EKcNU5mx9Dsqj5SofGStE5I2TDTwPttycUEqmFpLXCxG4VlsvMK1MROyx0kaPCf3dit71nACQqvI5PVTBt78kJqKwnZH3fTPSxPUAKlJMSuJeoFyaYn6W6Sukud0k/CircTuQNbdSjtHG0i+6xd0dwPFAPC5R145PuKZ1/WrgIHJEIpUIimB2Kuscll4dyxXBGTC40d1CxWI0D4TZw06jZb9kylNGyVpa8A36qk3/S3DzH4icPRjHuHXRXezVnTmEBuqJ8XIagt2KPYbiF+eqywKsU05aQUus9Nm8abiKTO2N/NhLTpuDqNfT7qzg0txz/APKwVSF4kjI/cLLhhMpa+x3BtqufvNfavuCHGFLmjZKN2+F2t9DsscvSXMbJE+MkeJp2HO2i84mYWuIO4JB9F05qOoinUU4KZiV0k11bwykMjwOQ1PksAhgeGB36knyjYfuR9z7+Q2HRcxawA0A2CkAo6varJwnS8hqVYpYmjWTxH7BcG2Gyi6VZ3noC5rdLDTyXF9QTzQv46b/ELPk0Qc+64vcqv+IXCXEGjchHsLTnri+RDJ8YbyF0OnxJx7LfhaX5Qblqw3W6sUdZms5p2WRdITur2DVNn5eR/Ka45GTXaucUx3cJB9ejgOThz9Vny5ayeH4rCzmRpfryWQKfF7C6n2ldJMknKZJMnQHLMkHKCkCgCFHiT2He4WowzGWv0J1WHuukcpBuCk1iU81Y9Ma++ykHrJ4RjmzX+61EEgcLhQssUl6uMIcMrtQVk+IeG/hgyR/LuW9PJacFWBZzS12xCfOuM1nrylOCjPEeDGF92/I46duyDKyYxglRrlKv1keWQOGzvyFnqSTK4HutU5vxIu9rj0UPLlTFGcMlJaDc6dAspxZS5Khxto8Zhf7ozgVTrbXyBVni6hzwZwBmiN9/pO6fx67GajBJ7pklVNJanB6bJFf6n6nyWdw+DPI0d9fJa9g+yn5L+HxP1JoTucnXCZyidCSVcHSLnM+2pOiE1VaXaDQLZm0W8FDUtva9yeitFvdAKA/qBHHnVbqcZm9QxcNEN72KzDpETx6fUNQUlVxPomvbo56hmUCVG6cruHKUMtntP9QXEFKHV7R1cPysojZUklng91nMehyVMoG2ckW6O8X90epfn8kJ4oN6gne8bL+eVR8VU8gQnSTKyRJJkkBwTqKdaEk4UU6AmCjODYyYyA46IIFJZZ1svHp1LUNeAQVYBXn2DYqYnC58P4W8pKgPaCFG54tL10q6dssZY7mF5vXUpjkcw8j9uRXpLd0D4uwrO34rN2jxDqE2NfhdT9YtpWo4fqLtt0WWRHBqnJIOhT6nYWXlHJx8Obs7xD13C0tM4SRlpaMrmkG/ks1jT9YyN7H2V/CpdtyegXNi81YrZ2MXUxZXOafpcR7Fcldxg3mk0t+odPVUgutEc4bh1c70C0DGofgsOWEd9UWiaufV7Vc/Uc5FUkVuoVGZ9mud+0EpaaAeL1F3ZRs38oaXJ5ZLkk8zdc10SciFvRDDP9QLRNjuVmcPfZ7fNbOiaC4d1Pc+z59MXjT/ANUjohpcjvGFCY5r20cNPMIAGqs9EpEpwFIR9VF0gCOjhyUSwKlveU7N0b3cRr7D8hVcIwuSqkys0Y3V8hHhYPPm48hz8rla6qpmsa2OMWYwWHU9S48yTqSpeXXMnxO1VouZQjH5c07tjazdOwCOM8LbnYC59FmKh13Enckn3R4pyDyVxTKSiVVNFOopIDgnUQnC1iS6wQuebNBcegF1ewbB3TG58LBuTz7BbOjYyFuWJoHUncnqk1uZNnNrLQ8MTFt3WZ2cdVF+CWOrx7LWyku3VKahJUdeXX4pMRnv8o/r+yN4DG+M2ztLe+i4y0hHRcg/Kk/5N/rfjG2ZFcXDm+6l8PQh1iDodVkY64dfupmZ5Gl/Rb8//DcDMawZzJHZG5mE3FuXZUYqF97nw+aNPc89fuuLozz+6L59fkL8IeV+dw5hoAF9+/3RnC6cuNr200PdDqFrS4NBF+y0NO3Lslzm97TWz0wFcwte4O+YON/O64Ri5A6laXjSi1bM0aP0d5jZZ6hbeRo/qC7JfpCz7bSmZZrR0AVyIKu0fhWolD9WV6ndCsYdaB/ew9yi0+pQniFv/TH/AHtRJ/pl9MmmukV2paR8hsxrnG/0j11PJdCSMblscCqs7B1GhQml4WlPzlkfYnM4eg0+60ODcPMiNzK51xqGgNF/W+inrhpKvYphzamCx+YbenNeb1lM6OT4eUl3IAEk+QG69fpmMbsPc3VhsttgB5ABErePGqbAKyY+CnlsfqkaY2265n2B9LrSYX/+d2s6rl/7VPz1+qQja3ID1W+kn7qhUTrLsTKsY44oxHExrGN2awfcncnudUEqRcojPIhGIVIYO+oA/upXuqf0H4vPYZBz3/hAXqzUykkk6kqo4rok5ELe1EqJKclQJWgxSTJIDgFfwmi+I/X5Rq6ypwRF7g0blaimiDGhjeW55k80nk38YbOe0UhcLBrflGwVuMKlThU8WxgMGVm6hmWq28E6zE2RDU69Fn6ziB7vl0CDTTlxuTcriXLomJErpdkrXndxXIzHqVXukm4V3+ItJw9i30O9FlQVON5BuOSy57DS8enMkA6IBxdSWtK3Y6OA6p8ExL4jbHcIlOz4sL4z+0keahL8dcUv3GOwypyStPdbxr7tBHMLzZwIPcFbfh6qzwjqNFXcLkQnhEsL4zzbceY2WLwiE/4gNO4Jv5hbRj8rr90NloQ2tzj5XszevNLjX1Y3U/V+y7RLm9cH1zW9z2Sd4ZATfqub7KzU4W6aB7AACbEF2guD1VCB4L81tVoKee43WzU71nPoGw7g6JljM74pvo1vhZ5HmfsjZs1uVgDWj6WAAD0CnnXCZy26tEnFSaRSp6lV5yqZksVK03GkZOunxkCp6tEI5bp5WcWZJVTlcuwBOwvbp0WXxbF3XLACy2hv83/xNM2stkW8SxFrLgau19PNZmpnJJJNyucs6rPeq5zIlddM9y5kpEqBKZhEqN0iVElYDkpKN0kAZwumyMv9Th6tCJ08ar07b6lSxCrEbO5XJ9711b1DYniWQZW7rNyTXOu6UspJudyuBXVnPIlb1MlJRCe6ZiV04UQnugJJBRToC3QVRjeD7rZ4dVAkHkVgkYwWvynKduSl5M9+4pjXPpPiWj+HO7o/xD13V7g+fxOb6ojjdN8emzD5o9fMc1neHZcs47rZe5ZZytpUFcnzgAOO429VWr6wXs33QySe65rvl+ludXJ6suVN71zzqLio3VppFqCexCOUVT+FmWFX6N5a4HTLbbne/wCFmd2VvGma9M9V4ZlJ84+66Zep1xnaqD4yT4QTz0V4vHPqrUFblFgAB5Lfj32zrL1FbkNrOv3Fh91xZjD8wN7C+wWykdHILPaChFZwux2sTsvbcKuc5hLdLNHWbOGx1QzjGi0EzRofmUqOjliux405OGyJwNEkbonW8Q0v1WS/G8FnY87LlEldq+mdFI5jt2lVSVZM5KiSmJTEoBEpiUrqJKxhJJkkNatrg1tzyWdr6rO4nlyVvF6v6B6oO5yn488nTapEpKN0rqpE0rqN090NSunUbpICYTqIKV1gTUmuXNWqKkLz0HVFsk7WyNlwlUZ2EHUZbFVpaSONzsg1JOp/su1G4Qw5G979SqM0t1x73yci8n9NLIqznpOddSZTk+XdQ9nSYV0yq7h1Gwg3uSPZE4Yg3YAJ8+PrLQCoidG3M5pAO3qqv+aEbABaHiOO9OT019lh866seLPEtbovU4u5zA1t263Jubnt5Lth+MEaP90BLkg5U+E5yE+V63cNQHC4N11usVSVzmHQ6dFoqHEmvG+vRTssPL0Tz2XaKoIVUOuldLW8GY6q4sdUNkGR+nI3CjHIrDhmHcIt6PSlxPhYnh+Kz52DUDn1CwBXplFUZDY7cwq+McKRSjPH4XHW469wq410msvObpiUSxPBJYfmbcfubqPXohZKchyVG6RKYlAK6SjdJYDyy3JJ5rldM4prrWJJ1C6e6AmkCo3ToaldOo3TgoCSe6hddqaBz3hrRdzjYBAXMKw8zOPJrRdx7dPNGiWt0aLAbLpJliYIY9baudzc47+iHVNSGdz0/lcnk1d345XzPjO1cMhKtUWGPlOlh3cVmm1bnPFzz2Gy2GF1BBCW+L42fJs130sjCmxb+J3U/wBgh9UdUarZb69ln6t2qXycn1Gx3wqTxEdQioQHDX2kC0ACbx36FKsZmhcOy84duvTct2kdl5tXtyyvHRxXV46ltyuldRumunIndTZJbUFcbpXQB2gxkjR/ujsNQHC4KwwcrVJXOYdDp0U9Y/hpr+ts0rvFIgNDirXb6Hui0cl1H0r7XJBfUK3h9ZbwnYqgxyT9NVspRydoOjhcH8LOYpwhHJcx+B3bb2Rqimztyncaj+FJsirNFseZYngU0JOZpLf3N1Hr0QpezlwIsQCO6z+NcKRTAuj8D+2x8wm+Rbl5snRabhmpDiPhk2O4IsUlrAIlK6hdPdaRO6V1C6e6Gp3T3ULp7oCae6hdPdASutBgcfw4zIfmfow82gbn12QKmjzPDep1trYcytK0XIHJoAHLQbKPm3ycn6r4529SDdCTyFys9PLck9Sj2MPyQ25vP2WacUeHPJ0bva7U3zt8wtnRhYyh/wBRv+4LdwRpfL7jfH6qzK7woJVHVGpm+BBakarn8vtXPpGlNnA91pWrMw7rR0zrtae34TeJlW4157xHFlqH99V6HGVieNorStPUfhdOEtM9dK6hdK6qRK6V1G6a6AndK6hdK6A6tksiuH4wW6O1CCXSzJbJRLx6BQ17XjQogNQvNYKlzTdpstBhvEWwf7qVxYpNdaaGUtd5FF5TcB42d+UAfUNe0OaRoruGVVwWHW+o7ELJfxq+1y6NeuAT3W9C38RJVcyS3o48VunukkrIFdOkkgHTgpJIBXT3SSQ1fwgeInoLad1oaRuySS5PL/3XxP8AKpxYbOY3+i6zt0kl059J69u9Cf1Gf7x+V6NC3RJJT8nuGx6dJh4D5IBVFOkufyq5QhR7DneA9jf3/wCBJJZ4xV6JyzHHcXhY7oUkl049p6Yy6SSSqmV0rpJIBrpXSSQwk10kkArpApJIC7R1zmbHTpyWow+rJa1w0TJKXln10+Wlops7bqxZJJZ+GKySSSG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46" y="2590800"/>
            <a:ext cx="412229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59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videos.howstuffworks.com/discovery/42160-monsters-inside-me-japanese-lung-fluke-video.htm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www.mirror.co.uk/tv/tv-news/infected-video-bbc-presenter-infected-3094743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16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Nematodes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Nematodes are also called roundworms</a:t>
            </a:r>
          </a:p>
          <a:p>
            <a:pPr lvl="1"/>
            <a:r>
              <a:rPr lang="en-US" dirty="0" smtClean="0"/>
              <a:t>This is because they are round… and worms</a:t>
            </a:r>
          </a:p>
          <a:p>
            <a:r>
              <a:rPr lang="en-US" dirty="0" smtClean="0"/>
              <a:t>They have bilateral symmetry and they have a false body cavity</a:t>
            </a:r>
          </a:p>
          <a:p>
            <a:r>
              <a:rPr lang="en-US" dirty="0" smtClean="0"/>
              <a:t>They have a mouth at the blunt end of the body</a:t>
            </a:r>
          </a:p>
          <a:p>
            <a:r>
              <a:rPr lang="en-US" dirty="0" smtClean="0"/>
              <a:t>They also have a tough outer coat called a </a:t>
            </a:r>
            <a:r>
              <a:rPr lang="en-US" b="1" dirty="0" smtClean="0"/>
              <a:t>cuticle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6223"/>
            <a:ext cx="405765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86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Nematodes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Nematodes are the first organisms that have a one way digestive tract</a:t>
            </a:r>
          </a:p>
          <a:p>
            <a:r>
              <a:rPr lang="en-US" dirty="0" smtClean="0"/>
              <a:t>Many nematodes have a function as detritus feeders</a:t>
            </a:r>
          </a:p>
          <a:p>
            <a:r>
              <a:rPr lang="en-US" dirty="0" smtClean="0"/>
              <a:t>Some nematodes are parasites and can be dangerous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4" b="15110"/>
          <a:stretch/>
        </p:blipFill>
        <p:spPr bwMode="auto">
          <a:xfrm>
            <a:off x="26126" y="1981200"/>
            <a:ext cx="4619897" cy="313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1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Animals are…</a:t>
            </a:r>
          </a:p>
          <a:p>
            <a:pPr lvl="1"/>
            <a:r>
              <a:rPr lang="en-US" dirty="0" smtClean="0"/>
              <a:t>Multicellular</a:t>
            </a:r>
          </a:p>
          <a:p>
            <a:pPr lvl="1"/>
            <a:r>
              <a:rPr lang="en-US" dirty="0" smtClean="0"/>
              <a:t>Heterotrophs</a:t>
            </a:r>
          </a:p>
          <a:p>
            <a:pPr lvl="1"/>
            <a:r>
              <a:rPr lang="en-US" dirty="0" smtClean="0"/>
              <a:t>Eukaryotic</a:t>
            </a:r>
          </a:p>
          <a:p>
            <a:pPr lvl="1"/>
            <a:r>
              <a:rPr lang="en-US" dirty="0" smtClean="0"/>
              <a:t>Obtain nutrients through ingestion</a:t>
            </a:r>
          </a:p>
          <a:p>
            <a:r>
              <a:rPr lang="en-US" dirty="0" smtClean="0"/>
              <a:t>Multicellular – Many Cells</a:t>
            </a:r>
          </a:p>
          <a:p>
            <a:r>
              <a:rPr lang="en-US" dirty="0" smtClean="0"/>
              <a:t>Heterotrophic – Other Feeding</a:t>
            </a:r>
          </a:p>
          <a:p>
            <a:r>
              <a:rPr lang="en-US" dirty="0" smtClean="0"/>
              <a:t>Eukaryotic – True Nut</a:t>
            </a:r>
          </a:p>
          <a:p>
            <a:r>
              <a:rPr lang="en-US" dirty="0" smtClean="0"/>
              <a:t>Ingestion – Process of Eating </a:t>
            </a:r>
          </a:p>
          <a:p>
            <a:endParaRPr lang="en-US" dirty="0"/>
          </a:p>
        </p:txBody>
      </p:sp>
      <p:pic>
        <p:nvPicPr>
          <p:cNvPr id="4098" name="Picture 2" descr="https://encrypted-tbn3.gstatic.com/images?q=tbn:ANd9GcTfRYWBvgRQNftBvdbj4_SrI2Ok6P2b7rUZYPwlmyT-LQkzsA-a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58" y="1676400"/>
            <a:ext cx="28484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fyi.uwex.edu/news/files/2014/01/Colorado_potato_beetle_leptinotarsa_decemlineata_insec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581" y="4267200"/>
            <a:ext cx="304518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89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Nematodes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Has a true body cavity</a:t>
            </a:r>
          </a:p>
          <a:p>
            <a:r>
              <a:rPr lang="en-US" dirty="0" smtClean="0"/>
              <a:t>They have an </a:t>
            </a:r>
            <a:r>
              <a:rPr lang="en-US" b="1" dirty="0" smtClean="0"/>
              <a:t>open</a:t>
            </a:r>
            <a:r>
              <a:rPr lang="en-US" dirty="0" smtClean="0"/>
              <a:t> </a:t>
            </a:r>
            <a:r>
              <a:rPr lang="en-US" b="1" dirty="0" smtClean="0"/>
              <a:t>circulatory system</a:t>
            </a:r>
          </a:p>
          <a:p>
            <a:r>
              <a:rPr lang="en-US" dirty="0" smtClean="0"/>
              <a:t>This means that organs are bathed directly in blood</a:t>
            </a:r>
          </a:p>
          <a:p>
            <a:r>
              <a:rPr lang="en-US" dirty="0" smtClean="0"/>
              <a:t>Their body has one small brain with nerve clusters in each segment</a:t>
            </a:r>
          </a:p>
          <a:p>
            <a:r>
              <a:rPr lang="en-US" dirty="0" smtClean="0"/>
              <a:t>Their body has a large pumping organ in front  and behind the body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362200"/>
            <a:ext cx="443411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65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525963"/>
          </a:xfrm>
        </p:spPr>
        <p:txBody>
          <a:bodyPr/>
          <a:lstStyle/>
          <a:p>
            <a:r>
              <a:rPr lang="en-US" dirty="0" smtClean="0"/>
              <a:t>A real life heartworm extraction</a:t>
            </a:r>
          </a:p>
          <a:p>
            <a:endParaRPr lang="en-US" dirty="0"/>
          </a:p>
          <a:p>
            <a:r>
              <a:rPr lang="en-US" dirty="0" smtClean="0"/>
              <a:t>Warning (Not for everyone)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www.youtube.com/watch?v=phCod-0tfkE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31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Annelids are segmented worms</a:t>
            </a:r>
          </a:p>
          <a:p>
            <a:pPr lvl="1"/>
            <a:r>
              <a:rPr lang="en-US" dirty="0" smtClean="0"/>
              <a:t>This means they are worms … that have segments</a:t>
            </a:r>
          </a:p>
          <a:p>
            <a:r>
              <a:rPr lang="en-US" dirty="0" smtClean="0"/>
              <a:t>Its body is segmented into a region of repeating parts</a:t>
            </a:r>
          </a:p>
          <a:p>
            <a:r>
              <a:rPr lang="en-US" dirty="0" smtClean="0"/>
              <a:t>Each part is designed to function and move on its own</a:t>
            </a:r>
          </a:p>
          <a:p>
            <a:r>
              <a:rPr lang="en-US" dirty="0" smtClean="0"/>
              <a:t>Greatly increases the flexibility and speed of the organism</a:t>
            </a:r>
            <a:endParaRPr lang="en-US" dirty="0"/>
          </a:p>
        </p:txBody>
      </p:sp>
      <p:pic>
        <p:nvPicPr>
          <p:cNvPr id="1026" name="Picture 2" descr="http://1.bp.blogspot.com/-jmTOhwrGptc/ToBH0kROHfI/AAAAAAAAA8I/IDXyAMK5ZZI/s1600/giant_gippsland_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463" y="2362200"/>
            <a:ext cx="45719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53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Annelids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Earthworms</a:t>
            </a:r>
            <a:r>
              <a:rPr lang="en-US" dirty="0" smtClean="0"/>
              <a:t> are the most commonly found in damp soils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polychaetes</a:t>
            </a:r>
            <a:r>
              <a:rPr lang="en-US" dirty="0" smtClean="0"/>
              <a:t> are mostly marine and they are distinct for their “hairy” and feathery appearance</a:t>
            </a:r>
          </a:p>
          <a:p>
            <a:r>
              <a:rPr lang="en-US" b="1" dirty="0" smtClean="0"/>
              <a:t>Leeches </a:t>
            </a:r>
            <a:r>
              <a:rPr lang="en-US" dirty="0" smtClean="0"/>
              <a:t>are carnivores or parasites that are mostly in freshwater, salt water or live in trees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62200"/>
            <a:ext cx="4086225" cy="3065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974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Molluscs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Molluscs</a:t>
            </a:r>
            <a:r>
              <a:rPr lang="en-US" dirty="0" smtClean="0"/>
              <a:t> are composed of organisms that have a soft body, but most have a hard shell</a:t>
            </a:r>
          </a:p>
          <a:p>
            <a:r>
              <a:rPr lang="en-US" dirty="0" smtClean="0"/>
              <a:t>Snails, slugs, oysters, clams, octopus, squids and cuttlefish are all molluscs</a:t>
            </a:r>
          </a:p>
          <a:p>
            <a:r>
              <a:rPr lang="en-US" dirty="0" smtClean="0"/>
              <a:t>This really large and wide range of organisms is all in the same family</a:t>
            </a:r>
          </a:p>
          <a:p>
            <a:r>
              <a:rPr lang="en-US" dirty="0" smtClean="0"/>
              <a:t>Most only have a few common features, but differ greatly</a:t>
            </a:r>
          </a:p>
          <a:p>
            <a:endParaRPr lang="en-US" dirty="0"/>
          </a:p>
        </p:txBody>
      </p:sp>
      <p:pic>
        <p:nvPicPr>
          <p:cNvPr id="1026" name="Picture 2" descr="http://scec.edutechvi.com/MarineScience/Course/III_DiversityOfMarineAnimals/06_ProtozoansAndInvertebrates/Molluscs/assets/squ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8362" y="1295400"/>
            <a:ext cx="3036094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b/b7/Theba_pisana_01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46" y="4191000"/>
            <a:ext cx="3136832" cy="235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286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Molluscs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three main parts of the mollusc are…</a:t>
            </a:r>
          </a:p>
          <a:p>
            <a:r>
              <a:rPr lang="en-US" dirty="0" smtClean="0"/>
              <a:t>A muscular </a:t>
            </a:r>
            <a:r>
              <a:rPr lang="en-US" b="1" dirty="0" smtClean="0"/>
              <a:t>foot</a:t>
            </a:r>
            <a:r>
              <a:rPr lang="en-US" dirty="0" smtClean="0"/>
              <a:t> which aids movement</a:t>
            </a:r>
          </a:p>
          <a:p>
            <a:r>
              <a:rPr lang="en-US" dirty="0" smtClean="0"/>
              <a:t>A section of </a:t>
            </a:r>
            <a:r>
              <a:rPr lang="en-US" b="1" dirty="0" smtClean="0"/>
              <a:t>visceral mass</a:t>
            </a:r>
            <a:r>
              <a:rPr lang="en-US" dirty="0" smtClean="0"/>
              <a:t> which contains most organs</a:t>
            </a:r>
            <a:endParaRPr lang="en-US" dirty="0"/>
          </a:p>
          <a:p>
            <a:r>
              <a:rPr lang="en-US" dirty="0" smtClean="0"/>
              <a:t>A </a:t>
            </a:r>
            <a:r>
              <a:rPr lang="en-US" b="1" dirty="0" smtClean="0"/>
              <a:t>mantle</a:t>
            </a:r>
            <a:r>
              <a:rPr lang="en-US" dirty="0" smtClean="0"/>
              <a:t> which is a fold of tissue that secretes a shell</a:t>
            </a:r>
            <a:endParaRPr lang="en-US" dirty="0"/>
          </a:p>
        </p:txBody>
      </p:sp>
      <p:pic>
        <p:nvPicPr>
          <p:cNvPr id="2050" name="Picture 2" descr="http://www.habitas.org.uk/molluscireland/images/Cepaea_labell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209800"/>
            <a:ext cx="4478602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89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Molluscs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gastropods</a:t>
            </a:r>
            <a:r>
              <a:rPr lang="en-US" dirty="0" smtClean="0"/>
              <a:t> are the largest group of molluscs</a:t>
            </a:r>
          </a:p>
          <a:p>
            <a:pPr lvl="1"/>
            <a:r>
              <a:rPr lang="en-US" dirty="0" smtClean="0"/>
              <a:t>Gastro (belly) and pod (foot)</a:t>
            </a:r>
          </a:p>
          <a:p>
            <a:r>
              <a:rPr lang="en-US" dirty="0" smtClean="0"/>
              <a:t>These organisms mostly have spiraled mantles that create spiraled shells</a:t>
            </a:r>
          </a:p>
          <a:p>
            <a:r>
              <a:rPr lang="en-US" dirty="0"/>
              <a:t>The </a:t>
            </a:r>
            <a:r>
              <a:rPr lang="en-US" b="1" dirty="0"/>
              <a:t>bivalves</a:t>
            </a:r>
            <a:r>
              <a:rPr lang="en-US" dirty="0"/>
              <a:t> are composed of clams, muscles and oysters</a:t>
            </a:r>
          </a:p>
          <a:p>
            <a:pPr lvl="1"/>
            <a:r>
              <a:rPr lang="en-US" i="1" dirty="0"/>
              <a:t>Bi</a:t>
            </a:r>
            <a:r>
              <a:rPr lang="en-US" dirty="0"/>
              <a:t> (two) and </a:t>
            </a:r>
            <a:r>
              <a:rPr lang="en-US" i="1" dirty="0"/>
              <a:t>valva</a:t>
            </a:r>
            <a:r>
              <a:rPr lang="en-US" dirty="0"/>
              <a:t> (hinged door)</a:t>
            </a:r>
          </a:p>
          <a:p>
            <a:r>
              <a:rPr lang="en-US" dirty="0" smtClean="0"/>
              <a:t>They often live on underground structures or in sediments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7/74/Gastropod_from_Taiwa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19200"/>
            <a:ext cx="30226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ookstr.com/photos/recipes/2165/medium/recipe-2165.jpg?13993350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387" y="3962400"/>
            <a:ext cx="3324225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122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Molluscs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Cephalopods are adapted to be fast and agile predators</a:t>
            </a:r>
          </a:p>
          <a:p>
            <a:pPr lvl="1"/>
            <a:r>
              <a:rPr lang="en-US" i="1" dirty="0" err="1" smtClean="0"/>
              <a:t>Kephale</a:t>
            </a:r>
            <a:r>
              <a:rPr lang="en-US" dirty="0" smtClean="0"/>
              <a:t> (head) </a:t>
            </a:r>
            <a:r>
              <a:rPr lang="en-US" i="1" dirty="0" smtClean="0"/>
              <a:t>pod</a:t>
            </a:r>
            <a:r>
              <a:rPr lang="en-US" dirty="0" smtClean="0"/>
              <a:t> (foot)</a:t>
            </a:r>
          </a:p>
          <a:p>
            <a:r>
              <a:rPr lang="en-US" dirty="0" smtClean="0"/>
              <a:t>They have a small internal shell or it is absent</a:t>
            </a:r>
          </a:p>
          <a:p>
            <a:r>
              <a:rPr lang="en-US" dirty="0" smtClean="0"/>
              <a:t>They have a beak that is used for tearing apart food</a:t>
            </a:r>
            <a:endParaRPr lang="en-US" dirty="0"/>
          </a:p>
        </p:txBody>
      </p:sp>
      <p:pic>
        <p:nvPicPr>
          <p:cNvPr id="4098" name="Picture 2" descr="http://a-z-animals.com/media/animals/images/original/squ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7" y="2209800"/>
            <a:ext cx="4330574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62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Over a million species of arthropods exist</a:t>
            </a:r>
          </a:p>
          <a:p>
            <a:r>
              <a:rPr lang="en-US" dirty="0" smtClean="0"/>
              <a:t>This makes them the most species successful animals in the world</a:t>
            </a:r>
          </a:p>
          <a:p>
            <a:r>
              <a:rPr lang="en-US" dirty="0" smtClean="0"/>
              <a:t>There are over 10^</a:t>
            </a:r>
            <a:r>
              <a:rPr lang="en-US" baseline="30000" dirty="0" smtClean="0"/>
              <a:t>18</a:t>
            </a:r>
            <a:r>
              <a:rPr lang="en-US" dirty="0" smtClean="0"/>
              <a:t> arthropods on the earth</a:t>
            </a:r>
          </a:p>
          <a:p>
            <a:r>
              <a:rPr lang="en-US" dirty="0" smtClean="0"/>
              <a:t>That is over a billion </a:t>
            </a:r>
            <a:r>
              <a:rPr lang="en-US" dirty="0" err="1" smtClean="0"/>
              <a:t>billion</a:t>
            </a:r>
            <a:r>
              <a:rPr lang="en-US" dirty="0" smtClean="0"/>
              <a:t> arthropods on the earth</a:t>
            </a:r>
            <a:endParaRPr lang="en-US" baseline="30000" dirty="0" smtClean="0"/>
          </a:p>
          <a:p>
            <a:endParaRPr lang="en-US" dirty="0"/>
          </a:p>
        </p:txBody>
      </p:sp>
      <p:pic>
        <p:nvPicPr>
          <p:cNvPr id="5122" name="Picture 2" descr="http://www.farmingsmarter.com/wp-content/uploads/2013/07/arthropod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18" y="2133600"/>
            <a:ext cx="4357094" cy="31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48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Arthropods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>
            <a:normAutofit/>
          </a:bodyPr>
          <a:lstStyle/>
          <a:p>
            <a:r>
              <a:rPr lang="en-US" dirty="0" smtClean="0"/>
              <a:t>Arthropods have a few key features</a:t>
            </a:r>
          </a:p>
          <a:p>
            <a:r>
              <a:rPr lang="en-US" dirty="0" smtClean="0"/>
              <a:t>Arthropods have an </a:t>
            </a:r>
            <a:r>
              <a:rPr lang="en-US" b="1" dirty="0" smtClean="0"/>
              <a:t>exoskeleton</a:t>
            </a:r>
            <a:r>
              <a:rPr lang="en-US" dirty="0" smtClean="0"/>
              <a:t> that protects them</a:t>
            </a:r>
          </a:p>
          <a:p>
            <a:r>
              <a:rPr lang="en-US" dirty="0" smtClean="0"/>
              <a:t>Arthropods have segments of a </a:t>
            </a:r>
            <a:r>
              <a:rPr lang="en-US" b="1" dirty="0" smtClean="0"/>
              <a:t>head</a:t>
            </a:r>
            <a:r>
              <a:rPr lang="en-US" dirty="0" smtClean="0"/>
              <a:t>, </a:t>
            </a:r>
            <a:r>
              <a:rPr lang="en-US" b="1" dirty="0" smtClean="0"/>
              <a:t>thorax</a:t>
            </a:r>
            <a:r>
              <a:rPr lang="en-US" dirty="0" smtClean="0"/>
              <a:t> and </a:t>
            </a:r>
            <a:r>
              <a:rPr lang="en-US" b="1" dirty="0" smtClean="0"/>
              <a:t>abdomen</a:t>
            </a:r>
          </a:p>
          <a:p>
            <a:r>
              <a:rPr lang="en-US" dirty="0" smtClean="0"/>
              <a:t>Arthropods also have </a:t>
            </a:r>
            <a:r>
              <a:rPr lang="en-US" b="1" dirty="0" smtClean="0"/>
              <a:t>jointed appendages</a:t>
            </a:r>
            <a:endParaRPr lang="en-US" b="1" dirty="0"/>
          </a:p>
        </p:txBody>
      </p:sp>
      <p:pic>
        <p:nvPicPr>
          <p:cNvPr id="6146" name="Picture 2" descr="http://1.bp.blogspot.com/_CrjD8Ifx8dw/SQ3Mq7ZCbRI/AAAAAAAADDc/MV1mtH_xbOE/s400/793px-Abdomen-head-thorax-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38100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19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Animal?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Also animals have a few other fun features</a:t>
            </a:r>
          </a:p>
          <a:p>
            <a:pPr lvl="1"/>
            <a:r>
              <a:rPr lang="en-US" dirty="0" smtClean="0"/>
              <a:t>Distinctive cell organelles</a:t>
            </a:r>
          </a:p>
          <a:p>
            <a:pPr lvl="1"/>
            <a:r>
              <a:rPr lang="en-US" dirty="0" smtClean="0"/>
              <a:t>No cell walls</a:t>
            </a:r>
          </a:p>
          <a:p>
            <a:pPr lvl="1"/>
            <a:r>
              <a:rPr lang="en-US" dirty="0" smtClean="0"/>
              <a:t>Held together by collagen</a:t>
            </a:r>
          </a:p>
          <a:p>
            <a:r>
              <a:rPr lang="en-US" dirty="0" smtClean="0"/>
              <a:t>All of these factors are things that make animals unique</a:t>
            </a:r>
            <a:endParaRPr lang="en-US" dirty="0"/>
          </a:p>
        </p:txBody>
      </p:sp>
      <p:pic>
        <p:nvPicPr>
          <p:cNvPr id="5122" name="Picture 2" descr="http://amoebamike.wordpress.com/files/2009/11/cell-animal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71"/>
          <a:stretch/>
        </p:blipFill>
        <p:spPr bwMode="auto">
          <a:xfrm>
            <a:off x="4267200" y="1981200"/>
            <a:ext cx="4561136" cy="337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463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Arthropods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Chelicerates</a:t>
            </a:r>
            <a:r>
              <a:rPr lang="en-US" dirty="0" smtClean="0"/>
              <a:t> are organisms that live in the ocean </a:t>
            </a:r>
          </a:p>
          <a:p>
            <a:r>
              <a:rPr lang="en-US" dirty="0" smtClean="0"/>
              <a:t>It only has one member, the horseshoe crab</a:t>
            </a:r>
          </a:p>
          <a:p>
            <a:r>
              <a:rPr lang="en-US" dirty="0" smtClean="0"/>
              <a:t>It is considered a living fossil</a:t>
            </a:r>
            <a:endParaRPr lang="en-US" dirty="0"/>
          </a:p>
        </p:txBody>
      </p:sp>
      <p:pic>
        <p:nvPicPr>
          <p:cNvPr id="7170" name="Picture 2" descr="http://upload.wikimedia.org/wikipedia/commons/1/1f/Carcinoscorpius_rotundicauda_(mangrove_horseshoe_crab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763222"/>
            <a:ext cx="4347184" cy="2469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14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Arthropods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Millipedes ad Centipedes have many segments</a:t>
            </a:r>
          </a:p>
          <a:p>
            <a:r>
              <a:rPr lang="en-US" b="1" dirty="0" smtClean="0"/>
              <a:t>Centipedes</a:t>
            </a:r>
            <a:r>
              <a:rPr lang="en-US" dirty="0" smtClean="0"/>
              <a:t> have carnivores that have poison claws and one pair of legs per segment</a:t>
            </a:r>
          </a:p>
          <a:p>
            <a:r>
              <a:rPr lang="en-US" b="1" dirty="0" smtClean="0"/>
              <a:t>Millipedes</a:t>
            </a:r>
            <a:r>
              <a:rPr lang="en-US" dirty="0" smtClean="0"/>
              <a:t> have two legs per body segment</a:t>
            </a:r>
            <a:endParaRPr lang="en-US" dirty="0"/>
          </a:p>
        </p:txBody>
      </p:sp>
      <p:pic>
        <p:nvPicPr>
          <p:cNvPr id="8194" name="Picture 2" descr="http://www.eduwebs.org/bugs/images/millip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13560"/>
            <a:ext cx="3962400" cy="382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93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Arthropods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Crustaceans</a:t>
            </a:r>
            <a:r>
              <a:rPr lang="en-US" dirty="0" smtClean="0"/>
              <a:t> are nearly all aquatic</a:t>
            </a:r>
          </a:p>
          <a:p>
            <a:r>
              <a:rPr lang="en-US" dirty="0" smtClean="0"/>
              <a:t>Lobsters, crabs, shrimp and crayfish are easy to identify</a:t>
            </a:r>
          </a:p>
          <a:p>
            <a:r>
              <a:rPr lang="en-US" dirty="0" smtClean="0"/>
              <a:t>However barnacles find themselves in this group as well</a:t>
            </a:r>
          </a:p>
          <a:p>
            <a:endParaRPr lang="en-US" dirty="0"/>
          </a:p>
        </p:txBody>
      </p:sp>
      <p:pic>
        <p:nvPicPr>
          <p:cNvPr id="9218" name="Picture 2" descr="http://boxhillpizzeria.com/blog/wp-content/uploads/2013/07/blue-cr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0386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60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Arthropods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Insects</a:t>
            </a:r>
            <a:r>
              <a:rPr lang="en-US" dirty="0" smtClean="0"/>
              <a:t> are by far the largest of the arthropod group</a:t>
            </a:r>
          </a:p>
          <a:p>
            <a:r>
              <a:rPr lang="en-US" dirty="0" smtClean="0"/>
              <a:t>They make up large number of the species that make up the earth</a:t>
            </a:r>
          </a:p>
          <a:p>
            <a:r>
              <a:rPr lang="en-US" dirty="0" smtClean="0"/>
              <a:t>They undergo multiple life stages with most insects undergoing a </a:t>
            </a:r>
            <a:r>
              <a:rPr lang="en-US" b="1" dirty="0" smtClean="0"/>
              <a:t>complete metamorphosis </a:t>
            </a:r>
          </a:p>
          <a:p>
            <a:r>
              <a:rPr lang="en-US" dirty="0" smtClean="0"/>
              <a:t>This means they have a larva, pupa and adult life stage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10242" name="Picture 2" descr="http://recreational-turf.wikispaces.com/file/view/insects.jpg/186247141/insec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981200"/>
            <a:ext cx="448535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319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process of reproduction is similar to most animals as well</a:t>
            </a:r>
          </a:p>
          <a:p>
            <a:r>
              <a:rPr lang="en-US" dirty="0" smtClean="0"/>
              <a:t>Adults produce the gametes eggs or sperm through meiosis</a:t>
            </a:r>
          </a:p>
          <a:p>
            <a:r>
              <a:rPr lang="en-US" dirty="0" smtClean="0"/>
              <a:t>Eggs and sperm combine to create a zygote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zygote</a:t>
            </a:r>
            <a:r>
              <a:rPr lang="en-US" dirty="0" smtClean="0"/>
              <a:t> is a single cell created from the fusion of egg and sperm</a:t>
            </a:r>
          </a:p>
        </p:txBody>
      </p:sp>
      <p:pic>
        <p:nvPicPr>
          <p:cNvPr id="6146" name="Picture 2" descr="http://www.embryology.ch/images/eimgvorimplant/01furchung/e1p_j1_zyg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" y="1752600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16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zygote starts to undergo mitosis</a:t>
            </a:r>
          </a:p>
          <a:p>
            <a:r>
              <a:rPr lang="en-US" dirty="0" smtClean="0"/>
              <a:t>This happens rapidly and the number of cells starts to grow</a:t>
            </a:r>
          </a:p>
          <a:p>
            <a:r>
              <a:rPr lang="en-US" dirty="0" smtClean="0"/>
              <a:t>The cells then form a blastula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blastula</a:t>
            </a:r>
            <a:r>
              <a:rPr lang="en-US" dirty="0" smtClean="0"/>
              <a:t> is a ball of cells that is typically hollow</a:t>
            </a:r>
            <a:endParaRPr lang="en-US" dirty="0"/>
          </a:p>
        </p:txBody>
      </p:sp>
      <p:pic>
        <p:nvPicPr>
          <p:cNvPr id="2050" name="Picture 2" descr="http://upload.wikimedia.org/wikipedia/commons/c/c6/Blastulati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94" b="30159"/>
          <a:stretch/>
        </p:blipFill>
        <p:spPr bwMode="auto">
          <a:xfrm>
            <a:off x="4572000" y="2667000"/>
            <a:ext cx="4303004" cy="1539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33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Once the blastula has formed one of the sides starts to fold into itself</a:t>
            </a:r>
          </a:p>
          <a:p>
            <a:r>
              <a:rPr lang="en-US" dirty="0" smtClean="0"/>
              <a:t>When this happens the group of cells is called a </a:t>
            </a:r>
            <a:r>
              <a:rPr lang="en-US" b="1" dirty="0" smtClean="0"/>
              <a:t>gastrula</a:t>
            </a:r>
          </a:p>
          <a:p>
            <a:r>
              <a:rPr lang="en-US" dirty="0" smtClean="0"/>
              <a:t>The inner folds are called the </a:t>
            </a:r>
            <a:r>
              <a:rPr lang="en-US" b="1" dirty="0" smtClean="0"/>
              <a:t>endoderm</a:t>
            </a:r>
          </a:p>
          <a:p>
            <a:r>
              <a:rPr lang="en-US" dirty="0" smtClean="0"/>
              <a:t>They will form the digestive tract</a:t>
            </a:r>
            <a:endParaRPr lang="en-US" dirty="0"/>
          </a:p>
        </p:txBody>
      </p:sp>
      <p:pic>
        <p:nvPicPr>
          <p:cNvPr id="3074" name="Picture 2" descr="http://2.bp.blogspot.com/-fhGofhD4rbs/UZCMKgbNqKI/AAAAAAAAAAo/fzio6h8VaEQ/s1600/20130422_073819.36_L.ti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8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cells that remain on the outer layer are called the </a:t>
            </a:r>
            <a:r>
              <a:rPr lang="en-US" b="1" dirty="0" smtClean="0"/>
              <a:t>endoderm</a:t>
            </a:r>
          </a:p>
          <a:p>
            <a:r>
              <a:rPr lang="en-US" dirty="0" smtClean="0"/>
              <a:t>They will eventually form the outer coverings of the animal </a:t>
            </a:r>
          </a:p>
          <a:p>
            <a:r>
              <a:rPr lang="en-US" dirty="0" smtClean="0"/>
              <a:t>They can also form some nervous organs</a:t>
            </a:r>
          </a:p>
          <a:p>
            <a:endParaRPr lang="en-US" dirty="0"/>
          </a:p>
        </p:txBody>
      </p:sp>
      <p:pic>
        <p:nvPicPr>
          <p:cNvPr id="9220" name="Picture 4" descr="http://cnx.org/content/m47416/latest/Figure_15_01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431478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895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Development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cells that are trapped in between the two layers are called the </a:t>
            </a:r>
            <a:r>
              <a:rPr lang="en-US" b="1" dirty="0" smtClean="0"/>
              <a:t>mesoderm</a:t>
            </a:r>
          </a:p>
          <a:p>
            <a:r>
              <a:rPr lang="en-US" dirty="0" smtClean="0"/>
              <a:t>These will form most of the internal organs of the animal</a:t>
            </a:r>
            <a:endParaRPr lang="en-US" dirty="0"/>
          </a:p>
        </p:txBody>
      </p:sp>
      <p:pic>
        <p:nvPicPr>
          <p:cNvPr id="8194" name="Picture 2" descr="http://users.rcn.com/jkimball.ma.ultranet/BiologyPages/F/FrogLateGastrul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514600"/>
            <a:ext cx="4405573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55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1471</Words>
  <Application>Microsoft Office PowerPoint</Application>
  <PresentationFormat>On-screen Show (4:3)</PresentationFormat>
  <Paragraphs>197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Invertebrates</vt:lpstr>
      <vt:lpstr>What is an Animal?</vt:lpstr>
      <vt:lpstr>What is an Animal?</vt:lpstr>
      <vt:lpstr>What is an Animal?</vt:lpstr>
      <vt:lpstr>Animal Development</vt:lpstr>
      <vt:lpstr>Animal Development</vt:lpstr>
      <vt:lpstr>Animal Development</vt:lpstr>
      <vt:lpstr>Animal Development</vt:lpstr>
      <vt:lpstr>Animal Development</vt:lpstr>
      <vt:lpstr>Animal Development</vt:lpstr>
      <vt:lpstr>Body Plans</vt:lpstr>
      <vt:lpstr>Body Plans</vt:lpstr>
      <vt:lpstr>Body Plans</vt:lpstr>
      <vt:lpstr>Body Plans</vt:lpstr>
      <vt:lpstr>Space – The Biological Frontier </vt:lpstr>
      <vt:lpstr>Space – The Biological Frontier </vt:lpstr>
      <vt:lpstr>Space – The Biological Frontier </vt:lpstr>
      <vt:lpstr>Taxonomy </vt:lpstr>
      <vt:lpstr>Taxonomy</vt:lpstr>
      <vt:lpstr>Sponges</vt:lpstr>
      <vt:lpstr>Sponges</vt:lpstr>
      <vt:lpstr>Cnidarians</vt:lpstr>
      <vt:lpstr>Cnidarians</vt:lpstr>
      <vt:lpstr>Cnidarians</vt:lpstr>
      <vt:lpstr>Platyhelminthes</vt:lpstr>
      <vt:lpstr>Platyhelminthes</vt:lpstr>
      <vt:lpstr>PowerPoint Presentation</vt:lpstr>
      <vt:lpstr>Nematodes</vt:lpstr>
      <vt:lpstr>Nematodes</vt:lpstr>
      <vt:lpstr>Nematodes</vt:lpstr>
      <vt:lpstr>Video </vt:lpstr>
      <vt:lpstr>Annelids</vt:lpstr>
      <vt:lpstr>Annelids</vt:lpstr>
      <vt:lpstr>Molluscs</vt:lpstr>
      <vt:lpstr>Molluscs</vt:lpstr>
      <vt:lpstr>Molluscs</vt:lpstr>
      <vt:lpstr>Molluscs</vt:lpstr>
      <vt:lpstr>Arthropods</vt:lpstr>
      <vt:lpstr>Arthropods</vt:lpstr>
      <vt:lpstr>Arthropods</vt:lpstr>
      <vt:lpstr>Arthropods</vt:lpstr>
      <vt:lpstr>Arthropods</vt:lpstr>
      <vt:lpstr>Arthropods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Administrator</dc:creator>
  <cp:lastModifiedBy>Administrator</cp:lastModifiedBy>
  <cp:revision>27</cp:revision>
  <dcterms:created xsi:type="dcterms:W3CDTF">2014-05-05T11:00:05Z</dcterms:created>
  <dcterms:modified xsi:type="dcterms:W3CDTF">2014-05-12T12:48:23Z</dcterms:modified>
</cp:coreProperties>
</file>