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7" r:id="rId10"/>
    <p:sldId id="266" r:id="rId11"/>
    <p:sldId id="265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13" autoAdjust="0"/>
    <p:restoredTop sz="94660"/>
  </p:normalViewPr>
  <p:slideViewPr>
    <p:cSldViewPr snapToGrid="0">
      <p:cViewPr varScale="1">
        <p:scale>
          <a:sx n="64" d="100"/>
          <a:sy n="64" d="100"/>
        </p:scale>
        <p:origin x="78" y="3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48EDA-2626-434E-998E-2EDB91534566}" type="datetimeFigureOut">
              <a:rPr lang="en-US" smtClean="0"/>
              <a:t>11/3/2014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788DBD-E8FF-4FAB-B11E-4AAFE51226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12910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48EDA-2626-434E-998E-2EDB91534566}" type="datetimeFigureOut">
              <a:rPr lang="en-US" smtClean="0"/>
              <a:t>11/3/2014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788DBD-E8FF-4FAB-B11E-4AAFE51226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26566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48EDA-2626-434E-998E-2EDB91534566}" type="datetimeFigureOut">
              <a:rPr lang="en-US" smtClean="0"/>
              <a:t>11/3/2014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788DBD-E8FF-4FAB-B11E-4AAFE51226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08739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48EDA-2626-434E-998E-2EDB91534566}" type="datetimeFigureOut">
              <a:rPr lang="en-US" smtClean="0"/>
              <a:t>11/3/2014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788DBD-E8FF-4FAB-B11E-4AAFE51226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06012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48EDA-2626-434E-998E-2EDB91534566}" type="datetimeFigureOut">
              <a:rPr lang="en-US" smtClean="0"/>
              <a:t>11/3/2014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788DBD-E8FF-4FAB-B11E-4AAFE51226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24287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48EDA-2626-434E-998E-2EDB91534566}" type="datetimeFigureOut">
              <a:rPr lang="en-US" smtClean="0"/>
              <a:t>11/3/2014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788DBD-E8FF-4FAB-B11E-4AAFE51226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93363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48EDA-2626-434E-998E-2EDB91534566}" type="datetimeFigureOut">
              <a:rPr lang="en-US" smtClean="0"/>
              <a:t>11/3/2014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788DBD-E8FF-4FAB-B11E-4AAFE51226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36715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48EDA-2626-434E-998E-2EDB91534566}" type="datetimeFigureOut">
              <a:rPr lang="en-US" smtClean="0"/>
              <a:t>11/3/2014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788DBD-E8FF-4FAB-B11E-4AAFE51226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03119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48EDA-2626-434E-998E-2EDB91534566}" type="datetimeFigureOut">
              <a:rPr lang="en-US" smtClean="0"/>
              <a:t>11/3/2014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788DBD-E8FF-4FAB-B11E-4AAFE51226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75904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48EDA-2626-434E-998E-2EDB91534566}" type="datetimeFigureOut">
              <a:rPr lang="en-US" smtClean="0"/>
              <a:t>11/3/2014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788DBD-E8FF-4FAB-B11E-4AAFE51226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17504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48EDA-2626-434E-998E-2EDB91534566}" type="datetimeFigureOut">
              <a:rPr lang="en-US" smtClean="0"/>
              <a:t>11/3/2014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788DBD-E8FF-4FAB-B11E-4AAFE51226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63011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648EDA-2626-434E-998E-2EDB91534566}" type="datetimeFigureOut">
              <a:rPr lang="en-US" smtClean="0"/>
              <a:t>11/3/2014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788DBD-E8FF-4FAB-B11E-4AAFE51226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67086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Introduction to the Skeletal System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5805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Bone Shapes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Flat bones have thin parallel surfaces</a:t>
            </a:r>
          </a:p>
          <a:p>
            <a:r>
              <a:rPr lang="en-US" dirty="0" smtClean="0"/>
              <a:t>These bones can be found throughout the body and come in many different sizes and shapes</a:t>
            </a:r>
          </a:p>
          <a:p>
            <a:r>
              <a:rPr lang="en-US" dirty="0" smtClean="0"/>
              <a:t>The bones of the skull, the ribs and the scapulae are all examples</a:t>
            </a:r>
            <a:endParaRPr lang="en-US" dirty="0"/>
          </a:p>
        </p:txBody>
      </p:sp>
      <p:pic>
        <p:nvPicPr>
          <p:cNvPr id="4098" name="Picture 2" descr="http://www.buzzle.com/images/diagrams/human-body/flat-bones-in-the-body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83223" y="1620044"/>
            <a:ext cx="5238750" cy="4762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111435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Bone Shapes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b="1" dirty="0" smtClean="0"/>
              <a:t>Sutural</a:t>
            </a:r>
            <a:r>
              <a:rPr lang="en-US" b="1" dirty="0"/>
              <a:t> </a:t>
            </a:r>
            <a:r>
              <a:rPr lang="en-US" b="1" dirty="0" smtClean="0"/>
              <a:t>bones </a:t>
            </a:r>
            <a:r>
              <a:rPr lang="en-US" dirty="0" smtClean="0"/>
              <a:t>are small flat and irregularly shaped bones between the flat bones of the skull</a:t>
            </a:r>
          </a:p>
          <a:p>
            <a:r>
              <a:rPr lang="en-US" dirty="0" smtClean="0"/>
              <a:t>They are varied in width from a grain of sand to the size of a quarter</a:t>
            </a:r>
          </a:p>
          <a:p>
            <a:r>
              <a:rPr lang="en-US" dirty="0" smtClean="0"/>
              <a:t>The size, shape and number of these bones will change from person to person</a:t>
            </a:r>
          </a:p>
          <a:p>
            <a:r>
              <a:rPr lang="en-US" dirty="0" smtClean="0"/>
              <a:t>Therefore these bones are unnamed</a:t>
            </a:r>
            <a:endParaRPr lang="en-US" dirty="0"/>
          </a:p>
        </p:txBody>
      </p:sp>
      <p:pic>
        <p:nvPicPr>
          <p:cNvPr id="3074" name="Picture 2" descr="https://classconnection.s3.amazonaws.com/585/flashcards/6013585/jpg/sutural_bone-148BA8EAFF83263E90B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607" y="1690688"/>
            <a:ext cx="5577077" cy="41828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036283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Introduction to Bones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The </a:t>
            </a:r>
            <a:r>
              <a:rPr lang="en-US" b="1" dirty="0" smtClean="0"/>
              <a:t>skeletal system </a:t>
            </a:r>
            <a:r>
              <a:rPr lang="en-US" dirty="0" smtClean="0"/>
              <a:t>is a complex and intricate series of bones and connective tissues that give the body structure and support</a:t>
            </a:r>
            <a:endParaRPr lang="en-US" dirty="0"/>
          </a:p>
          <a:p>
            <a:r>
              <a:rPr lang="en-US" dirty="0" smtClean="0"/>
              <a:t>Without the skeletal system, our bodies would not be able to support itself, move or have a basis for cells to grow</a:t>
            </a:r>
          </a:p>
          <a:p>
            <a:r>
              <a:rPr lang="en-US" dirty="0" smtClean="0"/>
              <a:t>This system is a very personal system because many of us have broken bones before</a:t>
            </a:r>
            <a:endParaRPr lang="en-US" dirty="0"/>
          </a:p>
        </p:txBody>
      </p:sp>
      <p:pic>
        <p:nvPicPr>
          <p:cNvPr id="8194" name="Picture 2" descr="http://www.newjerseydogbitelawyer.net/wp-content/uploads/2011/08/Broken-bon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5975" y="1825625"/>
            <a:ext cx="3514217" cy="42505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882271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Introduction to Bones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A human baby will be born with around 270 bones</a:t>
            </a:r>
          </a:p>
          <a:p>
            <a:r>
              <a:rPr lang="en-US" dirty="0" smtClean="0"/>
              <a:t>These bones will fuse and become a set number as an adult</a:t>
            </a:r>
          </a:p>
          <a:p>
            <a:r>
              <a:rPr lang="en-US" dirty="0" smtClean="0"/>
              <a:t>There are 206 bones in the adult human body</a:t>
            </a:r>
          </a:p>
          <a:p>
            <a:r>
              <a:rPr lang="en-US" dirty="0" smtClean="0"/>
              <a:t>They take up around 15% of the body mass of a human (based on BMI)</a:t>
            </a:r>
          </a:p>
        </p:txBody>
      </p:sp>
      <p:pic>
        <p:nvPicPr>
          <p:cNvPr id="9218" name="Picture 2" descr="http://eve2eve.files.wordpress.com/2011/04/fetus_xray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67256" y="1825625"/>
            <a:ext cx="3294888" cy="4481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5109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Functions of Bones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The human skeletal system has five main functions that define its role in the human body</a:t>
            </a:r>
          </a:p>
          <a:p>
            <a:r>
              <a:rPr lang="en-US" dirty="0" smtClean="0"/>
              <a:t>Support – the skeletal system provides framework for the different parts of the body that move and function</a:t>
            </a:r>
          </a:p>
          <a:p>
            <a:r>
              <a:rPr lang="en-US" dirty="0" smtClean="0"/>
              <a:t>Storage of Minerals and Lipids – Many different things are stored within our bones that can be released when levels get low</a:t>
            </a:r>
            <a:endParaRPr lang="en-US" dirty="0"/>
          </a:p>
        </p:txBody>
      </p:sp>
      <p:pic>
        <p:nvPicPr>
          <p:cNvPr id="10242" name="Picture 2" descr="http://www.julianomidi.com/wp-content/uploads/2014/03/stronger_bone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44182" y="2192463"/>
            <a:ext cx="4904105" cy="36726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798481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Functions of Bones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Blood Cell Production – Red blood cells, white blood cells and other blood elements are produced inside of bone marrow</a:t>
            </a:r>
          </a:p>
          <a:p>
            <a:r>
              <a:rPr lang="en-US" dirty="0" smtClean="0"/>
              <a:t>Protection – Many soft tissues are surrounded by bones to help protect them from damage</a:t>
            </a:r>
          </a:p>
          <a:p>
            <a:r>
              <a:rPr lang="en-US" dirty="0" smtClean="0"/>
              <a:t>Leverage – Many bones are designed to help apply force and help generate power</a:t>
            </a:r>
            <a:endParaRPr lang="en-US" dirty="0"/>
          </a:p>
        </p:txBody>
      </p:sp>
      <p:pic>
        <p:nvPicPr>
          <p:cNvPr id="7170" name="Picture 2" descr="http://witstroll.files.wordpress.com/2010/04/leverag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6551" y="1825625"/>
            <a:ext cx="4325040" cy="38444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677338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Bone Shapes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There are six major bone shapes</a:t>
            </a:r>
          </a:p>
          <a:p>
            <a:r>
              <a:rPr lang="en-US" dirty="0" smtClean="0"/>
              <a:t>Each type of bone has a different purpose in the body</a:t>
            </a:r>
          </a:p>
          <a:p>
            <a:r>
              <a:rPr lang="en-US" b="1" dirty="0" smtClean="0"/>
              <a:t>Short bones </a:t>
            </a:r>
            <a:r>
              <a:rPr lang="en-US" dirty="0" smtClean="0"/>
              <a:t>are small boxy bones that are thick and strong</a:t>
            </a:r>
          </a:p>
          <a:p>
            <a:r>
              <a:rPr lang="en-US" dirty="0" smtClean="0"/>
              <a:t>These can be found in the wrists and ankles</a:t>
            </a:r>
            <a:endParaRPr lang="en-US" dirty="0"/>
          </a:p>
        </p:txBody>
      </p:sp>
      <p:pic>
        <p:nvPicPr>
          <p:cNvPr id="1026" name="Picture 2" descr="http://www.nlm.nih.gov/medlineplus/ency/images/ency/fullsize/988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66687" y="1927390"/>
            <a:ext cx="4587113" cy="36696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781552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Bone Shapes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b="1" dirty="0" smtClean="0"/>
              <a:t>Long bones </a:t>
            </a:r>
            <a:r>
              <a:rPr lang="en-US" dirty="0" smtClean="0"/>
              <a:t>are longer than they are wide and have a distinct shape</a:t>
            </a:r>
          </a:p>
          <a:p>
            <a:r>
              <a:rPr lang="en-US" dirty="0" smtClean="0"/>
              <a:t>Their slender shape and structure is designed for the specific purpose of movement and protection of the particular area of the body</a:t>
            </a:r>
          </a:p>
          <a:p>
            <a:r>
              <a:rPr lang="en-US" dirty="0" smtClean="0"/>
              <a:t>These are located throughout the body</a:t>
            </a:r>
            <a:endParaRPr lang="en-US" dirty="0"/>
          </a:p>
        </p:txBody>
      </p:sp>
      <p:pic>
        <p:nvPicPr>
          <p:cNvPr id="7" name="Picture 4" descr="http://www.dbriers.com/tutorials/wp-content/uploads/2012/12/longBon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2310" y="1645518"/>
            <a:ext cx="4038473" cy="47115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936393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Bone Shapes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b="1" dirty="0" smtClean="0"/>
              <a:t>Irregular bones </a:t>
            </a:r>
            <a:r>
              <a:rPr lang="en-US" dirty="0" smtClean="0"/>
              <a:t>have complex shapes that can have short, flat notched and/or ridged surfaces</a:t>
            </a:r>
          </a:p>
          <a:p>
            <a:r>
              <a:rPr lang="en-US" dirty="0" smtClean="0"/>
              <a:t>These bones are often varied in form and function</a:t>
            </a:r>
          </a:p>
          <a:p>
            <a:r>
              <a:rPr lang="en-US" dirty="0" smtClean="0"/>
              <a:t>The spinal vertebrae are excellent examples of irregular bones</a:t>
            </a:r>
            <a:endParaRPr lang="en-US" dirty="0"/>
          </a:p>
        </p:txBody>
      </p:sp>
      <p:pic>
        <p:nvPicPr>
          <p:cNvPr id="6146" name="Picture 2" descr="http://o.quizlet.com/3ZaEgyEud.3ZNr9ZLmy4rw_m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756" t="-1080" b="-1"/>
          <a:stretch/>
        </p:blipFill>
        <p:spPr bwMode="auto">
          <a:xfrm>
            <a:off x="7876032" y="1158239"/>
            <a:ext cx="2432217" cy="51733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951627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Bone Shapes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b="1" dirty="0" smtClean="0"/>
              <a:t>Sesamoid Bones </a:t>
            </a:r>
            <a:r>
              <a:rPr lang="en-US" dirty="0" smtClean="0"/>
              <a:t>are small flat and can be shaped like a sesame seed. </a:t>
            </a:r>
          </a:p>
          <a:p>
            <a:r>
              <a:rPr lang="en-US" dirty="0" smtClean="0"/>
              <a:t>They develop inside tendons and are associated with joints</a:t>
            </a:r>
          </a:p>
          <a:p>
            <a:r>
              <a:rPr lang="en-US" dirty="0" smtClean="0"/>
              <a:t>An excellent example of this is the patella inside of the patella tendon</a:t>
            </a:r>
            <a:endParaRPr lang="en-US" dirty="0"/>
          </a:p>
        </p:txBody>
      </p:sp>
      <p:pic>
        <p:nvPicPr>
          <p:cNvPr id="5122" name="Picture 2" descr="http://upload.wikimedia.org/wikipedia/commons/b/b3/Gray350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1079" y="1620203"/>
            <a:ext cx="3508705" cy="4556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763710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94</TotalTime>
  <Words>479</Words>
  <Application>Microsoft Office PowerPoint</Application>
  <PresentationFormat>Widescreen</PresentationFormat>
  <Paragraphs>44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Arial</vt:lpstr>
      <vt:lpstr>Calibri</vt:lpstr>
      <vt:lpstr>Calibri Light</vt:lpstr>
      <vt:lpstr>Office Theme</vt:lpstr>
      <vt:lpstr>Introduction to the Skeletal System</vt:lpstr>
      <vt:lpstr>Introduction to Bones</vt:lpstr>
      <vt:lpstr>Introduction to Bones</vt:lpstr>
      <vt:lpstr>Functions of Bones</vt:lpstr>
      <vt:lpstr>Functions of Bones</vt:lpstr>
      <vt:lpstr>Bone Shapes</vt:lpstr>
      <vt:lpstr>Bone Shapes</vt:lpstr>
      <vt:lpstr>Bone Shapes</vt:lpstr>
      <vt:lpstr>Bone Shapes</vt:lpstr>
      <vt:lpstr>Bone Shapes</vt:lpstr>
      <vt:lpstr>Bone Shapes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 the Skeletal System</dc:title>
  <dc:creator>Owdij, Michael</dc:creator>
  <cp:lastModifiedBy>Owdij, Michael</cp:lastModifiedBy>
  <cp:revision>10</cp:revision>
  <dcterms:created xsi:type="dcterms:W3CDTF">2014-11-03T11:50:45Z</dcterms:created>
  <dcterms:modified xsi:type="dcterms:W3CDTF">2014-11-03T14:15:52Z</dcterms:modified>
</cp:coreProperties>
</file>