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2" autoAdjust="0"/>
    <p:restoredTop sz="94660"/>
  </p:normalViewPr>
  <p:slideViewPr>
    <p:cSldViewPr snapToGrid="0">
      <p:cViewPr varScale="1">
        <p:scale>
          <a:sx n="90" d="100"/>
          <a:sy n="90" d="100"/>
        </p:scale>
        <p:origin x="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02D0D-F459-4A18-8B36-6563491A7B7B}" type="datetimeFigureOut">
              <a:rPr lang="en-US" smtClean="0"/>
              <a:t>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EC7D-5A0C-4241-971E-E01742AA87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888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02D0D-F459-4A18-8B36-6563491A7B7B}" type="datetimeFigureOut">
              <a:rPr lang="en-US" smtClean="0"/>
              <a:t>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EC7D-5A0C-4241-971E-E01742AA87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688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02D0D-F459-4A18-8B36-6563491A7B7B}" type="datetimeFigureOut">
              <a:rPr lang="en-US" smtClean="0"/>
              <a:t>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EC7D-5A0C-4241-971E-E01742AA87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854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02D0D-F459-4A18-8B36-6563491A7B7B}" type="datetimeFigureOut">
              <a:rPr lang="en-US" smtClean="0"/>
              <a:t>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EC7D-5A0C-4241-971E-E01742AA87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181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02D0D-F459-4A18-8B36-6563491A7B7B}" type="datetimeFigureOut">
              <a:rPr lang="en-US" smtClean="0"/>
              <a:t>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EC7D-5A0C-4241-971E-E01742AA87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259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02D0D-F459-4A18-8B36-6563491A7B7B}" type="datetimeFigureOut">
              <a:rPr lang="en-US" smtClean="0"/>
              <a:t>1/23/2017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EC7D-5A0C-4241-971E-E01742AA87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48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02D0D-F459-4A18-8B36-6563491A7B7B}" type="datetimeFigureOut">
              <a:rPr lang="en-US" smtClean="0"/>
              <a:t>1/23/2017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EC7D-5A0C-4241-971E-E01742AA87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937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02D0D-F459-4A18-8B36-6563491A7B7B}" type="datetimeFigureOut">
              <a:rPr lang="en-US" smtClean="0"/>
              <a:t>1/23/2017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EC7D-5A0C-4241-971E-E01742AA87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609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02D0D-F459-4A18-8B36-6563491A7B7B}" type="datetimeFigureOut">
              <a:rPr lang="en-US" smtClean="0"/>
              <a:t>1/23/2017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EC7D-5A0C-4241-971E-E01742AA87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297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02D0D-F459-4A18-8B36-6563491A7B7B}" type="datetimeFigureOut">
              <a:rPr lang="en-US" smtClean="0"/>
              <a:t>1/23/2017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EC7D-5A0C-4241-971E-E01742AA87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581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02D0D-F459-4A18-8B36-6563491A7B7B}" type="datetimeFigureOut">
              <a:rPr lang="en-US" smtClean="0"/>
              <a:t>1/23/2017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0EC7D-5A0C-4241-971E-E01742AA87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529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02D0D-F459-4A18-8B36-6563491A7B7B}" type="datetimeFigureOut">
              <a:rPr lang="en-US" smtClean="0"/>
              <a:t>1/23/2017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0EC7D-5A0C-4241-971E-E01742AA87A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037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youtube.com/watch?v=hjm3XTMEUAM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The Digestive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 are what you eat…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046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It’s Made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mucosa</a:t>
            </a:r>
            <a:r>
              <a:rPr lang="en-US" dirty="0" smtClean="0"/>
              <a:t> is the inner lining of the digestive tract</a:t>
            </a:r>
          </a:p>
          <a:p>
            <a:pPr lvl="1"/>
            <a:r>
              <a:rPr lang="en-US" dirty="0" smtClean="0"/>
              <a:t>The mucosa contains epithelial and areolar tissue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submucosa</a:t>
            </a:r>
            <a:r>
              <a:rPr lang="en-US" dirty="0" smtClean="0"/>
              <a:t> is a layer that binds the mucosa to the musularis externa</a:t>
            </a:r>
          </a:p>
          <a:p>
            <a:pPr lvl="1"/>
            <a:r>
              <a:rPr lang="en-US" dirty="0" smtClean="0"/>
              <a:t>This is a layer of dense irregular tissue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170" name="Picture 2" descr="Image result for mucos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961" y="1637414"/>
            <a:ext cx="5667714" cy="4617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180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It’s Made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muscularis externa </a:t>
            </a:r>
            <a:r>
              <a:rPr lang="en-US" dirty="0" smtClean="0"/>
              <a:t>is dominated by smooth muscle cells </a:t>
            </a:r>
          </a:p>
          <a:p>
            <a:pPr lvl="1"/>
            <a:r>
              <a:rPr lang="en-US" dirty="0" smtClean="0"/>
              <a:t>They play a vital role in the mechanical processing of things inside the digestive tract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serosa</a:t>
            </a:r>
            <a:r>
              <a:rPr lang="en-US" dirty="0" smtClean="0"/>
              <a:t> is the furthest layer from the mucosa</a:t>
            </a:r>
          </a:p>
          <a:p>
            <a:pPr lvl="1"/>
            <a:r>
              <a:rPr lang="en-US" dirty="0" smtClean="0"/>
              <a:t>It secretes serous fluid to help prevent friction between organs</a:t>
            </a:r>
            <a:endParaRPr lang="en-US" dirty="0"/>
          </a:p>
        </p:txBody>
      </p:sp>
      <p:pic>
        <p:nvPicPr>
          <p:cNvPr id="8194" name="Picture 2" descr="Image result for muscularis exter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773587"/>
            <a:ext cx="5451329" cy="4088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792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Movement of Digestive 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All four layers play a part in moving materials through the digestive system</a:t>
            </a:r>
          </a:p>
          <a:p>
            <a:r>
              <a:rPr lang="en-US" dirty="0" smtClean="0"/>
              <a:t>The basic idea is that you squeeze materials the same way you would squeeze toothpaste</a:t>
            </a:r>
          </a:p>
          <a:p>
            <a:r>
              <a:rPr lang="en-US" dirty="0" smtClean="0"/>
              <a:t>This causes the digested materials to move along the digestive tract</a:t>
            </a:r>
            <a:endParaRPr lang="en-US" dirty="0"/>
          </a:p>
        </p:txBody>
      </p:sp>
      <p:pic>
        <p:nvPicPr>
          <p:cNvPr id="1026" name="Picture 2" descr="Image result for toothpaste squeez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422" y="1592341"/>
            <a:ext cx="3601262" cy="4817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204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Movement of Digestive Materials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action of your body pushing materials through your digestive systems is called </a:t>
            </a:r>
            <a:r>
              <a:rPr lang="en-US" b="1" dirty="0" smtClean="0"/>
              <a:t>peristalsis</a:t>
            </a:r>
          </a:p>
          <a:p>
            <a:r>
              <a:rPr lang="en-US" dirty="0" smtClean="0"/>
              <a:t>It happens when longitudinal and circular muscles work in tandem to pinch sections of the digestive tract</a:t>
            </a:r>
          </a:p>
          <a:p>
            <a:r>
              <a:rPr lang="en-US" dirty="0" smtClean="0"/>
              <a:t>This forces materials forward</a:t>
            </a:r>
          </a:p>
          <a:p>
            <a:r>
              <a:rPr lang="en-US" dirty="0" smtClean="0"/>
              <a:t>This creates movement down the tract</a:t>
            </a:r>
            <a:endParaRPr lang="en-US" dirty="0"/>
          </a:p>
        </p:txBody>
      </p:sp>
      <p:pic>
        <p:nvPicPr>
          <p:cNvPr id="3074" name="Picture 2" descr="http://img.tfd.com/MosbyMD/thumb/peristals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4692872" cy="4430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1314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the Digestive System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Out of all of the systems in the human body, we have the most cognitive control over the digestive system</a:t>
            </a:r>
          </a:p>
          <a:p>
            <a:r>
              <a:rPr lang="en-US" dirty="0" smtClean="0"/>
              <a:t>We choose the large majority of the items that enter the digestive system</a:t>
            </a:r>
          </a:p>
          <a:p>
            <a:r>
              <a:rPr lang="en-US" dirty="0" smtClean="0"/>
              <a:t>It is rare that large items enter this system by accident</a:t>
            </a:r>
          </a:p>
          <a:p>
            <a:r>
              <a:rPr lang="en-US" dirty="0" smtClean="0"/>
              <a:t>This gives us a large amount of control over the health of this system</a:t>
            </a:r>
            <a:endParaRPr lang="en-US" dirty="0"/>
          </a:p>
        </p:txBody>
      </p:sp>
      <p:pic>
        <p:nvPicPr>
          <p:cNvPr id="1026" name="Picture 2" descr="https://s-media-cache-ak0.pinimg.com/236x/c9/a8/a4/c9a8a4da864643d9b02d932f44e7ff8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227" y="1690688"/>
            <a:ext cx="4600722" cy="4152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05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the Digestive System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 fact we have so much control over what goes into our digestive system, that we often can deprive ourselves of important nutrients</a:t>
            </a:r>
          </a:p>
          <a:p>
            <a:r>
              <a:rPr lang="en-US" dirty="0" smtClean="0"/>
              <a:t>Since it is normally a conscious decision, we can decide against what our body may require</a:t>
            </a:r>
          </a:p>
          <a:p>
            <a:r>
              <a:rPr lang="en-US" dirty="0" smtClean="0"/>
              <a:t>This can lead to large issues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42665" y="6065506"/>
            <a:ext cx="5206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https://www.youtube.com/watch?v=hjm3XTMEUAM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441" y="1444774"/>
            <a:ext cx="5476875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567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the Digestive System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digestive system </a:t>
            </a:r>
            <a:r>
              <a:rPr lang="en-US" dirty="0" smtClean="0"/>
              <a:t>is the system that is involved in breaking down nutrients that enter the body and absorbing them for use</a:t>
            </a:r>
          </a:p>
          <a:p>
            <a:r>
              <a:rPr lang="en-US" dirty="0" smtClean="0"/>
              <a:t>This involves a wide variety of organs that all aid in the breakdown and absorbance of food</a:t>
            </a:r>
          </a:p>
          <a:p>
            <a:endParaRPr lang="en-US" dirty="0"/>
          </a:p>
        </p:txBody>
      </p:sp>
      <p:pic>
        <p:nvPicPr>
          <p:cNvPr id="2052" name="Picture 4" descr="https://raw.githubusercontent.com/qknow/images/gh-pages/primary/class-6-science/digestive%20syste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33" y="2236750"/>
            <a:ext cx="5363204" cy="3497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9396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the Digestive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5279065" cy="444758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digestive tract (GI Tract) </a:t>
            </a:r>
            <a:r>
              <a:rPr lang="en-US" dirty="0" smtClean="0"/>
              <a:t>is a hollow muscular tube that consists of many organs and shuttles food through the body</a:t>
            </a:r>
          </a:p>
          <a:p>
            <a:r>
              <a:rPr lang="en-US" dirty="0" smtClean="0"/>
              <a:t>It will pinch food in a process called peristalsis to move it</a:t>
            </a:r>
          </a:p>
          <a:p>
            <a:r>
              <a:rPr lang="en-US" dirty="0" smtClean="0"/>
              <a:t>This creates a scenario where food is moved through the body in 24 to 72 hours</a:t>
            </a:r>
          </a:p>
          <a:p>
            <a:r>
              <a:rPr lang="en-US" dirty="0" smtClean="0"/>
              <a:t>Variations in bowl transit time are created from changes in diet and individual differences</a:t>
            </a:r>
          </a:p>
        </p:txBody>
      </p:sp>
      <p:pic>
        <p:nvPicPr>
          <p:cNvPr id="3074" name="Picture 2" descr="http://img.tfd.com/MosbyMD/thumb/peristals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343" y="1825625"/>
            <a:ext cx="4338452" cy="4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0380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the Digestive System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68858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Main organs are the</a:t>
            </a:r>
          </a:p>
          <a:p>
            <a:pPr lvl="1"/>
            <a:r>
              <a:rPr lang="en-US" dirty="0" smtClean="0"/>
              <a:t>Oral Cavity</a:t>
            </a:r>
          </a:p>
          <a:p>
            <a:pPr lvl="1"/>
            <a:r>
              <a:rPr lang="en-US" dirty="0" smtClean="0"/>
              <a:t>Pharynx</a:t>
            </a:r>
          </a:p>
          <a:p>
            <a:pPr lvl="1"/>
            <a:r>
              <a:rPr lang="en-US" dirty="0" smtClean="0"/>
              <a:t>Esophagus</a:t>
            </a:r>
          </a:p>
          <a:p>
            <a:pPr lvl="1"/>
            <a:r>
              <a:rPr lang="en-US" dirty="0" smtClean="0"/>
              <a:t>Stomach</a:t>
            </a:r>
          </a:p>
          <a:p>
            <a:pPr lvl="1"/>
            <a:r>
              <a:rPr lang="en-US" dirty="0" smtClean="0"/>
              <a:t>Small Intestine</a:t>
            </a:r>
          </a:p>
          <a:p>
            <a:pPr lvl="1"/>
            <a:r>
              <a:rPr lang="en-US" dirty="0" smtClean="0"/>
              <a:t>Large Intestine</a:t>
            </a:r>
          </a:p>
          <a:p>
            <a:r>
              <a:rPr lang="en-US" dirty="0" smtClean="0"/>
              <a:t>Accessory Organs include</a:t>
            </a:r>
          </a:p>
          <a:p>
            <a:pPr lvl="1"/>
            <a:r>
              <a:rPr lang="en-US" dirty="0" smtClean="0"/>
              <a:t>Teeth</a:t>
            </a:r>
          </a:p>
          <a:p>
            <a:pPr lvl="1"/>
            <a:r>
              <a:rPr lang="en-US" dirty="0" smtClean="0"/>
              <a:t>Tongue</a:t>
            </a:r>
          </a:p>
          <a:p>
            <a:pPr lvl="1"/>
            <a:r>
              <a:rPr lang="en-US" dirty="0" smtClean="0"/>
              <a:t>Secretory Glands</a:t>
            </a:r>
          </a:p>
          <a:p>
            <a:pPr lvl="1"/>
            <a:r>
              <a:rPr lang="en-US" dirty="0" smtClean="0"/>
              <a:t>Liver</a:t>
            </a:r>
          </a:p>
          <a:p>
            <a:pPr lvl="1"/>
            <a:r>
              <a:rPr lang="en-US" dirty="0" smtClean="0"/>
              <a:t>Pancreas</a:t>
            </a:r>
          </a:p>
        </p:txBody>
      </p:sp>
      <p:pic>
        <p:nvPicPr>
          <p:cNvPr id="4098" name="Picture 2" descr="https://kcoad1.wikispaces.com/file/view/Human_Digestive_System.gif/232486300/Human_Digestive_System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5"/>
          <a:stretch/>
        </p:blipFill>
        <p:spPr bwMode="auto">
          <a:xfrm>
            <a:off x="184633" y="1690688"/>
            <a:ext cx="5911367" cy="4320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8730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It’s Made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abdominal cavity is surrounded by lining that protects the organs called </a:t>
            </a:r>
            <a:r>
              <a:rPr lang="en-US" b="1" dirty="0" smtClean="0"/>
              <a:t>peritoneum </a:t>
            </a:r>
          </a:p>
          <a:p>
            <a:r>
              <a:rPr lang="en-US" dirty="0" smtClean="0"/>
              <a:t>It is made strong by layers of areolar tissue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visceral peritoneum </a:t>
            </a:r>
            <a:r>
              <a:rPr lang="en-US" dirty="0" smtClean="0"/>
              <a:t>surrounds organs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parietal peritoneum </a:t>
            </a:r>
            <a:r>
              <a:rPr lang="en-US" dirty="0" smtClean="0"/>
              <a:t>lines the entire abdominal cavity</a:t>
            </a:r>
          </a:p>
          <a:p>
            <a:endParaRPr lang="en-US" dirty="0"/>
          </a:p>
        </p:txBody>
      </p:sp>
      <p:pic>
        <p:nvPicPr>
          <p:cNvPr id="5122" name="Picture 2" descr="Image result for peritone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12"/>
          <a:stretch/>
        </p:blipFill>
        <p:spPr bwMode="auto">
          <a:xfrm>
            <a:off x="5946774" y="1523558"/>
            <a:ext cx="5600700" cy="4653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170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It’s Made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Portions of the digestive tract are suspended within the peritoneal cavity by both visceral and parietal peritoneum called </a:t>
            </a:r>
            <a:r>
              <a:rPr lang="en-US" b="1" dirty="0" smtClean="0"/>
              <a:t>mesenteries</a:t>
            </a:r>
          </a:p>
          <a:p>
            <a:r>
              <a:rPr lang="en-US" dirty="0" smtClean="0"/>
              <a:t>These double layers sheets are responsible for getting blood flow to organs and keeping them from getting tangled</a:t>
            </a:r>
          </a:p>
          <a:p>
            <a:r>
              <a:rPr lang="en-US" dirty="0" smtClean="0"/>
              <a:t>If intestines get tangled, large sections can die from a lack of blood flow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3086"/>
          <a:stretch/>
        </p:blipFill>
        <p:spPr>
          <a:xfrm>
            <a:off x="711495" y="1510574"/>
            <a:ext cx="4732374" cy="478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918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It’s Made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digestive tract is divided into four layers based on region</a:t>
            </a:r>
          </a:p>
          <a:p>
            <a:r>
              <a:rPr lang="en-US" dirty="0" smtClean="0"/>
              <a:t>Each layer has distinct jobs in the process of digestion and absorption within each organ</a:t>
            </a:r>
          </a:p>
          <a:p>
            <a:r>
              <a:rPr lang="en-US" dirty="0" smtClean="0"/>
              <a:t>The layers are…</a:t>
            </a:r>
          </a:p>
          <a:p>
            <a:pPr lvl="1"/>
            <a:r>
              <a:rPr lang="en-US" dirty="0" smtClean="0"/>
              <a:t>Mucosa</a:t>
            </a:r>
          </a:p>
          <a:p>
            <a:pPr lvl="1"/>
            <a:r>
              <a:rPr lang="en-US" dirty="0" smtClean="0"/>
              <a:t>Submucosa</a:t>
            </a:r>
          </a:p>
          <a:p>
            <a:pPr lvl="1"/>
            <a:r>
              <a:rPr lang="en-US" dirty="0" smtClean="0"/>
              <a:t>Musularis Externa</a:t>
            </a:r>
          </a:p>
          <a:p>
            <a:pPr lvl="1"/>
            <a:r>
              <a:rPr lang="en-US" dirty="0" smtClean="0"/>
              <a:t>Serosa</a:t>
            </a:r>
          </a:p>
        </p:txBody>
      </p:sp>
      <p:pic>
        <p:nvPicPr>
          <p:cNvPr id="6146" name="Picture 2" descr="https://upload.wikimedia.org/wikipedia/commons/6/64/Illu_stomach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348817"/>
            <a:ext cx="5826940" cy="313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6729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577</Words>
  <Application>Microsoft Office PowerPoint</Application>
  <PresentationFormat>Widescreen</PresentationFormat>
  <Paragraphs>70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Introduction to The Digestive System</vt:lpstr>
      <vt:lpstr>Introduction to the Digestive System</vt:lpstr>
      <vt:lpstr>Introduction to the Digestive System</vt:lpstr>
      <vt:lpstr>Introduction to the Digestive System</vt:lpstr>
      <vt:lpstr>Introduction to the Digestive System</vt:lpstr>
      <vt:lpstr>Introduction to the Digestive System</vt:lpstr>
      <vt:lpstr>How It’s Made</vt:lpstr>
      <vt:lpstr>How It’s Made</vt:lpstr>
      <vt:lpstr>How It’s Made</vt:lpstr>
      <vt:lpstr>How It’s Made</vt:lpstr>
      <vt:lpstr>How It’s Made</vt:lpstr>
      <vt:lpstr>Movement of Digestive Materials</vt:lpstr>
      <vt:lpstr>Movement of Digestive Materials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The Digestive System</dc:title>
  <dc:creator>Owdij, Michael</dc:creator>
  <cp:lastModifiedBy>Owdij, Michael</cp:lastModifiedBy>
  <cp:revision>10</cp:revision>
  <dcterms:created xsi:type="dcterms:W3CDTF">2016-12-05T13:42:12Z</dcterms:created>
  <dcterms:modified xsi:type="dcterms:W3CDTF">2017-01-23T20:33:09Z</dcterms:modified>
</cp:coreProperties>
</file>