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67" r:id="rId5"/>
    <p:sldId id="268" r:id="rId6"/>
    <p:sldId id="269" r:id="rId7"/>
    <p:sldId id="258" r:id="rId8"/>
    <p:sldId id="259" r:id="rId9"/>
    <p:sldId id="262"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60" r:id="rId24"/>
    <p:sldId id="263" r:id="rId25"/>
    <p:sldId id="290" r:id="rId26"/>
    <p:sldId id="291" r:id="rId27"/>
    <p:sldId id="292" r:id="rId28"/>
    <p:sldId id="293" r:id="rId29"/>
    <p:sldId id="294" r:id="rId30"/>
    <p:sldId id="295" r:id="rId31"/>
    <p:sldId id="29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60" y="64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0E0388-B44D-4809-9B13-CFCB88292CCD}" type="datetimeFigureOut">
              <a:rPr lang="en-US" smtClean="0"/>
              <a:t>8/25/2017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89673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0E0388-B44D-4809-9B13-CFCB88292CCD}" type="datetimeFigureOut">
              <a:rPr lang="en-US" smtClean="0"/>
              <a:t>8/25/2017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1526565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0E0388-B44D-4809-9B13-CFCB88292CCD}" type="datetimeFigureOut">
              <a:rPr lang="en-US" smtClean="0"/>
              <a:t>8/25/2017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408798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0E0388-B44D-4809-9B13-CFCB88292CCD}" type="datetimeFigureOut">
              <a:rPr lang="en-US" smtClean="0"/>
              <a:t>8/25/2017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3564488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0E0388-B44D-4809-9B13-CFCB88292CCD}" type="datetimeFigureOut">
              <a:rPr lang="en-US" smtClean="0"/>
              <a:t>8/25/2017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2373785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0E0388-B44D-4809-9B13-CFCB88292CCD}" type="datetimeFigureOut">
              <a:rPr lang="en-US" smtClean="0"/>
              <a:t>8/25/2017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1579794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0E0388-B44D-4809-9B13-CFCB88292CCD}" type="datetimeFigureOut">
              <a:rPr lang="en-US" smtClean="0"/>
              <a:t>8/25/2017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1149343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0E0388-B44D-4809-9B13-CFCB88292CCD}" type="datetimeFigureOut">
              <a:rPr lang="en-US" smtClean="0"/>
              <a:t>8/25/2017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2569279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0E0388-B44D-4809-9B13-CFCB88292CCD}" type="datetimeFigureOut">
              <a:rPr lang="en-US" smtClean="0"/>
              <a:t>8/25/2017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2709163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0E0388-B44D-4809-9B13-CFCB88292CCD}" type="datetimeFigureOut">
              <a:rPr lang="en-US" smtClean="0"/>
              <a:t>8/25/2017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2066999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0E0388-B44D-4809-9B13-CFCB88292CCD}" type="datetimeFigureOut">
              <a:rPr lang="en-US" smtClean="0"/>
              <a:t>8/25/2017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821FC9-BF01-4FA7-9823-187EFDBD029D}" type="slidenum">
              <a:rPr lang="en-US" smtClean="0"/>
              <a:t>‹#›</a:t>
            </a:fld>
            <a:endParaRPr lang="en-US"/>
          </a:p>
        </p:txBody>
      </p:sp>
    </p:spTree>
    <p:extLst>
      <p:ext uri="{BB962C8B-B14F-4D97-AF65-F5344CB8AC3E}">
        <p14:creationId xmlns:p14="http://schemas.microsoft.com/office/powerpoint/2010/main" val="3046841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0E0388-B44D-4809-9B13-CFCB88292CCD}" type="datetimeFigureOut">
              <a:rPr lang="en-US" smtClean="0"/>
              <a:t>8/25/2017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821FC9-BF01-4FA7-9823-187EFDBD029D}" type="slidenum">
              <a:rPr lang="en-US" smtClean="0"/>
              <a:t>‹#›</a:t>
            </a:fld>
            <a:endParaRPr lang="en-US"/>
          </a:p>
        </p:txBody>
      </p:sp>
    </p:spTree>
    <p:extLst>
      <p:ext uri="{BB962C8B-B14F-4D97-AF65-F5344CB8AC3E}">
        <p14:creationId xmlns:p14="http://schemas.microsoft.com/office/powerpoint/2010/main" val="28609978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thenextweb.com/me/files/2010/08/cool_experiment.jpg" TargetMode="Externa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m/imgres?imgurl=http://www.ndbc.noaa.gov/educate/beaker1.gif&amp;imgrefurl=http://www.ndbc.noaa.gov/educate/pressure_ans.shtml&amp;usg=__y-uEGPY6Q1osM42rMWUyb40VCWw=&amp;h=273&amp;w=350&amp;sz=39&amp;hl=en&amp;start=12&amp;sig2=LdYyMt4EdcE8SUQKJ4YJ2w&amp;zoom=1&amp;um=1&amp;itbs=1&amp;tbnid=105653b7UHaKJM:&amp;tbnh=94&amp;tbnw=120&amp;prev=/images?q=beaker&amp;um=1&amp;hl=en&amp;tbs=isch:1&amp;ei=l9yPTOD3MsH58AaJorWvDQ"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hyperlink" Target="https://www.youtube.com/watch?v=pRC5R1jRO58"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Science</a:t>
            </a:r>
            <a:endParaRPr lang="en-US" dirty="0"/>
          </a:p>
        </p:txBody>
      </p:sp>
      <p:sp>
        <p:nvSpPr>
          <p:cNvPr id="3" name="Subtitle 2"/>
          <p:cNvSpPr>
            <a:spLocks noGrp="1"/>
          </p:cNvSpPr>
          <p:nvPr>
            <p:ph type="subTitle" idx="1"/>
          </p:nvPr>
        </p:nvSpPr>
        <p:spPr/>
        <p:txBody>
          <a:bodyPr/>
          <a:lstStyle/>
          <a:p>
            <a:r>
              <a:rPr lang="en-US" dirty="0" smtClean="0"/>
              <a:t>The Scientific Method</a:t>
            </a:r>
            <a:endParaRPr lang="en-US" dirty="0"/>
          </a:p>
        </p:txBody>
      </p:sp>
    </p:spTree>
    <p:extLst>
      <p:ext uri="{BB962C8B-B14F-4D97-AF65-F5344CB8AC3E}">
        <p14:creationId xmlns:p14="http://schemas.microsoft.com/office/powerpoint/2010/main" val="1295673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r>
              <a:rPr lang="en-US" dirty="0"/>
              <a:t>The Scientific Method</a:t>
            </a:r>
            <a:endParaRPr lang="en-US" dirty="0" smtClean="0"/>
          </a:p>
        </p:txBody>
      </p:sp>
      <p:sp>
        <p:nvSpPr>
          <p:cNvPr id="7171" name="Content Placeholder 4"/>
          <p:cNvSpPr>
            <a:spLocks noGrp="1"/>
          </p:cNvSpPr>
          <p:nvPr>
            <p:ph sz="half" idx="1"/>
          </p:nvPr>
        </p:nvSpPr>
        <p:spPr/>
        <p:txBody>
          <a:bodyPr/>
          <a:lstStyle/>
          <a:p>
            <a:pPr eaLnBrk="1" hangingPunct="1"/>
            <a:r>
              <a:rPr lang="en-US" dirty="0" smtClean="0"/>
              <a:t>Often considered the first step in the scientific method</a:t>
            </a:r>
          </a:p>
          <a:p>
            <a:pPr eaLnBrk="1" hangingPunct="1"/>
            <a:r>
              <a:rPr lang="en-US" b="1" dirty="0" smtClean="0"/>
              <a:t>Observations</a:t>
            </a:r>
            <a:r>
              <a:rPr lang="en-US" dirty="0" smtClean="0"/>
              <a:t> are bits of knowledge that are gathered from the outside world</a:t>
            </a:r>
          </a:p>
          <a:p>
            <a:pPr eaLnBrk="1" hangingPunct="1"/>
            <a:endParaRPr lang="en-US" dirty="0" smtClean="0"/>
          </a:p>
        </p:txBody>
      </p:sp>
      <p:pic>
        <p:nvPicPr>
          <p:cNvPr id="1026" name="Picture 2" descr="http://thumbs.dreamstime.com/thumblarge_386/1239347195g2xMK6.jpg"/>
          <p:cNvPicPr>
            <a:picLocks noChangeAspect="1" noChangeArrowheads="1"/>
          </p:cNvPicPr>
          <p:nvPr/>
        </p:nvPicPr>
        <p:blipFill rotWithShape="1">
          <a:blip r:embed="rId2">
            <a:extLst>
              <a:ext uri="{28A0092B-C50C-407E-A947-70E740481C1C}">
                <a14:useLocalDpi xmlns:a14="http://schemas.microsoft.com/office/drawing/2010/main" val="0"/>
              </a:ext>
            </a:extLst>
          </a:blip>
          <a:srcRect b="8743"/>
          <a:stretch/>
        </p:blipFill>
        <p:spPr bwMode="auto">
          <a:xfrm>
            <a:off x="4648200" y="2285998"/>
            <a:ext cx="4215537" cy="2558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2936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fade">
                                      <p:cBhvr>
                                        <p:cTn id="12" dur="20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additive="base">
                                        <p:cTn id="17" dur="500" fill="hold"/>
                                        <p:tgtEl>
                                          <p:spTgt spid="1026"/>
                                        </p:tgtEl>
                                        <p:attrNameLst>
                                          <p:attrName>ppt_x</p:attrName>
                                        </p:attrNameLst>
                                      </p:cBhvr>
                                      <p:tavLst>
                                        <p:tav tm="0">
                                          <p:val>
                                            <p:strVal val="#ppt_x"/>
                                          </p:val>
                                        </p:tav>
                                        <p:tav tm="100000">
                                          <p:val>
                                            <p:strVal val="#ppt_x"/>
                                          </p:val>
                                        </p:tav>
                                      </p:tavLst>
                                    </p:anim>
                                    <p:anim calcmode="lin" valueType="num">
                                      <p:cBhvr additive="base">
                                        <p:cTn id="1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457200" y="381000"/>
            <a:ext cx="8229600" cy="1143000"/>
          </a:xfrm>
        </p:spPr>
        <p:txBody>
          <a:bodyPr/>
          <a:lstStyle/>
          <a:p>
            <a:r>
              <a:rPr lang="en-US" dirty="0"/>
              <a:t>The Scientific Method</a:t>
            </a:r>
            <a:endParaRPr lang="en-US" dirty="0" smtClean="0"/>
          </a:p>
        </p:txBody>
      </p:sp>
      <p:sp>
        <p:nvSpPr>
          <p:cNvPr id="8195" name="Content Placeholder 4"/>
          <p:cNvSpPr>
            <a:spLocks noGrp="1"/>
          </p:cNvSpPr>
          <p:nvPr>
            <p:ph sz="half" idx="1"/>
          </p:nvPr>
        </p:nvSpPr>
        <p:spPr/>
        <p:txBody>
          <a:bodyPr/>
          <a:lstStyle/>
          <a:p>
            <a:pPr eaLnBrk="1" hangingPunct="1"/>
            <a:r>
              <a:rPr lang="en-US" dirty="0" smtClean="0"/>
              <a:t>Observations can be made anywhere by anybody</a:t>
            </a:r>
          </a:p>
          <a:p>
            <a:pPr eaLnBrk="1" hangingPunct="1"/>
            <a:r>
              <a:rPr lang="en-US" dirty="0" smtClean="0"/>
              <a:t>However scientists often use instruments to help them record their observations</a:t>
            </a:r>
          </a:p>
        </p:txBody>
      </p:sp>
      <p:pic>
        <p:nvPicPr>
          <p:cNvPr id="8196" name="Picture 6" descr="http://www.eaas.co.uk/images/members/solar_observing%20(Large).jpg"/>
          <p:cNvPicPr>
            <a:picLocks noChangeAspect="1" noChangeArrowheads="1"/>
          </p:cNvPicPr>
          <p:nvPr/>
        </p:nvPicPr>
        <p:blipFill>
          <a:blip r:embed="rId2" cstate="print"/>
          <a:srcRect/>
          <a:stretch>
            <a:fillRect/>
          </a:stretch>
        </p:blipFill>
        <p:spPr bwMode="auto">
          <a:xfrm>
            <a:off x="4724400" y="2286000"/>
            <a:ext cx="4044950" cy="2667000"/>
          </a:xfrm>
          <a:prstGeom prst="rect">
            <a:avLst/>
          </a:prstGeom>
          <a:noFill/>
          <a:ln w="9525">
            <a:noFill/>
            <a:miter lim="800000"/>
            <a:headEnd/>
            <a:tailEnd/>
          </a:ln>
        </p:spPr>
      </p:pic>
    </p:spTree>
    <p:extLst>
      <p:ext uri="{BB962C8B-B14F-4D97-AF65-F5344CB8AC3E}">
        <p14:creationId xmlns:p14="http://schemas.microsoft.com/office/powerpoint/2010/main" val="4284192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down)">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wipe(down)">
                                      <p:cBhvr>
                                        <p:cTn id="12" dur="5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196"/>
                                        </p:tgtEl>
                                        <p:attrNameLst>
                                          <p:attrName>style.visibility</p:attrName>
                                        </p:attrNameLst>
                                      </p:cBhvr>
                                      <p:to>
                                        <p:strVal val="visible"/>
                                      </p:to>
                                    </p:set>
                                    <p:anim calcmode="lin" valueType="num">
                                      <p:cBhvr additive="base">
                                        <p:cTn id="17" dur="500" fill="hold"/>
                                        <p:tgtEl>
                                          <p:spTgt spid="8196"/>
                                        </p:tgtEl>
                                        <p:attrNameLst>
                                          <p:attrName>ppt_x</p:attrName>
                                        </p:attrNameLst>
                                      </p:cBhvr>
                                      <p:tavLst>
                                        <p:tav tm="0">
                                          <p:val>
                                            <p:strVal val="#ppt_x"/>
                                          </p:val>
                                        </p:tav>
                                        <p:tav tm="100000">
                                          <p:val>
                                            <p:strVal val="#ppt_x"/>
                                          </p:val>
                                        </p:tav>
                                      </p:tavLst>
                                    </p:anim>
                                    <p:anim calcmode="lin" valueType="num">
                                      <p:cBhvr additive="base">
                                        <p:cTn id="18"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Example Experiment</a:t>
            </a:r>
          </a:p>
        </p:txBody>
      </p:sp>
      <p:sp>
        <p:nvSpPr>
          <p:cNvPr id="9219" name="Content Placeholder 2"/>
          <p:cNvSpPr>
            <a:spLocks noGrp="1"/>
          </p:cNvSpPr>
          <p:nvPr>
            <p:ph sz="half" idx="1"/>
          </p:nvPr>
        </p:nvSpPr>
        <p:spPr>
          <a:xfrm>
            <a:off x="457200" y="1600200"/>
            <a:ext cx="8229600" cy="1752600"/>
          </a:xfrm>
        </p:spPr>
        <p:txBody>
          <a:bodyPr>
            <a:normAutofit fontScale="92500" lnSpcReduction="10000"/>
          </a:bodyPr>
          <a:lstStyle/>
          <a:p>
            <a:pPr marL="0" indent="0" eaLnBrk="1" hangingPunct="1">
              <a:buFont typeface="Arial" charset="0"/>
              <a:buNone/>
            </a:pPr>
            <a:r>
              <a:rPr lang="en-US" dirty="0" smtClean="0"/>
              <a:t>Observation:</a:t>
            </a:r>
          </a:p>
          <a:p>
            <a:pPr marL="0" indent="0" eaLnBrk="1" hangingPunct="1">
              <a:buFont typeface="Arial" charset="0"/>
              <a:buNone/>
            </a:pPr>
            <a:endParaRPr lang="en-US" dirty="0" smtClean="0"/>
          </a:p>
          <a:p>
            <a:pPr marL="0" indent="0" algn="ctr" eaLnBrk="1" hangingPunct="1">
              <a:buFont typeface="Arial" charset="0"/>
              <a:buNone/>
            </a:pPr>
            <a:r>
              <a:rPr lang="en-US" dirty="0" smtClean="0"/>
              <a:t>There seem to be more gnats buzzing around my head when I use Head and Shoulders</a:t>
            </a:r>
          </a:p>
        </p:txBody>
      </p:sp>
      <p:pic>
        <p:nvPicPr>
          <p:cNvPr id="9220" name="Picture 5" descr="http://www.pestcontrolrx.com/.a/6a00e5527221258833010536eced22970b-800wi"/>
          <p:cNvPicPr>
            <a:picLocks noChangeAspect="1" noChangeArrowheads="1"/>
          </p:cNvPicPr>
          <p:nvPr/>
        </p:nvPicPr>
        <p:blipFill>
          <a:blip r:embed="rId2" cstate="print"/>
          <a:srcRect/>
          <a:stretch>
            <a:fillRect/>
          </a:stretch>
        </p:blipFill>
        <p:spPr bwMode="auto">
          <a:xfrm>
            <a:off x="3200400" y="3505200"/>
            <a:ext cx="2895600" cy="3144838"/>
          </a:xfrm>
          <a:prstGeom prst="rect">
            <a:avLst/>
          </a:prstGeom>
          <a:noFill/>
          <a:ln w="9525">
            <a:noFill/>
            <a:miter lim="800000"/>
            <a:headEnd/>
            <a:tailEnd/>
          </a:ln>
        </p:spPr>
      </p:pic>
    </p:spTree>
    <p:extLst>
      <p:ext uri="{BB962C8B-B14F-4D97-AF65-F5344CB8AC3E}">
        <p14:creationId xmlns:p14="http://schemas.microsoft.com/office/powerpoint/2010/main" val="801430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2000"/>
                                        <p:tgtEl>
                                          <p:spTgt spid="92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wipe(down)">
                                      <p:cBhvr>
                                        <p:cTn id="1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r>
              <a:rPr lang="en-US" dirty="0"/>
              <a:t>The Scientific Method</a:t>
            </a:r>
            <a:endParaRPr lang="en-US" dirty="0" smtClean="0"/>
          </a:p>
        </p:txBody>
      </p:sp>
      <p:sp>
        <p:nvSpPr>
          <p:cNvPr id="10243" name="Content Placeholder 5"/>
          <p:cNvSpPr>
            <a:spLocks noGrp="1"/>
          </p:cNvSpPr>
          <p:nvPr>
            <p:ph sz="half" idx="2"/>
          </p:nvPr>
        </p:nvSpPr>
        <p:spPr/>
        <p:txBody>
          <a:bodyPr/>
          <a:lstStyle/>
          <a:p>
            <a:pPr eaLnBrk="1" hangingPunct="1"/>
            <a:r>
              <a:rPr lang="en-US" dirty="0" smtClean="0"/>
              <a:t>A </a:t>
            </a:r>
            <a:r>
              <a:rPr lang="en-US" b="1" dirty="0" smtClean="0"/>
              <a:t>hypothesis</a:t>
            </a:r>
            <a:r>
              <a:rPr lang="en-US" dirty="0" smtClean="0"/>
              <a:t> is a proposed explanation for an observable phenomenon</a:t>
            </a:r>
          </a:p>
          <a:p>
            <a:pPr eaLnBrk="1" hangingPunct="1"/>
            <a:r>
              <a:rPr lang="en-US" dirty="0" smtClean="0"/>
              <a:t>In science a hypothesis is an idea that is backed by previous knowledge and data</a:t>
            </a:r>
          </a:p>
        </p:txBody>
      </p:sp>
      <p:pic>
        <p:nvPicPr>
          <p:cNvPr id="10244" name="Picture 5" descr="http://t3.gstatic.com/images?q=tbn:ANd9GcRhFx5ogLIHPQhseWzIckxM0_HGeu_yhPd05F6g7svdTDAvsoM&amp;t=1&amp;usg=__pzkpeUKI_AdKESQaDqWPsI191bo="/>
          <p:cNvPicPr>
            <a:picLocks noChangeAspect="1" noChangeArrowheads="1"/>
          </p:cNvPicPr>
          <p:nvPr/>
        </p:nvPicPr>
        <p:blipFill>
          <a:blip r:embed="rId2" cstate="print"/>
          <a:srcRect/>
          <a:stretch>
            <a:fillRect/>
          </a:stretch>
        </p:blipFill>
        <p:spPr bwMode="auto">
          <a:xfrm>
            <a:off x="914400" y="2362200"/>
            <a:ext cx="3279775" cy="2343150"/>
          </a:xfrm>
          <a:prstGeom prst="rect">
            <a:avLst/>
          </a:prstGeom>
          <a:noFill/>
          <a:ln w="9525">
            <a:noFill/>
            <a:miter lim="800000"/>
            <a:headEnd/>
            <a:tailEnd/>
          </a:ln>
        </p:spPr>
      </p:pic>
    </p:spTree>
    <p:extLst>
      <p:ext uri="{BB962C8B-B14F-4D97-AF65-F5344CB8AC3E}">
        <p14:creationId xmlns:p14="http://schemas.microsoft.com/office/powerpoint/2010/main" val="331717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20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20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44"/>
                                        </p:tgtEl>
                                        <p:attrNameLst>
                                          <p:attrName>style.visibility</p:attrName>
                                        </p:attrNameLst>
                                      </p:cBhvr>
                                      <p:to>
                                        <p:strVal val="visible"/>
                                      </p:to>
                                    </p:set>
                                    <p:anim calcmode="lin" valueType="num">
                                      <p:cBhvr additive="base">
                                        <p:cTn id="17" dur="500" fill="hold"/>
                                        <p:tgtEl>
                                          <p:spTgt spid="10244"/>
                                        </p:tgtEl>
                                        <p:attrNameLst>
                                          <p:attrName>ppt_x</p:attrName>
                                        </p:attrNameLst>
                                      </p:cBhvr>
                                      <p:tavLst>
                                        <p:tav tm="0">
                                          <p:val>
                                            <p:strVal val="#ppt_x"/>
                                          </p:val>
                                        </p:tav>
                                        <p:tav tm="100000">
                                          <p:val>
                                            <p:strVal val="#ppt_x"/>
                                          </p:val>
                                        </p:tav>
                                      </p:tavLst>
                                    </p:anim>
                                    <p:anim calcmode="lin" valueType="num">
                                      <p:cBhvr additive="base">
                                        <p:cTn id="18" dur="500" fill="hold"/>
                                        <p:tgtEl>
                                          <p:spTgt spid="10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r>
              <a:rPr lang="en-US" dirty="0"/>
              <a:t>The Scientific Method</a:t>
            </a:r>
            <a:endParaRPr lang="en-US" dirty="0" smtClean="0"/>
          </a:p>
        </p:txBody>
      </p:sp>
      <p:sp>
        <p:nvSpPr>
          <p:cNvPr id="11267" name="Content Placeholder 4"/>
          <p:cNvSpPr>
            <a:spLocks noGrp="1"/>
          </p:cNvSpPr>
          <p:nvPr>
            <p:ph sz="half" idx="1"/>
          </p:nvPr>
        </p:nvSpPr>
        <p:spPr/>
        <p:txBody>
          <a:bodyPr/>
          <a:lstStyle/>
          <a:p>
            <a:pPr eaLnBrk="1" hangingPunct="1"/>
            <a:r>
              <a:rPr lang="en-US" dirty="0" smtClean="0"/>
              <a:t>It is very important for a hypothesis to be testable</a:t>
            </a:r>
          </a:p>
          <a:p>
            <a:pPr eaLnBrk="1" hangingPunct="1"/>
            <a:r>
              <a:rPr lang="en-US" dirty="0" smtClean="0"/>
              <a:t>An experiment should be able to prove or falsify a hypothesis</a:t>
            </a:r>
          </a:p>
        </p:txBody>
      </p:sp>
      <p:pic>
        <p:nvPicPr>
          <p:cNvPr id="11268" name="Picture 6" descr="http://t2.gstatic.com/images?q=tbn:ANd9GcQzvMJbiVT1y00upRj1WW1nHHUbiysSzDAPz6tJDPTOlxyfbpA&amp;t=1&amp;usg=__ykrBO5uSaAFbMFKPXGn62pgqnmQ="/>
          <p:cNvPicPr>
            <a:picLocks noChangeAspect="1" noChangeArrowheads="1"/>
          </p:cNvPicPr>
          <p:nvPr/>
        </p:nvPicPr>
        <p:blipFill>
          <a:blip r:embed="rId2" cstate="print"/>
          <a:srcRect/>
          <a:stretch>
            <a:fillRect/>
          </a:stretch>
        </p:blipFill>
        <p:spPr bwMode="auto">
          <a:xfrm>
            <a:off x="4876800" y="1752600"/>
            <a:ext cx="3967163" cy="2971800"/>
          </a:xfrm>
          <a:prstGeom prst="rect">
            <a:avLst/>
          </a:prstGeom>
          <a:noFill/>
          <a:ln w="9525">
            <a:noFill/>
            <a:miter lim="800000"/>
            <a:headEnd/>
            <a:tailEnd/>
          </a:ln>
        </p:spPr>
      </p:pic>
    </p:spTree>
    <p:extLst>
      <p:ext uri="{BB962C8B-B14F-4D97-AF65-F5344CB8AC3E}">
        <p14:creationId xmlns:p14="http://schemas.microsoft.com/office/powerpoint/2010/main" val="308237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20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20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 calcmode="lin" valueType="num">
                                      <p:cBhvr additive="base">
                                        <p:cTn id="17" dur="500" fill="hold"/>
                                        <p:tgtEl>
                                          <p:spTgt spid="11268"/>
                                        </p:tgtEl>
                                        <p:attrNameLst>
                                          <p:attrName>ppt_x</p:attrName>
                                        </p:attrNameLst>
                                      </p:cBhvr>
                                      <p:tavLst>
                                        <p:tav tm="0">
                                          <p:val>
                                            <p:strVal val="#ppt_x"/>
                                          </p:val>
                                        </p:tav>
                                        <p:tav tm="100000">
                                          <p:val>
                                            <p:strVal val="#ppt_x"/>
                                          </p:val>
                                        </p:tav>
                                      </p:tavLst>
                                    </p:anim>
                                    <p:anim calcmode="lin" valueType="num">
                                      <p:cBhvr additive="base">
                                        <p:cTn id="18"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Example Experiment</a:t>
            </a:r>
          </a:p>
        </p:txBody>
      </p:sp>
      <p:sp>
        <p:nvSpPr>
          <p:cNvPr id="12291" name="Content Placeholder 2"/>
          <p:cNvSpPr>
            <a:spLocks noGrp="1"/>
          </p:cNvSpPr>
          <p:nvPr>
            <p:ph sz="half" idx="1"/>
          </p:nvPr>
        </p:nvSpPr>
        <p:spPr>
          <a:xfrm>
            <a:off x="457200" y="1600200"/>
            <a:ext cx="8153400" cy="2362200"/>
          </a:xfrm>
        </p:spPr>
        <p:txBody>
          <a:bodyPr>
            <a:normAutofit fontScale="92500" lnSpcReduction="10000"/>
          </a:bodyPr>
          <a:lstStyle/>
          <a:p>
            <a:pPr marL="0" indent="0" eaLnBrk="1" hangingPunct="1">
              <a:buNone/>
            </a:pPr>
            <a:r>
              <a:rPr lang="en-US" sz="2000" dirty="0" smtClean="0"/>
              <a:t>Observation:</a:t>
            </a:r>
          </a:p>
          <a:p>
            <a:pPr marL="0" indent="0" eaLnBrk="1" hangingPunct="1">
              <a:buNone/>
            </a:pPr>
            <a:r>
              <a:rPr lang="en-US" sz="2000" dirty="0" smtClean="0"/>
              <a:t>There seem to be more gnats buzzing around my head when I use Head and Shoulders</a:t>
            </a:r>
          </a:p>
          <a:p>
            <a:pPr marL="0" indent="0" eaLnBrk="1" hangingPunct="1">
              <a:buFont typeface="Arial" charset="0"/>
              <a:buNone/>
            </a:pPr>
            <a:endParaRPr lang="en-US" sz="2000" dirty="0" smtClean="0"/>
          </a:p>
          <a:p>
            <a:pPr marL="0" indent="0" eaLnBrk="1" hangingPunct="1">
              <a:buFont typeface="Arial" charset="0"/>
              <a:buNone/>
            </a:pPr>
            <a:r>
              <a:rPr lang="en-US" sz="2000" dirty="0" smtClean="0"/>
              <a:t>Hypothesis:</a:t>
            </a:r>
            <a:br>
              <a:rPr lang="en-US" sz="2000" dirty="0" smtClean="0"/>
            </a:br>
            <a:r>
              <a:rPr lang="en-US" sz="2000" dirty="0" smtClean="0"/>
              <a:t>If I used Head and Shoulders then gnats will be attracted to my </a:t>
            </a:r>
            <a:r>
              <a:rPr lang="en-US" sz="2000" dirty="0" smtClean="0"/>
              <a:t>hair. I can measure this by counting the number of gnats around my hair during three different thirty second periods.</a:t>
            </a:r>
            <a:endParaRPr lang="en-US" sz="2000" dirty="0" smtClean="0"/>
          </a:p>
        </p:txBody>
      </p:sp>
      <p:pic>
        <p:nvPicPr>
          <p:cNvPr id="12293" name="Picture 5" descr="http://indianapublicmedia.org/amomentofscience/files/2011/07/132_gnats-940x626.jpg"/>
          <p:cNvPicPr>
            <a:picLocks noChangeAspect="1" noChangeArrowheads="1"/>
          </p:cNvPicPr>
          <p:nvPr/>
        </p:nvPicPr>
        <p:blipFill>
          <a:blip r:embed="rId2" cstate="print"/>
          <a:srcRect/>
          <a:stretch>
            <a:fillRect/>
          </a:stretch>
        </p:blipFill>
        <p:spPr bwMode="auto">
          <a:xfrm>
            <a:off x="2971800" y="4267200"/>
            <a:ext cx="3505200" cy="2333343"/>
          </a:xfrm>
          <a:prstGeom prst="rect">
            <a:avLst/>
          </a:prstGeom>
          <a:noFill/>
        </p:spPr>
      </p:pic>
    </p:spTree>
    <p:extLst>
      <p:ext uri="{BB962C8B-B14F-4D97-AF65-F5344CB8AC3E}">
        <p14:creationId xmlns:p14="http://schemas.microsoft.com/office/powerpoint/2010/main" val="253648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20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fade">
                                      <p:cBhvr>
                                        <p:cTn id="12" dur="20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fade">
                                      <p:cBhvr>
                                        <p:cTn id="17" dur="2000"/>
                                        <p:tgtEl>
                                          <p:spTgt spid="1229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293"/>
                                        </p:tgtEl>
                                        <p:attrNameLst>
                                          <p:attrName>style.visibility</p:attrName>
                                        </p:attrNameLst>
                                      </p:cBhvr>
                                      <p:to>
                                        <p:strVal val="visible"/>
                                      </p:to>
                                    </p:set>
                                    <p:anim calcmode="lin" valueType="num">
                                      <p:cBhvr additive="base">
                                        <p:cTn id="22" dur="500" fill="hold"/>
                                        <p:tgtEl>
                                          <p:spTgt spid="12293"/>
                                        </p:tgtEl>
                                        <p:attrNameLst>
                                          <p:attrName>ppt_x</p:attrName>
                                        </p:attrNameLst>
                                      </p:cBhvr>
                                      <p:tavLst>
                                        <p:tav tm="0">
                                          <p:val>
                                            <p:strVal val="#ppt_x"/>
                                          </p:val>
                                        </p:tav>
                                        <p:tav tm="100000">
                                          <p:val>
                                            <p:strVal val="#ppt_x"/>
                                          </p:val>
                                        </p:tav>
                                      </p:tavLst>
                                    </p:anim>
                                    <p:anim calcmode="lin" valueType="num">
                                      <p:cBhvr additive="base">
                                        <p:cTn id="23"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p:txBody>
          <a:bodyPr/>
          <a:lstStyle/>
          <a:p>
            <a:r>
              <a:rPr lang="en-US" dirty="0"/>
              <a:t>The Scientific Method</a:t>
            </a:r>
            <a:endParaRPr lang="en-US" dirty="0" smtClean="0"/>
          </a:p>
        </p:txBody>
      </p:sp>
      <p:sp>
        <p:nvSpPr>
          <p:cNvPr id="13315" name="Content Placeholder 5"/>
          <p:cNvSpPr>
            <a:spLocks noGrp="1"/>
          </p:cNvSpPr>
          <p:nvPr>
            <p:ph sz="half" idx="2"/>
          </p:nvPr>
        </p:nvSpPr>
        <p:spPr/>
        <p:txBody>
          <a:bodyPr/>
          <a:lstStyle/>
          <a:p>
            <a:pPr eaLnBrk="1" hangingPunct="1"/>
            <a:r>
              <a:rPr lang="en-US" dirty="0" smtClean="0"/>
              <a:t>Experiments are set up to test specific variables</a:t>
            </a:r>
          </a:p>
          <a:p>
            <a:pPr eaLnBrk="1" hangingPunct="1"/>
            <a:r>
              <a:rPr lang="en-US" dirty="0" smtClean="0"/>
              <a:t>These variables are the only things that should be tested in experiments</a:t>
            </a:r>
          </a:p>
          <a:p>
            <a:pPr eaLnBrk="1" hangingPunct="1"/>
            <a:r>
              <a:rPr lang="en-US" dirty="0" smtClean="0"/>
              <a:t>Experiments that test multiple variables will not get clear results</a:t>
            </a:r>
          </a:p>
        </p:txBody>
      </p:sp>
      <p:sp>
        <p:nvSpPr>
          <p:cNvPr id="13316" name="AutoShape 6" descr="data:image/jpg;base64,/9j/4AAQSkZJRgABAQAAAQABAAD/2wCEAAkGBhQQEBUUEhQVFRQWFxQUFRcYGBYUFhgXGhQXFhUYFxUXHyYeGBkjGRgUHy8gIycsLCwsFR4xNTAqNSYrLCkBCQoKDgwOGg8PFywfHBwpKSkpKSkpKSkpKSkpKSwpKSkpKSwpKSksKSwpKSkpKSkpLCwpLCwpLCkpLCwsLCwpKf/AABEIANEA8QMBIgACEQEDEQH/xAAcAAAABwEBAAAAAAAAAAAAAAAAAQIDBAUGBwj/xABCEAABAwIDBAYGCQMEAQUAAAABAAIRAyEEEjEFQVFhBhMicYGRBzKhscHRFBUjQlJTYpLwcoLhFhczotIkQ6Oy8f/EABkBAQEBAQEBAAAAAAAAAAAAAAABAgMEBf/EACURAQEAAgICAgEEAwAAAAAAAAABAhESIQMxQVEiE1JxsQRhof/aAAwDAQACEQMRAD8A1sJUISlBcmhBqUGo4RwgIBCErKhCAoRZQlQggbqNsjbT4ShV0UPbW1m0KLm6ud7IE+alulk2l4ghjZL2T+GRmju+CgO25RBg1Gjx0PONPFYmvtQVTFQkCYta/Pjqls6O1KgGVudsWNnAydIIkAcrrO78u08W3QA7MJEEHeCCPAhDMsLRfVwOpqNvfsl1M94JmPCdFpdi9KKeKMNzTcTBgxfvb4+ZWpdsZYXFaygUrKiyrTmSgjLUCjIkELokAhEgShCAJBM9yPVGoCKEoIijQ5QQRIDlCURQlAc8/agkygmxLhDKlAIEICDUeRKAQQEBzQvySkECSeSTm70slESgQ+4WH2zNSq8ydZbykaHwgeK3Tis5Sw2ShVcRmcHPnshwgGwcTo0C5IIN+QWMunbw48rpnMPs+CYH6p56fFbrYeUUgBu1VHU2M9j5pOdUp2llTKKgFj2akAO/uA/qVvg8VSAIZ2YnM10h4O/M11/HTgsWvVhNLjHbNpuaMwDgf4FWYbYNKgTUpNDc9nAcRfTn8FLrY+lABqNk7pE+Sba4GwPOFZ7Z8veFGhKKEIXZ88CghKKUBoiFT47bZIPVAmN4GvibAe0rO4/alX7wDe5xd4wBc77qNTGtzKQ4LE9HOkdQVG0nHMwuIEi8nfrp81twN8W/k+2QhcdCyoEI0UoyIgoiUZKRUqholxAHEkAeZRYVmQlIpVmvEtIcOIII8wjhAolJRQhHNFGgilEgthTQ6tXJ2C7i3zI+CQdjPG4eY+KaptU9Wi6tWh2W8fdPsPuTbsE4atd5FBXZCihTHUITZpoIrgilSDTSCxAw42UdjxReZBLat4GoJaGmO+FocH0fLwS+WiLDf38h/LKp2wxrT2fV0B4ciVjOXTt4LrJXNvJTeM2eys2XNBIBnW4jUFvaa4bi28W4QpphNvx2RpJsBvJgDxXJ7ts7g+jhcRL3PqNADGkuaM1g4vIBBGvBXVLZ9WlWe/Oxz5DGU47OSGh0AmWme1MmwI4KJW2i7/kovp1CbOa6SIn7rgbEcxdaHD1HPaHPABd2iBMCbwuuLz+eyY9HUEEFt4QULbFXJQe6Jgacd8exTFD202cPU5DMfBFntQ7RquIDSGhsXuPPzTVHZPWQSIaND2vZJv8AyE5WrEvMCU7TrvjX2/4XLl1p78fFPam2vhxTe0t0HgBrf+cFoei20Ova4EyQOMmOPuVVjgcpMEkXA1J5RCn7LxdLBh2cEVXUw4tAEta4SGnnFzw7I4rWN6cvLj318r26LMjpVA5ocNHAOG6xEi3cjJW3kpsPCbxeFbVYWPAc0jQgHxvvT6SWoGcPh202hrQABwAHiY3pyUC1JIRRhyBKSZSDU5IpzMgmetPBEg6PhdqMc0SQ07wbeXJSm1mnRwPiFkg5LFQKzK/KaaxGsqKnNP0HvOjnAbzJgLXI00SZqNbvAPgEyyrDdSeZ1JTZq3Woh006f4G+QTlHKNAB3BRaj4v5om1E0qxDpWc2xhQKpkS14uN0/eHuPirV7s03IOkgwVHxGGz04zFxFwXRM8DAFlLOlYLbo+iAPJmiTGb8BPqh54E2DtNBrrU/TqecFzuybtIiJ5jcVcdNOkbMLQLHxnqBzcjoPYkNeSDqLgd55Kh6E4bD5m0msBc+o0MO4MdSqVWSCMof9nUbIFwBN1wuM274+az2s8HsylWfnJLspBiBHEAnWJ1G+FflykbSwvVPiIBAIgQ3mB3H4KJmWpNOXkz53ZcoJMowq5lINa02ddpBB7iISQrPZuwDiGkvLmsNhlgOPEyQbKyDmfSbEVcPUysY5wbAIDQSABEmSJVXtJ+JytdSJMgyPVMWi3avB8FtunWyThAIcX0wyW5msJkSImNLN81mfpuYZW3cdYAET94zoAZsLrGtV7vH3O6j7HZVbD6jxEglucum4MEka9xTuIwxq1M2Z0vcHTNg1oADSd4ynfwRiDq0NI1jT/8AFZ7Ow7Xes4NAElx0AzU2GQOb233AFZ7t0uVmH5LPA7UDoaxswABB0AECZ0VjKkUdivY3s0yRxb2wf7mzKTUwzm6tcO8Ee8Lrp4PZmUkuRuKQXKAF4STUSXX/AJdJygIDJ4pJQISSgVKCRCCDRNa7kjM8FJpssO4T5IHLJBIBDS88mixceA5q6aRc54HylXODpWA4Xd37/wCclEw1MFwggjWQQRHIixVg9wa2385rUiCq1ZPJJL0xmSTUXQSTUmx7ikUn2Hl5JnOk0H28ygmCpdOF9pUQuUcYxwJgSASN+7/CnpWS9I2z6dd4hgqGmGvqiCTT/C58aAgEcLGdFU9CMP8A+opvaBBquY6OLJfTP7XVR4rZYLDinWrV2gCpULJPJoIaDxF/YOAVNQw7MPtPD9S3JSxPXOczdTrUmS4DgC18jxi1hzs72Og1GBwIcARvB/mqz+1dkdWC9l2bwdW8+Y93tV49yUCrUrGCoEeZNbTwzqVVzACWyC0/pIkeWngokuJADXSSNAZ5AQpplYDXW28bjy4q9pdKHAAFjIGkSPLVQ8B0bqGDVPVjgIc8+Vh7Va1W0cKwvyWH3iQTPMu0vwV9Elqv6V4b6Xgy57MhYQ9t5JEiZEWB+CxnSwN6pxZOYVbFsTBc7iIjTcNFM6S9KTVkOrBlPXK34l0T5eCzrNqMqtLeuD2WkEtDuRa9nquG7s8d0rnl3Xrww17VVSqaepPa0m5B5QNE7tja/UYcjQ1MrDxyh2c+wHzWVNXFNxBDg41WH1HCGgRMujUEEQRxBB0Wu2Pss47F0A5ha2iTVrAw5tsuQB2jg50C4BgOtZdcMNTbPlz306H0Bwr8LhGl7nZ6rnVnNNsvWHMGxuhseMrX0Nt0nffbItqJ8pVC+pZQ34qDa7uO4fMo4Vo9sYx+X7KkKk7zDo7mauWKqDtHMIdJm2U+W5WdPGEHMSZ46nwCmPqtxTC19iIyO3g7vDiOClRnCm3OSastcWusQSCOYSDVWQvMiL00aqbdWUEjOgov0hBB0ANVLtau5r8Q5rZAwwY4yBlD3ulw4nlyWhq0IeQONvgs50lwDnVSwWzjDtdf8dRzQOd7/wBq0sWvR6iG4akBoGNvEbpNt1ypNetJSqpDRlGgtHuCiF63IHC9NGrdN1akBMMqy7UrSpQq3PID4oUKlgowqzm8kpj4CMp2ayqMZhnVZyWLXvvpvbv/AJop7Kqbq4RhM5b8QS0+YIUqyhTqw1ocb6GxdfmRpqNUKGz2mrTebuY5xB0GY0nMJjd2XuHgOCbdgQdHu8cr/a4E+1SsDTyQCc13bsu4RaTwWZKpzaNYtdSMuDTULHZdb03ZP+4aI3l4S6+1G0oOcPBMQezU0LjAgB1muscukAkwEeLotqNLXCQYOpBkEOBBEEEEAgi4IUTFYJ0SD1kAwyq4m8WLapBc0g8cw7tVUpG3aHbaeII/a4/P2JfR/AgvLz9zT+o/IT5hJ2hU+zYTcgwY4lo+IUnZreyHCx172k7/ACU0zvvS1qP4a+zyWT6bbTHVtp2BkvdPq2Fp46n2K/r1w5waHQd9j7dy470v6SfSHOcHQ0nK3+lpjTnE+Kxl6dfHO9i2jj3mCxrHjwB8OPgo+C2ZXxUE4PONzzDAOWclpHdKT0cwVKs4mqZ0axocWSYLibGbBvd2lpMBsinSeH0q1aluIIbVa4TpPZMd+ZSR3ubC7ZxH0bGA/aDKGtqMfBcwEXZI9YAZXA8xrqesdG9m/RqAziKj4c/iDFm+A9sqDjOj1HFVqNepBNFwcctxVaLspuBvZ+U9wcLza4NUuMldJdTTjnZl2j4zaYLywB7oAc4sY98Alwb6oMTld+0qLU2qxovnb/VTqt97UnEue2s9zQ8tcykJZ1TiCw1ZDm1HCxD2kZZ0KhV9pPFiazeZwzzrb1qJMHgQq5rHDbQZUJDXtcRcgESBxI1AU6jUj+cv8rL7JLRVY1tZ9bI3EEl+aWB7qGVhz31a43uYJgLRB9v5yUFb0jeW15ymHMY4HjDcp8iCFUvxsbitbtnA9Zgw7U0iXD+kkB/hof7VkHsWdIT9LJ4+NglMk6+xCnTThxFFnr1qTTwzZnftaCZ5KagT1fegnPrLD/m//FW/8UE6XTpNTHuBJiGgkEmQTDmNMcZPWRxiFXbaxs4qi3N/7RxBbYy5rg2m4nWxfoLHwWHrY+GuAzh5dmB7QjeInerzobi6mIzis5zshY0ZhfR0gOi8Q2b2jmkqr6lUcbnTidfDmjdUS8diA3ssBJ3nhyHBVpe/e0hdIiRVdx0TQrtaJBm8AC5JOgUevUJaZE8hqY3XUTZuBcO06M51jRoP3W/E747lpVyX5ReJSWvUUYSfvFJDnMMG44pWU4vTrK24qOx4cETrLIkZ4KeY+47/AIFV/WJ+lU/nsRYnh6Dq8NvzUWq/RRcZioY48j7kCjXDuyeTvapLMRDbyBx9yzmzpcwPBu7Qnc0WEDnr4qwrVmgDM4nlvPeps0kDG5n9kdnUnee8riXSXDPbi8QwAENqVMo01dmbruvK69Vxgiw7vme5c86fdHqmJr9bh8vbAFUF2UyLZhNj2YBH6eaizcaboY4DA0SG08xacxaB2jncCSd8wOSvG5XRLR4BV2wMM2lQZTJByNDbacTCt6YG4KBx9IAAADj4pkuhPuMqNVKB6nU7IRuaCmabrBKBVSkVWgA9yi0anPcncY+GnuVTRcX1HBoPZgEgFwHZB0b3oRqtn7TLIFRwLPVykA2NjPALK7TwJpVXMOgMtOoLTdpB3giParbCNraNY1x/WyPIRc+KQ9r8SW06jWtIdDS0BsNJ7bfee8c0KkdHei7ajBVrEhhnKwWLgN5O4d1+YWqwuFpMEU6bafNjWh37oknmUwOA0FhyCUakGyiLGDxf+53zQVb17kFRhMBs3r8T1fZvN3AuAAEk5QRJsrjB7PZhS5lAC7Wy8AtzOLngktkwcoGkC6y9TGVG1vsi0Ph8FxIAME7gVoNkbUc8guLMxZfIczIaQBBOp7V+azGqsqHWNF3At5/NK+mToJSS4P3mOCdaYW/hkhzzEkAJqi60prGVy6cu7xS6XqqwPAoOE6pDEZKBo0y0yE+KkpJqJsuQG5ydoO/niosp2k+3871A5iKyqdu4iKD5mCMpjW9jHNTnPk+CqNt1YDJ3vb7JPwRYepYoNAAERAjhZNVKuZ11XjE3I3piri9RJ/V8hzKipGMx0Xm275wqrEY6Lk8gOZ0Hemq+Ikz5D3Qo2Dw5rVh+Fs+eh+Xmg1myny0K2o1IULC0w0ABTAgTtahVfQ+weGVAcwmwIvLZ3f4VLhtt4gEMrUmG0moDlyj9UWJO4ASVo31IpnfY23m2gXN9qbeqVHFsFoBguMgN3mx1dHwXPL/Tt4++q3mydqUq8sBLXtv2rNcOR3JWEx7fpX0eux1Nzxmova9r6dWLuaCWgteBeDrB8eb08c5sOa97WDe3V0c9Xe5S9u7XdUw7aocBkIfTAAY5rm9oTFpkA2SWtZePG+nVzsug4Q7Ne13R7oUQYVuHkNuwm8HUzMneHc53KidtAPAfmkPa1w3WIDm27iEt+2yG/qAieI5jetvOssXiyHa5oMBxjNylwvp70zQ2uM2WobggtedbG0neIsoNLGEgE3Ng4cY09kX5KJi3hxJG73INzVxoEQWwRmkuDRHfBJ8AdCkNxLusa0xBzk9h7bNGrXOPa7RYPV+8q7YlIuw9N2Z7DBHZIbLQ95b2ozD1j6pCl0mNY4loudTcuPe43Pid6rKwzhBReuQQYX6AaeKIJa4QYvM24e3zVd6OsPUpF1OqCC3MDJBMzBtP6fK+iSa01x3T/wBlApdKhR2k6RLX1gCZgAOcGaRu1UwlvUa/l02OCJ1RE9uU96UCAJK0yYruDWExuKVh39kJvM57s2jRx4IgQNFRLaUTnqP1icD0ALiicUTq43Jl9aVAsuTtIdk/zco5MwpAs3zRdGXG8DgLrMdM3x1TRuJf5QB7ytTRZdY7pDWFXEO4MhgPv9pPkoIrMQXD+WSalTc259neeJU3ZeEGYfweS0A2e1phoYDa2/T2XlDbJnZryCbg2AJG8mLeEnwVxs7BNpgBo0CmY1kQDHFJpBDaZTclismWlAhA/iXywLE9INmFz8wLjeS0ECfE7pWyqUw6nfn/ACVndqyXKWbal0xuLwtTPDmdkAZWtgM0i/dw4rP7Zx1QOLHSI5mPALb4ocVX4/ZVKsAaodmGhbAkcCTuVki3K1oMBtHLhcODM9VTF9P+NuiMY+8m6pfpZMD7oEAToALBXuztm0zTL6hgT2SXBrSI579d6Mh9YEaWVxsPZNTEPBdLKe9xEFw4Nn36BU3RvCOO1MMBUc5gOIrubYBradP7NtvWGdzdV0PC1Zq8u0fYibTHENEAQAAAOAAgBQnVLp7EPsoLn3UQ/wBcOI80aiTzPsQQc8oEmq48j8SqWlhKlTEP6usacvdMZr9o3MG6usGSax8fINJVVsjbFBhzPdUDpcQBTeSZvPcrjbO4vt1bAVCadMuuSxsncTlE+2U+RmIlVHR7HCpQBB0kRwEyJ8PeFagkjsiU2FVCDb7ouefJNx2hO/d5fBLGHNpgDfzKTWow5rid5HCRG5WBbqYGosjFMfwouqB0RBpb3KoeZhKbgDmiROnyKarYJn3XT5g+5Y3F9J6jHNAcwtyi8CNOKseju26lV9XOWkNyhpa3KJIk7zIjRZu5dNTubXL4aeJ8/bCdpdoATqU3UeC6Tyvp7E9SqCSNIZmnTQ8fEIkLfUpgEBzp3nKPmsjtTZrWVZDswc0OmIvJBt4BVQ27W+0JLxBA7Qa508LCJMjyVsHl1Om5xLjljtBrXcTIbYGRouWGVt065Yam0nYZyvtB70nG4jCjE1Ouw2d7atSXfRnvzDrC4yQyH8ATNgLoqDI7TTBCuq2Ha8lxF3CT45V3w18vN5crjFTiK1F782HpNpUyBDRT6q8dolkAgk8RuCXTRVWDrHNFoJA8LJ6nR5qV0norNCWEtuEG8lKfTDIi+qilhnZVfjMICp/WQ0kqPidAdygrMbsul1ZIp9sUwQc1s+YAmOEGYlUTtmOiXCVry2R/a35pktG8KjN0dn2IiARdO4/ZfX4V1FjhTIcx+bKX2EtcMoubOn+1XxoBNNwMOLTYFrh5gwbEb4Ou5QS+hXRg0aj8Q6q2oTTdSAyuaWkvY5xIPJjfMq4wJio7uJ8yAldH8P1eFbYBziS6DmBIAZM7/VScK2HPPd7yfgjPXwXiX3UFtSXeSexFRQGOv4hFZb/VVXkjVV9CKCKsNitbWDqjHgjPkBBaARID5mSDGhjfK1bOi+EZUDiA3K2I6zN6xaAb5SIInXeVjeiOKHUNHVsAFxlGmZzifWJPtWnp1QQQW2jcBvW8Zj81zyyy36M7NezDVqs1GupZKbmgU8ha7O8BuVg7ZLYvJPZvFk9V6W1XyKNHKBbPWIHiKTCT5uHcqLavS/K4dUGksaWuc4/ZtcZaZIsdTYayOCjHH1DdhYGEAtlpc6ImZDgFjKzH1W8Zll8L7FbRruYZqkGJ7ADB4EX9qhbIw8VC8uc5xm7iXEabzf2que11Sz6jz3HIPJkWT+z6ow57I7O8fEc1iZu36OWmyoVyNVF6UbUNHDOLfWcRTZ3u+QlO0sQHAEGQRIKzu3Ma2rXNEBxNIA5h6oc4SZHHLHmtZXU2xjN0sNouoguYzM0EAneRFz4k2SuiNRja9VgADSJaBb1T7LFMbQwwFMUxaGtndr2/iEjZZFGsHD8QB36iO/evNjld9u9xmrpr6vrTusOO7emcfjerBcBeHN7yWwPbHknTUOYgaqs2rRNRzad5JBMczDV6c7rG158ZLWMxmzKrGgNiHgZ7OJbac0cYMeS1eFYThqci4Aae8dk+6fFDHEdY7KRBcYveJOX2IqDj1FQMs4BzmzcB2UxI33AXHx3vTrn3DmHBDhY8CIVwXNGUGbRNt0e9cyo9J8W4iHs3H/jaukh5OUkzYXjXsjduXpwu68nnx4ybVrv+V39TlLYY3qCX/aOP6j7ypLCToo6T0e+k8bDuTprAgXnh/lMtZ4pbmCLiBPAQUVJot1nl8Uzi3pdF1jGlvimMTpzUAcyRHJvulMPbCkuIDQQTo3dyTdnBAhuiScQGEB0gtcHNOtjB8kQBbY6J/G4VpawnTKJO/wA+6EGjDyKTJ1ytJ3CSJNu8lRGGA48SPd/lSMVVm+4i3imgwZO8lVmK7EPsojHe9SsaBYd5UB1WPNRpUdWOCNPdWggiYDBdRT3uDRo1hJ8AAqja23c3ZeSxrrNpt1d/W4e4d11Oxm3qj25abWUWkFrqmJcyi4TMdXTzFzrfpKoMO7DZy0uD6r4DquRzqTY1DA45pcAQXQRewCtxNj+quuboJLhkbAyskhgOXjPG60O2dkOo1zTiA2A3hli3s9yk9HqNH6QyiXw91SkGAdqZc0gEDmM0nvXQ+l/R/MBVaBI7J7ibHwNv7lLhufw3hlMcnLqOGcNyRi2FutuK1/1a4ggiCN2/kVHfsIvgkTJEiL8IjjK58Xs5QroPhH16ThAysdAJm4d2oFt1/Yud9JcE+hj6tJ1XtGp2ngloh5DpPc0geC9HbB2C3DUG0wIOru83Kz3S70btxz84LGviCS2Z4XC6ceni5fla4LtDaVao+q5j3lud2kkBswyToLQoNTadTNJqONuJ1ABC60/0GVbxVpwdRLwD3gC6kbM9B+R4NR7C2bgTJ8SnBeU+0/ZOzKtenSrdj7RjH3JB7QBuI5rltbpI52OrVc+VtMVnMGaxLGObSAB1OYMK9F0NkZGhosGgARuAsIWD296GRXqvqU3sZmJdlLJudbgpcds42RxI7WxOXN1lQtBAzXiYMdrSbHyKv+hm1qj6xa97nFzXjtEm8Zh7its/0FViAOup5RoIflHGGzG8+a0HRL0U/QanWHI98EA5YgEQYk6kSPEqTFq5TTiuArG/KAfIfFdS2HiOsw9J2/LB7wcvwR9NPRv1TRUogNojPmbMlpe/NDf0ZptuzFI2VVbToUmnNIY2YbvNzv4lb8c7rl/k2ZYT+UZgmo7vdrpqU/SOV0ERy+SljZDyZjmqTbfSXDUDlzmq8G4pw6OTnkhvgCSrxq7i+Y4BFVqFw3xNtP5Kxv8ArmmNKVX/AKR/9k4/0hMMfYVP3MEpwpuNdTcQDAzaaJvESXNbEEkDiso30kNE/wDp3/vaPgtv0Xz1qLMQ6mWF4zMaTmhpnK42GovHCFnKWTs2FfZjwydwEDjaRu/pKqzUINlp/oj9wPHThqsF0123UwNRmWi1zKgJa4ucIcPWaQBzB8eSzjd1VyK8i8hP0dpCmxocwPaSQ6TpEERG+58lzer6QqxEdSwf3OTf+u68R1VPjfOd3et8am3an1S5jcpAloOk7kzWcQ0Tc3965VS9KOKaxrRTodkQCRUJj98IP9J2Ld92gI/Q/wCL1eFTcdBxhiO5RgLLn9Xp5inkXpDd6lveUVbpjiKeXO4kG/YpsaIm4DqrRfuBFwlx0srfILmf+vK35h8qH/igs6U30n2E2n1TcJRcYzufUGdzi6Ww0jQARIIH3jwS9i7KcXNNVjgIOaWkGCCDu1uu7D0VUvz6n7WfJH/tXS/OqeTPku+sPtz3l9M50TdhjXovBZS6uqXuDh1Qy9RUY2M8ZgPs/wBq6Ditu4VzSx1eiWuBaftGaEd6of8Aayl+dU8mfJH/ALWUvzqnkz5K/h9nf0z2Kxj2Pe4PoOawADLVZLwDYtGYkm5OmnOyf6LbSNbE02vADXVHOb2hPZGaC3UdrQmJvGiux6LqX51Tyb8kKnoupOBHXVADYwAD4OEELNmHxXT9TJtZRZxxCqtldGKOHptptGYNblGcB2+Tqpv1ZS/Lp/sb8lw3fpOkjrBxHmi60cR5hMfVlL8un+xvyQ+rKf5bP2N+Slyy+v6Oj/XN4jzCScQ38TfMJn6sp/gZ+xvyQ+rKf4Gfsb8lOef7f6XUOnGM/G39wRfTaf42fuCb+qqf4Gfsb8kPqun+Bn7W/JY5+T9n/YaxQOk1ai/CVmvqtaCx15a4ggSIaT2jIFt65JUxVPMCK+KqQQcvUUKYMH1S65aDpIBhdN2t0AoV6mcE03H1sobBPGDoVCPowpbq1Tyavb4+Gt5e3LKWubba2liMYIquy091NvZaf6gJLz/UT3BU52M0Wt3b/LVdd/2qpb69XyYPcE4z0XURpVf5M+S7/qeNnWTkLNi8v53J4bBB3Lrf+2lL82p5NQHo1pfm1PJqfqYHGuQ1tgtaCSLDVd6wuCbkbljLlbljSI7MeCpD6Nqcf8r/ACb8lc7E2E7CsyCu97B6rXtaS0cA4XjvXDy8ctabx3PaQ/B6a2sOQ/krDelLY7HYISO0KrC3vhwd/wBZ8l0eDxWe290Q+mOBqV3hrfVYGtgE6m+pXLCSXbV9PPz9ick07Yy7A3oBT++cQO08CGMNmiQTwkaJLfR/ScQJxInTsM0loEzEetPIAr088HPWTjjtkckg7L5LtVP0aUXZT1lZoIe4y1sgNMaRqZnulM0fRpScWhxxAnLJyMgT33seScsF1XF/q4i4kEaEWI5gjRRcVshzzLnPJ4k5vabruTvRfRHrOr6uFmMcIbBnTQ7k230Y4cloL8Q3OYEspjcT8Dbks7wXtw76vqfi96Jd/wD9mqH59T9rPkgp+B26IggguLQIIIIAggggCCCCAIIIIAggggCCCCAIIIIAggggCCCCAIIIIAggggCCCCAkaCCAJL9R4+5EggNBBBB//9k="/>
          <p:cNvSpPr>
            <a:spLocks noChangeAspect="1" noChangeArrowheads="1"/>
          </p:cNvSpPr>
          <p:nvPr/>
        </p:nvSpPr>
        <p:spPr bwMode="auto">
          <a:xfrm>
            <a:off x="144463" y="-952500"/>
            <a:ext cx="2295525" cy="1990725"/>
          </a:xfrm>
          <a:prstGeom prst="rect">
            <a:avLst/>
          </a:prstGeom>
          <a:noFill/>
          <a:ln w="9525">
            <a:noFill/>
            <a:miter lim="800000"/>
            <a:headEnd/>
            <a:tailEnd/>
          </a:ln>
        </p:spPr>
        <p:txBody>
          <a:bodyPr/>
          <a:lstStyle/>
          <a:p>
            <a:endParaRPr lang="en-US"/>
          </a:p>
        </p:txBody>
      </p:sp>
      <p:sp>
        <p:nvSpPr>
          <p:cNvPr id="13317" name="AutoShape 8" descr="data:image/jpg;base64,/9j/4AAQSkZJRgABAQAAAQABAAD/2wCEAAkGBhQQEBUUEhQVFRQWFxQUFRcYGBYUFhgXGhQXFhUYFxUXHyYeGBkjGRgUHy8gIycsLCwsFR4xNTAqNSYrLCkBCQoKDgwOGg8PFywfHBwpKSkpKSkpKSkpKSkpKSwpKSkpKSwpKSksKSwpKSkpKSkpLCwpLCwpLCkpLCwsLCwpKf/AABEIANEA8QMBIgACEQEDEQH/xAAcAAAABwEBAAAAAAAAAAAAAAAAAQIDBAUGBwj/xABCEAABAwIDBAYGCQMEAQUAAAABAAIRAyEEEjEFQVFhBhMicYGRBzKhscHRFBUjQlJTYpLwcoLhFhczotIkQ6Oy8f/EABkBAQEBAQEBAAAAAAAAAAAAAAABAgMEBf/EACURAQEAAgICAgEEAwAAAAAAAAABAhESIQMxQVEiE1JxsQRhof/aAAwDAQACEQMRAD8A1sJUISlBcmhBqUGo4RwgIBCErKhCAoRZQlQggbqNsjbT4ShV0UPbW1m0KLm6ud7IE+alulk2l4ghjZL2T+GRmju+CgO25RBg1Gjx0PONPFYmvtQVTFQkCYta/Pjqls6O1KgGVudsWNnAydIIkAcrrO78u08W3QA7MJEEHeCCPAhDMsLRfVwOpqNvfsl1M94JmPCdFpdi9KKeKMNzTcTBgxfvb4+ZWpdsZYXFaygUrKiyrTmSgjLUCjIkELokAhEgShCAJBM9yPVGoCKEoIijQ5QQRIDlCURQlAc8/agkygmxLhDKlAIEICDUeRKAQQEBzQvySkECSeSTm70slESgQ+4WH2zNSq8ydZbykaHwgeK3Tis5Sw2ShVcRmcHPnshwgGwcTo0C5IIN+QWMunbw48rpnMPs+CYH6p56fFbrYeUUgBu1VHU2M9j5pOdUp2llTKKgFj2akAO/uA/qVvg8VSAIZ2YnM10h4O/M11/HTgsWvVhNLjHbNpuaMwDgf4FWYbYNKgTUpNDc9nAcRfTn8FLrY+lABqNk7pE+Sba4GwPOFZ7Z8veFGhKKEIXZ88CghKKUBoiFT47bZIPVAmN4GvibAe0rO4/alX7wDe5xd4wBc77qNTGtzKQ4LE9HOkdQVG0nHMwuIEi8nfrp81twN8W/k+2QhcdCyoEI0UoyIgoiUZKRUqholxAHEkAeZRYVmQlIpVmvEtIcOIII8wjhAolJRQhHNFGgilEgthTQ6tXJ2C7i3zI+CQdjPG4eY+KaptU9Wi6tWh2W8fdPsPuTbsE4atd5FBXZCihTHUITZpoIrgilSDTSCxAw42UdjxReZBLat4GoJaGmO+FocH0fLwS+WiLDf38h/LKp2wxrT2fV0B4ciVjOXTt4LrJXNvJTeM2eys2XNBIBnW4jUFvaa4bi28W4QpphNvx2RpJsBvJgDxXJ7ts7g+jhcRL3PqNADGkuaM1g4vIBBGvBXVLZ9WlWe/Oxz5DGU47OSGh0AmWme1MmwI4KJW2i7/kovp1CbOa6SIn7rgbEcxdaHD1HPaHPABd2iBMCbwuuLz+eyY9HUEEFt4QULbFXJQe6Jgacd8exTFD202cPU5DMfBFntQ7RquIDSGhsXuPPzTVHZPWQSIaND2vZJv8AyE5WrEvMCU7TrvjX2/4XLl1p78fFPam2vhxTe0t0HgBrf+cFoei20Ova4EyQOMmOPuVVjgcpMEkXA1J5RCn7LxdLBh2cEVXUw4tAEta4SGnnFzw7I4rWN6cvLj318r26LMjpVA5ocNHAOG6xEi3cjJW3kpsPCbxeFbVYWPAc0jQgHxvvT6SWoGcPh202hrQABwAHiY3pyUC1JIRRhyBKSZSDU5IpzMgmetPBEg6PhdqMc0SQ07wbeXJSm1mnRwPiFkg5LFQKzK/KaaxGsqKnNP0HvOjnAbzJgLXI00SZqNbvAPgEyyrDdSeZ1JTZq3Woh006f4G+QTlHKNAB3BRaj4v5om1E0qxDpWc2xhQKpkS14uN0/eHuPirV7s03IOkgwVHxGGz04zFxFwXRM8DAFlLOlYLbo+iAPJmiTGb8BPqh54E2DtNBrrU/TqecFzuybtIiJ5jcVcdNOkbMLQLHxnqBzcjoPYkNeSDqLgd55Kh6E4bD5m0msBc+o0MO4MdSqVWSCMof9nUbIFwBN1wuM274+az2s8HsylWfnJLspBiBHEAnWJ1G+FflykbSwvVPiIBAIgQ3mB3H4KJmWpNOXkz53ZcoJMowq5lINa02ddpBB7iISQrPZuwDiGkvLmsNhlgOPEyQbKyDmfSbEVcPUysY5wbAIDQSABEmSJVXtJ+JytdSJMgyPVMWi3avB8FtunWyThAIcX0wyW5msJkSImNLN81mfpuYZW3cdYAET94zoAZsLrGtV7vH3O6j7HZVbD6jxEglucum4MEka9xTuIwxq1M2Z0vcHTNg1oADSd4ynfwRiDq0NI1jT/8AFZ7Ow7Xes4NAElx0AzU2GQOb233AFZ7t0uVmH5LPA7UDoaxswABB0AECZ0VjKkUdivY3s0yRxb2wf7mzKTUwzm6tcO8Ee8Lrp4PZmUkuRuKQXKAF4STUSXX/AJdJygIDJ4pJQISSgVKCRCCDRNa7kjM8FJpssO4T5IHLJBIBDS88mixceA5q6aRc54HylXODpWA4Xd37/wCclEw1MFwggjWQQRHIixVg9wa2385rUiCq1ZPJJL0xmSTUXQSTUmx7ikUn2Hl5JnOk0H28ygmCpdOF9pUQuUcYxwJgSASN+7/CnpWS9I2z6dd4hgqGmGvqiCTT/C58aAgEcLGdFU9CMP8A+opvaBBquY6OLJfTP7XVR4rZYLDinWrV2gCpULJPJoIaDxF/YOAVNQw7MPtPD9S3JSxPXOczdTrUmS4DgC18jxi1hzs72Og1GBwIcARvB/mqz+1dkdWC9l2bwdW8+Y93tV49yUCrUrGCoEeZNbTwzqVVzACWyC0/pIkeWngokuJADXSSNAZ5AQpplYDXW28bjy4q9pdKHAAFjIGkSPLVQ8B0bqGDVPVjgIc8+Vh7Va1W0cKwvyWH3iQTPMu0vwV9Elqv6V4b6Xgy57MhYQ9t5JEiZEWB+CxnSwN6pxZOYVbFsTBc7iIjTcNFM6S9KTVkOrBlPXK34l0T5eCzrNqMqtLeuD2WkEtDuRa9nquG7s8d0rnl3Xrww17VVSqaepPa0m5B5QNE7tja/UYcjQ1MrDxyh2c+wHzWVNXFNxBDg41WH1HCGgRMujUEEQRxBB0Wu2Pss47F0A5ha2iTVrAw5tsuQB2jg50C4BgOtZdcMNTbPlz306H0Bwr8LhGl7nZ6rnVnNNsvWHMGxuhseMrX0Nt0nffbItqJ8pVC+pZQ34qDa7uO4fMo4Vo9sYx+X7KkKk7zDo7mauWKqDtHMIdJm2U+W5WdPGEHMSZ46nwCmPqtxTC19iIyO3g7vDiOClRnCm3OSastcWusQSCOYSDVWQvMiL00aqbdWUEjOgov0hBB0ANVLtau5r8Q5rZAwwY4yBlD3ulw4nlyWhq0IeQONvgs50lwDnVSwWzjDtdf8dRzQOd7/wBq0sWvR6iG4akBoGNvEbpNt1ypNetJSqpDRlGgtHuCiF63IHC9NGrdN1akBMMqy7UrSpQq3PID4oUKlgowqzm8kpj4CMp2ayqMZhnVZyWLXvvpvbv/AJop7Kqbq4RhM5b8QS0+YIUqyhTqw1ocb6GxdfmRpqNUKGz2mrTebuY5xB0GY0nMJjd2XuHgOCbdgQdHu8cr/a4E+1SsDTyQCc13bsu4RaTwWZKpzaNYtdSMuDTULHZdb03ZP+4aI3l4S6+1G0oOcPBMQezU0LjAgB1muscukAkwEeLotqNLXCQYOpBkEOBBEEEEAgi4IUTFYJ0SD1kAwyq4m8WLapBc0g8cw7tVUpG3aHbaeII/a4/P2JfR/AgvLz9zT+o/IT5hJ2hU+zYTcgwY4lo+IUnZreyHCx172k7/ACU0zvvS1qP4a+zyWT6bbTHVtp2BkvdPq2Fp46n2K/r1w5waHQd9j7dy470v6SfSHOcHQ0nK3+lpjTnE+Kxl6dfHO9i2jj3mCxrHjwB8OPgo+C2ZXxUE4PONzzDAOWclpHdKT0cwVKs4mqZ0axocWSYLibGbBvd2lpMBsinSeH0q1aluIIbVa4TpPZMd+ZSR3ubC7ZxH0bGA/aDKGtqMfBcwEXZI9YAZXA8xrqesdG9m/RqAziKj4c/iDFm+A9sqDjOj1HFVqNepBNFwcctxVaLspuBvZ+U9wcLza4NUuMldJdTTjnZl2j4zaYLywB7oAc4sY98Alwb6oMTld+0qLU2qxovnb/VTqt97UnEue2s9zQ8tcykJZ1TiCw1ZDm1HCxD2kZZ0KhV9pPFiazeZwzzrb1qJMHgQq5rHDbQZUJDXtcRcgESBxI1AU6jUj+cv8rL7JLRVY1tZ9bI3EEl+aWB7qGVhz31a43uYJgLRB9v5yUFb0jeW15ymHMY4HjDcp8iCFUvxsbitbtnA9Zgw7U0iXD+kkB/hof7VkHsWdIT9LJ4+NglMk6+xCnTThxFFnr1qTTwzZnftaCZ5KagT1fegnPrLD/m//FW/8UE6XTpNTHuBJiGgkEmQTDmNMcZPWRxiFXbaxs4qi3N/7RxBbYy5rg2m4nWxfoLHwWHrY+GuAzh5dmB7QjeInerzobi6mIzis5zshY0ZhfR0gOi8Q2b2jmkqr6lUcbnTidfDmjdUS8diA3ssBJ3nhyHBVpe/e0hdIiRVdx0TQrtaJBm8AC5JOgUevUJaZE8hqY3XUTZuBcO06M51jRoP3W/E747lpVyX5ReJSWvUUYSfvFJDnMMG44pWU4vTrK24qOx4cETrLIkZ4KeY+47/AIFV/WJ+lU/nsRYnh6Dq8NvzUWq/RRcZioY48j7kCjXDuyeTvapLMRDbyBx9yzmzpcwPBu7Qnc0WEDnr4qwrVmgDM4nlvPeps0kDG5n9kdnUnee8riXSXDPbi8QwAENqVMo01dmbruvK69Vxgiw7vme5c86fdHqmJr9bh8vbAFUF2UyLZhNj2YBH6eaizcaboY4DA0SG08xacxaB2jncCSd8wOSvG5XRLR4BV2wMM2lQZTJByNDbacTCt6YG4KBx9IAAADj4pkuhPuMqNVKB6nU7IRuaCmabrBKBVSkVWgA9yi0anPcncY+GnuVTRcX1HBoPZgEgFwHZB0b3oRqtn7TLIFRwLPVykA2NjPALK7TwJpVXMOgMtOoLTdpB3giParbCNraNY1x/WyPIRc+KQ9r8SW06jWtIdDS0BsNJ7bfee8c0KkdHei7ajBVrEhhnKwWLgN5O4d1+YWqwuFpMEU6bafNjWh37oknmUwOA0FhyCUakGyiLGDxf+53zQVb17kFRhMBs3r8T1fZvN3AuAAEk5QRJsrjB7PZhS5lAC7Wy8AtzOLngktkwcoGkC6y9TGVG1vsi0Ph8FxIAME7gVoNkbUc8guLMxZfIczIaQBBOp7V+azGqsqHWNF3At5/NK+mToJSS4P3mOCdaYW/hkhzzEkAJqi60prGVy6cu7xS6XqqwPAoOE6pDEZKBo0y0yE+KkpJqJsuQG5ydoO/niosp2k+3871A5iKyqdu4iKD5mCMpjW9jHNTnPk+CqNt1YDJ3vb7JPwRYepYoNAAERAjhZNVKuZ11XjE3I3piri9RJ/V8hzKipGMx0Xm275wqrEY6Lk8gOZ0Hemq+Ikz5D3Qo2Dw5rVh+Fs+eh+Xmg1myny0K2o1IULC0w0ABTAgTtahVfQ+weGVAcwmwIvLZ3f4VLhtt4gEMrUmG0moDlyj9UWJO4ASVo31IpnfY23m2gXN9qbeqVHFsFoBguMgN3mx1dHwXPL/Tt4++q3mydqUq8sBLXtv2rNcOR3JWEx7fpX0eux1Nzxmova9r6dWLuaCWgteBeDrB8eb08c5sOa97WDe3V0c9Xe5S9u7XdUw7aocBkIfTAAY5rm9oTFpkA2SWtZePG+nVzsug4Q7Ne13R7oUQYVuHkNuwm8HUzMneHc53KidtAPAfmkPa1w3WIDm27iEt+2yG/qAieI5jetvOssXiyHa5oMBxjNylwvp70zQ2uM2WobggtedbG0neIsoNLGEgE3Ng4cY09kX5KJi3hxJG73INzVxoEQWwRmkuDRHfBJ8AdCkNxLusa0xBzk9h7bNGrXOPa7RYPV+8q7YlIuw9N2Z7DBHZIbLQ95b2ozD1j6pCl0mNY4loudTcuPe43Pid6rKwzhBReuQQYX6AaeKIJa4QYvM24e3zVd6OsPUpF1OqCC3MDJBMzBtP6fK+iSa01x3T/wBlApdKhR2k6RLX1gCZgAOcGaRu1UwlvUa/l02OCJ1RE9uU96UCAJK0yYruDWExuKVh39kJvM57s2jRx4IgQNFRLaUTnqP1icD0ALiicUTq43Jl9aVAsuTtIdk/zco5MwpAs3zRdGXG8DgLrMdM3x1TRuJf5QB7ytTRZdY7pDWFXEO4MhgPv9pPkoIrMQXD+WSalTc259neeJU3ZeEGYfweS0A2e1phoYDa2/T2XlDbJnZryCbg2AJG8mLeEnwVxs7BNpgBo0CmY1kQDHFJpBDaZTclismWlAhA/iXywLE9INmFz8wLjeS0ECfE7pWyqUw6nfn/ACVndqyXKWbal0xuLwtTPDmdkAZWtgM0i/dw4rP7Zx1QOLHSI5mPALb4ocVX4/ZVKsAaodmGhbAkcCTuVki3K1oMBtHLhcODM9VTF9P+NuiMY+8m6pfpZMD7oEAToALBXuztm0zTL6hgT2SXBrSI579d6Mh9YEaWVxsPZNTEPBdLKe9xEFw4Nn36BU3RvCOO1MMBUc5gOIrubYBradP7NtvWGdzdV0PC1Zq8u0fYibTHENEAQAAAOAAgBQnVLp7EPsoLn3UQ/wBcOI80aiTzPsQQc8oEmq48j8SqWlhKlTEP6usacvdMZr9o3MG6usGSax8fINJVVsjbFBhzPdUDpcQBTeSZvPcrjbO4vt1bAVCadMuuSxsncTlE+2U+RmIlVHR7HCpQBB0kRwEyJ8PeFagkjsiU2FVCDb7ouefJNx2hO/d5fBLGHNpgDfzKTWow5rid5HCRG5WBbqYGosjFMfwouqB0RBpb3KoeZhKbgDmiROnyKarYJn3XT5g+5Y3F9J6jHNAcwtyi8CNOKseju26lV9XOWkNyhpa3KJIk7zIjRZu5dNTubXL4aeJ8/bCdpdoATqU3UeC6Tyvp7E9SqCSNIZmnTQ8fEIkLfUpgEBzp3nKPmsjtTZrWVZDswc0OmIvJBt4BVQ27W+0JLxBA7Qa508LCJMjyVsHl1Om5xLjljtBrXcTIbYGRouWGVt065Yam0nYZyvtB70nG4jCjE1Ouw2d7atSXfRnvzDrC4yQyH8ATNgLoqDI7TTBCuq2Ha8lxF3CT45V3w18vN5crjFTiK1F782HpNpUyBDRT6q8dolkAgk8RuCXTRVWDrHNFoJA8LJ6nR5qV0norNCWEtuEG8lKfTDIi+qilhnZVfjMICp/WQ0kqPidAdygrMbsul1ZIp9sUwQc1s+YAmOEGYlUTtmOiXCVry2R/a35pktG8KjN0dn2IiARdO4/ZfX4V1FjhTIcx+bKX2EtcMoubOn+1XxoBNNwMOLTYFrh5gwbEb4Ou5QS+hXRg0aj8Q6q2oTTdSAyuaWkvY5xIPJjfMq4wJio7uJ8yAldH8P1eFbYBziS6DmBIAZM7/VScK2HPPd7yfgjPXwXiX3UFtSXeSexFRQGOv4hFZb/VVXkjVV9CKCKsNitbWDqjHgjPkBBaARID5mSDGhjfK1bOi+EZUDiA3K2I6zN6xaAb5SIInXeVjeiOKHUNHVsAFxlGmZzifWJPtWnp1QQQW2jcBvW8Zj81zyyy36M7NezDVqs1GupZKbmgU8ha7O8BuVg7ZLYvJPZvFk9V6W1XyKNHKBbPWIHiKTCT5uHcqLavS/K4dUGksaWuc4/ZtcZaZIsdTYayOCjHH1DdhYGEAtlpc6ImZDgFjKzH1W8Zll8L7FbRruYZqkGJ7ADB4EX9qhbIw8VC8uc5xm7iXEabzf2que11Sz6jz3HIPJkWT+z6ow57I7O8fEc1iZu36OWmyoVyNVF6UbUNHDOLfWcRTZ3u+QlO0sQHAEGQRIKzu3Ma2rXNEBxNIA5h6oc4SZHHLHmtZXU2xjN0sNouoguYzM0EAneRFz4k2SuiNRja9VgADSJaBb1T7LFMbQwwFMUxaGtndr2/iEjZZFGsHD8QB36iO/evNjld9u9xmrpr6vrTusOO7emcfjerBcBeHN7yWwPbHknTUOYgaqs2rRNRzad5JBMczDV6c7rG158ZLWMxmzKrGgNiHgZ7OJbac0cYMeS1eFYThqci4Aae8dk+6fFDHEdY7KRBcYveJOX2IqDj1FQMs4BzmzcB2UxI33AXHx3vTrn3DmHBDhY8CIVwXNGUGbRNt0e9cyo9J8W4iHs3H/jaukh5OUkzYXjXsjduXpwu68nnx4ybVrv+V39TlLYY3qCX/aOP6j7ypLCToo6T0e+k8bDuTprAgXnh/lMtZ4pbmCLiBPAQUVJot1nl8Uzi3pdF1jGlvimMTpzUAcyRHJvulMPbCkuIDQQTo3dyTdnBAhuiScQGEB0gtcHNOtjB8kQBbY6J/G4VpawnTKJO/wA+6EGjDyKTJ1ytJ3CSJNu8lRGGA48SPd/lSMVVm+4i3imgwZO8lVmK7EPsojHe9SsaBYd5UB1WPNRpUdWOCNPdWggiYDBdRT3uDRo1hJ8AAqja23c3ZeSxrrNpt1d/W4e4d11Oxm3qj25abWUWkFrqmJcyi4TMdXTzFzrfpKoMO7DZy0uD6r4DquRzqTY1DA45pcAQXQRewCtxNj+quuboJLhkbAyskhgOXjPG60O2dkOo1zTiA2A3hli3s9yk9HqNH6QyiXw91SkGAdqZc0gEDmM0nvXQ+l/R/MBVaBI7J7ibHwNv7lLhufw3hlMcnLqOGcNyRi2FutuK1/1a4ggiCN2/kVHfsIvgkTJEiL8IjjK58Xs5QroPhH16ThAysdAJm4d2oFt1/Yud9JcE+hj6tJ1XtGp2ngloh5DpPc0geC9HbB2C3DUG0wIOru83Kz3S70btxz84LGviCS2Z4XC6ceni5fla4LtDaVao+q5j3lud2kkBswyToLQoNTadTNJqONuJ1ABC60/0GVbxVpwdRLwD3gC6kbM9B+R4NR7C2bgTJ8SnBeU+0/ZOzKtenSrdj7RjH3JB7QBuI5rltbpI52OrVc+VtMVnMGaxLGObSAB1OYMK9F0NkZGhosGgARuAsIWD296GRXqvqU3sZmJdlLJudbgpcds42RxI7WxOXN1lQtBAzXiYMdrSbHyKv+hm1qj6xa97nFzXjtEm8Zh7its/0FViAOup5RoIflHGGzG8+a0HRL0U/QanWHI98EA5YgEQYk6kSPEqTFq5TTiuArG/KAfIfFdS2HiOsw9J2/LB7wcvwR9NPRv1TRUogNojPmbMlpe/NDf0ZptuzFI2VVbToUmnNIY2YbvNzv4lb8c7rl/k2ZYT+UZgmo7vdrpqU/SOV0ERy+SljZDyZjmqTbfSXDUDlzmq8G4pw6OTnkhvgCSrxq7i+Y4BFVqFw3xNtP5Kxv8ArmmNKVX/AKR/9k4/0hMMfYVP3MEpwpuNdTcQDAzaaJvESXNbEEkDiso30kNE/wDp3/vaPgtv0Xz1qLMQ6mWF4zMaTmhpnK42GovHCFnKWTs2FfZjwydwEDjaRu/pKqzUINlp/oj9wPHThqsF0123UwNRmWi1zKgJa4ucIcPWaQBzB8eSzjd1VyK8i8hP0dpCmxocwPaSQ6TpEERG+58lzer6QqxEdSwf3OTf+u68R1VPjfOd3et8am3an1S5jcpAloOk7kzWcQ0Tc3965VS9KOKaxrRTodkQCRUJj98IP9J2Ld92gI/Q/wCL1eFTcdBxhiO5RgLLn9Xp5inkXpDd6lveUVbpjiKeXO4kG/YpsaIm4DqrRfuBFwlx0srfILmf+vK35h8qH/igs6U30n2E2n1TcJRcYzufUGdzi6Ww0jQARIIH3jwS9i7KcXNNVjgIOaWkGCCDu1uu7D0VUvz6n7WfJH/tXS/OqeTPku+sPtz3l9M50TdhjXovBZS6uqXuDh1Qy9RUY2M8ZgPs/wBq6Ditu4VzSx1eiWuBaftGaEd6of8Aayl+dU8mfJH/ALWUvzqnkz5K/h9nf0z2Kxj2Pe4PoOawADLVZLwDYtGYkm5OmnOyf6LbSNbE02vADXVHOb2hPZGaC3UdrQmJvGiux6LqX51Tyb8kKnoupOBHXVADYwAD4OEELNmHxXT9TJtZRZxxCqtldGKOHptptGYNblGcB2+Tqpv1ZS/Lp/sb8lw3fpOkjrBxHmi60cR5hMfVlL8un+xvyQ+rKf5bP2N+Slyy+v6Oj/XN4jzCScQ38TfMJn6sp/gZ+xvyQ+rKf4Gfsb8lOef7f6XUOnGM/G39wRfTaf42fuCb+qqf4Gfsb8kPqun+Bn7W/JY5+T9n/YaxQOk1ai/CVmvqtaCx15a4ggSIaT2jIFt65JUxVPMCK+KqQQcvUUKYMH1S65aDpIBhdN2t0AoV6mcE03H1sobBPGDoVCPowpbq1Tyavb4+Gt5e3LKWubba2liMYIquy091NvZaf6gJLz/UT3BU52M0Wt3b/LVdd/2qpb69XyYPcE4z0XURpVf5M+S7/qeNnWTkLNi8v53J4bBB3Lrf+2lL82p5NQHo1pfm1PJqfqYHGuQ1tgtaCSLDVd6wuCbkbljLlbljSI7MeCpD6Nqcf8r/ACb8lc7E2E7CsyCu97B6rXtaS0cA4XjvXDy8ctabx3PaQ/B6a2sOQ/krDelLY7HYISO0KrC3vhwd/wBZ8l0eDxWe290Q+mOBqV3hrfVYGtgE6m+pXLCSXbV9PPz9ick07Yy7A3oBT++cQO08CGMNmiQTwkaJLfR/ScQJxInTsM0loEzEetPIAr088HPWTjjtkckg7L5LtVP0aUXZT1lZoIe4y1sgNMaRqZnulM0fRpScWhxxAnLJyMgT33seScsF1XF/q4i4kEaEWI5gjRRcVshzzLnPJ4k5vabruTvRfRHrOr6uFmMcIbBnTQ7k230Y4cloL8Q3OYEspjcT8Dbks7wXtw76vqfi96Jd/wD9mqH59T9rPkgp+B26IggguLQIIIIAggggCCCCAIIIIAggggCCCCAIIIIAggggCCCCAIIIIAggggCCCCAkaCCAJL9R4+5EggNBBBB//9k="/>
          <p:cNvSpPr>
            <a:spLocks noChangeAspect="1" noChangeArrowheads="1"/>
          </p:cNvSpPr>
          <p:nvPr/>
        </p:nvSpPr>
        <p:spPr bwMode="auto">
          <a:xfrm>
            <a:off x="296863" y="-800100"/>
            <a:ext cx="2295525" cy="1990725"/>
          </a:xfrm>
          <a:prstGeom prst="rect">
            <a:avLst/>
          </a:prstGeom>
          <a:noFill/>
          <a:ln w="9525">
            <a:noFill/>
            <a:miter lim="800000"/>
            <a:headEnd/>
            <a:tailEnd/>
          </a:ln>
        </p:spPr>
        <p:txBody>
          <a:bodyPr/>
          <a:lstStyle/>
          <a:p>
            <a:endParaRPr lang="en-US"/>
          </a:p>
        </p:txBody>
      </p:sp>
      <p:pic>
        <p:nvPicPr>
          <p:cNvPr id="13318" name="Picture 10" descr="http://visualrinse.com/wp-content/uploads/2010/02/experiment.jpg"/>
          <p:cNvPicPr>
            <a:picLocks noChangeAspect="1" noChangeArrowheads="1"/>
          </p:cNvPicPr>
          <p:nvPr/>
        </p:nvPicPr>
        <p:blipFill>
          <a:blip r:embed="rId2" cstate="print"/>
          <a:srcRect/>
          <a:stretch>
            <a:fillRect/>
          </a:stretch>
        </p:blipFill>
        <p:spPr bwMode="auto">
          <a:xfrm>
            <a:off x="563563" y="1728788"/>
            <a:ext cx="3752850" cy="3248025"/>
          </a:xfrm>
          <a:prstGeom prst="rect">
            <a:avLst/>
          </a:prstGeom>
          <a:noFill/>
          <a:ln w="9525">
            <a:noFill/>
            <a:miter lim="800000"/>
            <a:headEnd/>
            <a:tailEnd/>
          </a:ln>
        </p:spPr>
      </p:pic>
    </p:spTree>
    <p:extLst>
      <p:ext uri="{BB962C8B-B14F-4D97-AF65-F5344CB8AC3E}">
        <p14:creationId xmlns:p14="http://schemas.microsoft.com/office/powerpoint/2010/main" val="3757689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fade">
                                      <p:cBhvr>
                                        <p:cTn id="12" dur="20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fade">
                                      <p:cBhvr>
                                        <p:cTn id="17" dur="20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ipe(down)">
                                      <p:cBhvr>
                                        <p:cTn id="22" dur="5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dirty="0"/>
              <a:t>The Scientific Method</a:t>
            </a:r>
            <a:endParaRPr lang="en-US" dirty="0" smtClean="0"/>
          </a:p>
        </p:txBody>
      </p:sp>
      <p:sp>
        <p:nvSpPr>
          <p:cNvPr id="14339" name="Content Placeholder 2"/>
          <p:cNvSpPr>
            <a:spLocks noGrp="1"/>
          </p:cNvSpPr>
          <p:nvPr>
            <p:ph sz="half" idx="1"/>
          </p:nvPr>
        </p:nvSpPr>
        <p:spPr/>
        <p:txBody>
          <a:bodyPr/>
          <a:lstStyle/>
          <a:p>
            <a:pPr eaLnBrk="1" hangingPunct="1"/>
            <a:r>
              <a:rPr lang="en-US" dirty="0" smtClean="0"/>
              <a:t>When conducting an experiment, scientists collect and record data</a:t>
            </a:r>
          </a:p>
          <a:p>
            <a:pPr eaLnBrk="1" hangingPunct="1"/>
            <a:r>
              <a:rPr lang="en-US" dirty="0" smtClean="0"/>
              <a:t>Once the experiment is completed scientists review the data</a:t>
            </a:r>
          </a:p>
        </p:txBody>
      </p:sp>
      <p:pic>
        <p:nvPicPr>
          <p:cNvPr id="14340" name="Picture 6" descr="http://t1.gstatic.com/images?q=tbn:ANd9GcSmsn0_gMoes1u8Pyyr_L3a-JKQ2tqhtGpKK-0IkSWt2viuUhc&amp;t=1&amp;usg=__wVPx0PbLPqw1oGiobJLgkrqftLM="/>
          <p:cNvPicPr>
            <a:picLocks noChangeAspect="1" noChangeArrowheads="1"/>
          </p:cNvPicPr>
          <p:nvPr/>
        </p:nvPicPr>
        <p:blipFill>
          <a:blip r:embed="rId2" cstate="print"/>
          <a:srcRect/>
          <a:stretch>
            <a:fillRect/>
          </a:stretch>
        </p:blipFill>
        <p:spPr bwMode="auto">
          <a:xfrm>
            <a:off x="4800600" y="1828800"/>
            <a:ext cx="3983038" cy="2971800"/>
          </a:xfrm>
          <a:prstGeom prst="rect">
            <a:avLst/>
          </a:prstGeom>
          <a:noFill/>
          <a:ln w="9525">
            <a:noFill/>
            <a:miter lim="800000"/>
            <a:headEnd/>
            <a:tailEnd/>
          </a:ln>
        </p:spPr>
      </p:pic>
    </p:spTree>
    <p:extLst>
      <p:ext uri="{BB962C8B-B14F-4D97-AF65-F5344CB8AC3E}">
        <p14:creationId xmlns:p14="http://schemas.microsoft.com/office/powerpoint/2010/main" val="165614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20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fade">
                                      <p:cBhvr>
                                        <p:cTn id="12" dur="20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340"/>
                                        </p:tgtEl>
                                        <p:attrNameLst>
                                          <p:attrName>style.visibility</p:attrName>
                                        </p:attrNameLst>
                                      </p:cBhvr>
                                      <p:to>
                                        <p:strVal val="visible"/>
                                      </p:to>
                                    </p:set>
                                    <p:animEffect transition="in" filter="wipe(down)">
                                      <p:cBhvr>
                                        <p:cTn id="17"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Example Experiment</a:t>
            </a:r>
          </a:p>
        </p:txBody>
      </p:sp>
      <p:sp>
        <p:nvSpPr>
          <p:cNvPr id="4" name="Content Placeholder 3"/>
          <p:cNvSpPr>
            <a:spLocks noGrp="1"/>
          </p:cNvSpPr>
          <p:nvPr>
            <p:ph sz="half" idx="2"/>
          </p:nvPr>
        </p:nvSpPr>
        <p:spPr>
          <a:xfrm>
            <a:off x="457200" y="1295400"/>
            <a:ext cx="8382000" cy="5257800"/>
          </a:xfrm>
        </p:spPr>
        <p:txBody>
          <a:bodyPr rtlCol="0">
            <a:normAutofit/>
          </a:bodyPr>
          <a:lstStyle/>
          <a:p>
            <a:pPr marL="0" indent="0" eaLnBrk="1" fontAlgn="auto" hangingPunct="1">
              <a:spcAft>
                <a:spcPts val="0"/>
              </a:spcAft>
              <a:buFont typeface="Arial" pitchFamily="34" charset="0"/>
              <a:buNone/>
              <a:defRPr/>
            </a:pPr>
            <a:endParaRPr lang="en-US" dirty="0" smtClean="0"/>
          </a:p>
          <a:p>
            <a:pPr marL="0" indent="0" eaLnBrk="1" fontAlgn="auto" hangingPunct="1">
              <a:spcAft>
                <a:spcPts val="0"/>
              </a:spcAft>
              <a:buFont typeface="Arial" pitchFamily="34" charset="0"/>
              <a:buNone/>
              <a:defRPr/>
            </a:pPr>
            <a:r>
              <a:rPr lang="en-US" dirty="0" smtClean="0"/>
              <a:t>Designing an Experiment:</a:t>
            </a:r>
          </a:p>
          <a:p>
            <a:pPr marL="0" indent="0" eaLnBrk="1" fontAlgn="auto" hangingPunct="1">
              <a:spcAft>
                <a:spcPts val="0"/>
              </a:spcAft>
              <a:buFont typeface="Arial" pitchFamily="34" charset="0"/>
              <a:buNone/>
              <a:defRPr/>
            </a:pPr>
            <a:r>
              <a:rPr lang="en-US" dirty="0" smtClean="0"/>
              <a:t>We will expose gnats to the same human after he has washed his hair with Head and Shoulders and after no shampoo. The amount of gnats attracted to the hair will be recorded as data</a:t>
            </a:r>
          </a:p>
        </p:txBody>
      </p:sp>
    </p:spTree>
    <p:extLst>
      <p:ext uri="{BB962C8B-B14F-4D97-AF65-F5344CB8AC3E}">
        <p14:creationId xmlns:p14="http://schemas.microsoft.com/office/powerpoint/2010/main" val="219328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a:t>The Scientific Method</a:t>
            </a:r>
            <a:endParaRPr lang="en-US" dirty="0" smtClean="0"/>
          </a:p>
        </p:txBody>
      </p:sp>
      <p:sp>
        <p:nvSpPr>
          <p:cNvPr id="3" name="Content Placeholder 2"/>
          <p:cNvSpPr>
            <a:spLocks noGrp="1"/>
          </p:cNvSpPr>
          <p:nvPr>
            <p:ph sz="half" idx="1"/>
          </p:nvPr>
        </p:nvSpPr>
        <p:spPr>
          <a:xfrm>
            <a:off x="457200" y="1600200"/>
            <a:ext cx="4038600" cy="4953000"/>
          </a:xfrm>
        </p:spPr>
        <p:txBody>
          <a:bodyPr rtlCol="0">
            <a:normAutofit fontScale="92500" lnSpcReduction="10000"/>
          </a:bodyPr>
          <a:lstStyle/>
          <a:p>
            <a:pPr eaLnBrk="1" fontAlgn="auto" hangingPunct="1">
              <a:spcAft>
                <a:spcPts val="0"/>
              </a:spcAft>
              <a:buFont typeface="Arial" pitchFamily="34" charset="0"/>
              <a:buChar char="•"/>
              <a:defRPr/>
            </a:pPr>
            <a:r>
              <a:rPr lang="en-US" dirty="0" smtClean="0"/>
              <a:t>Once data has been gathered it can be reviewed </a:t>
            </a:r>
          </a:p>
          <a:p>
            <a:pPr eaLnBrk="1" fontAlgn="auto" hangingPunct="1">
              <a:spcAft>
                <a:spcPts val="0"/>
              </a:spcAft>
              <a:buFont typeface="Arial" pitchFamily="34" charset="0"/>
              <a:buChar char="•"/>
              <a:defRPr/>
            </a:pPr>
            <a:r>
              <a:rPr lang="en-US" dirty="0" smtClean="0"/>
              <a:t>The data has to be looked at without bias in order to get a fair assessment at what is going on</a:t>
            </a:r>
          </a:p>
          <a:p>
            <a:pPr eaLnBrk="1" fontAlgn="auto" hangingPunct="1">
              <a:spcAft>
                <a:spcPts val="0"/>
              </a:spcAft>
              <a:buFont typeface="Arial" pitchFamily="34" charset="0"/>
              <a:buChar char="•"/>
              <a:defRPr/>
            </a:pPr>
            <a:r>
              <a:rPr lang="en-US" dirty="0" smtClean="0"/>
              <a:t>It often helps to compare the results of your experiment to other experiments of the same type</a:t>
            </a:r>
          </a:p>
        </p:txBody>
      </p:sp>
      <p:sp>
        <p:nvSpPr>
          <p:cNvPr id="17412" name="AutoShape 6" descr="data:image/jpg;base64,/9j/4AAQSkZJRgABAQAAAQABAAD/2wBDAAkGBwgHBgkIBwgKCgkLDRYPDQwMDRsUFRAWIB0iIiAdHx8kKDQsJCYxJx8fLT0tMTU3Ojo6Iys/RD84QzQ5Ojf/2wBDAQoKCg0MDRoPDxo3JR8lNzc3Nzc3Nzc3Nzc3Nzc3Nzc3Nzc3Nzc3Nzc3Nzc3Nzc3Nzc3Nzc3Nzc3Nzc3Nzc3Nzf/wAARCACnAN8DASIAAhEBAxEB/8QAHAABAAEFAQEAAAAAAAAAAAAAAAUBAwQGBwII/8QAQBAAAQMCBAMGAwYDBwQDAAAAAQACAwQRBRIhMQYTQSJRYXGBkRQyoQcjQrHB8FJy0RUzU4KS4fEWJGKyY4Oi/8QAGwEBAAIDAQEAAAAAAAAAAAAAAAEDBAUGAgf/xAArEQACAgIBBAEDAgcAAAAAAAAAAQIDBBEhEhMxQQUiUWEGIxVSgZGhscH/2gAMAwEAAhEDEQA/AO4IiIAiIgCIiAIiIAiKxVzinhdI75W72XiyahFyfolJt6R7fIxhsTZVbIx2zgfVRTauGY3EoJPQ6KK4k4gpcBojPKOZK6/KiadXn9Aud/jdrt6YV7j6L1Q/Hs2wEFVXOfsq4lrceq8ZGISlzg+OSOMfLG0gggeGjV0VdDVJzim1rZTOLi9MqipcKqsPIREQBERAEREAREQBERAEREAREQBERAEREARFS6AqVZqoudTyR21cFg4njUFAQy3MkO7GnYeKswcRUMoHML4nH+Jtx7hYtmRS265SRfGi3Smo8EEHtJIJ8LLVuPYM+GxSgf3cuU+Th/ULF4m4gOEcQ1UIJ5DpC+J9uy5pAOh8L29EnxWPGMFqWNILxHnA8W6/kFy8cedNqfrZul0uO0+dGN9jFV8NxjPTHaopXADvLSHf1Xb5pWRRufI4Na0XJJXzfwjijMH40oa2Rshhjc7mlguQ0gg/ouuY5xRQ1tPB8G7nRuJ5jDmY4d3RdGshVU/k02oXZKqT5fokX8UFszhHTB8QPZOaxPisqLiaicLyskisLkkXA9lp8NXRzOAdzonHvAePfRa5xniToMtDSyXbI0OfI24uD0F/Ja2vOyevybh/H0vjTTO1088dTBHPC8OjkaHNcOoOoKuqG4Ndn4Uwhw60cX/qFMrfxe0maGUemTQREXo8hERAEREAREQBERAEREAREQBERADsoniPEThmH84EtzODS8NzZL9bKWWBjVE3EMLqaY7vYcp7juPrZVXJyraj5LKXHuR6/BorJoalxMdVHI8m5zOyuPvZR3EOMU+AUvNq9ZHj7qIbv/28VFOBDrObYg2IPQrWeO4HPoaepBJMLsp1/Cf9wuXorjZaozOuyKHVU5xZEY1ic+MONRUvza3a0fK0dwUhwfP/ANxynGwJLbeBC1qjkzNdGTcW9VI4FLyMQYA92trAnTQrdWU/tuK9HP8AcfcTfs2GipqJjg4Tta8k35jS3Xz1CmqFlqprbtcxzfmaQQfULX6yJzKyYNFwHk+h1H5q3Q4h8HXxufo0O19lrbKXLk5XEUq/lIWN8qX/AHRu7wY+00kLXeKiXVFPK7flkX/zH+qz4sZgmbYuA6qK4oqY3UsL2PBs5wJ9iP1VdFc3NLR9QulFVuTZ2j7PpOZwZhLhsKcN9iR+i2Jc4+zTizCoOFcPoayodBPGxwPMYQ3VxI122IW+0lfS1jb0tTFN/I8FdX2bIRXVFo4mySlNtfcykQbIvJ5CIiAIiIAiIgCIiAIiIAiIgCIiAKhVVH41itNhNG6oqXHuYwbvPcFMYuclGK5YOc8YUHwOPShthHP96w+e497qAxikbV4RVQNAc4x3b5jX9Fl4lV1eO1pmxB5JLcrAwkBo3sP30WBPTVOGMdUOrPuGDMTKL+W258FXd+nb6p9yDT9nQUfL1yoVdn21s5kHFsgAYWgdVJ0mF1ZbDW0uWQHW17ELHfGaiuLaUWbIcwv+EHv/ACW6cPUvwkcVo87GPBMbybP77qlZdNEn303vjg53KzIVzjWny3/smuG8BfWsdX4tCWtkaGsicSCbCxcSDtpoOq9YpwBh9drTVE9M+/S0jfY6/VTsOPUhsJaeWE98bswHobFUxLiHDKSjkm+NizNsAwgh1z1ta5Hldc/K6yVjlWbq3Bqog7La/wA70c8qeEK7Cp3RtxSCc2uDkcCPAhWBhdW8tixGxhDg4uhu6+h0IGtvdTproqx7pYp453HUljr/AE3VqWcRsc6Q5W2ubjosmnOvrsUnFNr8HF2fO5nckoLUX4TLlGyGR4jp5o3v3DGkB1v5TZ30WJjuJuw2opKSBzmVU8rGm2hY3MLnzPT1Wl8V1clZLDK5xyAuDB3BVwsvmqcNqZ5pXlkrLlxLjYPGg6ru8f5OeTT+5FJ6NnT1SgpS4bPrpv6qqhqHifB61+SGvi5h1yPNnDzB1HqpdkjHi7Htd5G60hknpEug1QBERAEREAREQBERAEREAQm26KzUyGOCR7XMa5oJzPNmiwvqegQHuV7WMc55DWgElxNgAuKcacTTsxZk8sQraCRuSnnF4i+3zFouRa+uo18tVtlXidTxRX09DypIsKcHGSVt8tQWns9L5DqQLa21039faDgYxXhGZtGyNz6QCeAsGr7DtAeBbe3fYLO+NthXkx7nh8Hia2jQ6HH8Jme13xDqd2+WojsP9Tbj8lCcV4ycQkdBmLaVpOQeP8X76LXw4E3bt00tosmpEc9K17tHgWcQbahdH8rR2quuL4K4Jy4KYHVGnmdHJFG8tdrmG/drvZbrhlXFI1x5Tow4W0cCPrqFpfDmD12JSTvph91BlGd9xdxOkY7yeg8R3rtPDXBcNDSR1nEwY6TTLRjVjSdg63zu8Bp57r53l4netfT/AFMTKwJ2Wqb4Ncw6hqcVyf2fBJO1272sOVvm46fVecR+zDHsSY8melgvs1zyfyuutQ897AyGJlLCNGtygut5bD6r2aRzr56ioP8A9hb/AOtlNWHTT9W9nSXfJ5F1fblpI+fsQ+x3iqkaZKX4aqI1Aimyu9L2WvSU+OYZVGgxmOsgBB7E7SAbaixO6+mZ6asYCaWskBH4ZDmB97lQmJYnTvjNFxVh0bqZ+gmyZ4/Ubt8wslSqs43yamdG14PnXEY2zsYHdCbH0WbgkLaepw0OvrUMyDfUvGvkuk4x9ldPLWNloK9zKCTtMDhzMrjs299WnvWj1WFzYRxZQ4dJUxzyRVMI5kYIF84sLHZZuFYozdb86JjBqvZ2Kqw+hrLiqpaeRrLgktyuJ9f0P5LHhwZ1NJGKCurqRxOYtDi9gHkb+Ck8ud4jzHK3tO5o6+J+vsrga+OPmNDmuk0aWOuLdN/dVHszqGfFoYLyGmrWNOUOaSxx6eW+mwWY3Fo2OLaqnqKcjfMzM33F1hUcrXSsj7BEYvZ3ZN+mvlr6rPLnCLNeRrpnWFxmABHvtqgMinraapANPOyS/wDC4X9lfzDXwUK+GjrKzl/Dwl0VrlpAIPl4AD3WVgjZjSyT1ALZaiZ8hY7UsF7Nb5hoAPjdSCRREQBERAEREARFZkqGRte97gGsF3OuLAePcgPFdVCki5rmPMbbl7mi+UAXufBaVNiT+McTloaWRrsJpsvNDbtNUSLi9/weHXrortRVTcY1Xw9O7l4PG7XMLGrseo6R9w3d5Kchw+mpyXNg5bbWfLESc3hp++nlALkMNPFCGR5oYW6WkGj+lr/0Pgrzmkm8kTXPcD8jvlHW/wDzqqtc4gGNzZL/ACRuO3mRt6g2XjK1rnNAfETrJI3byFv2E2DgHF+BtwjH6ujbERC12aJzdLsdqNPDUeijcLwd2LYhT4dHVRxCd+UySiwYOp8TZdc+0/h6TEqKnxKmDC6lvGRaznMNyPY7eZXMMLimkxWkihFpzUMDAeji4D9+q6+NzzvjZQ39Wv8AK8FC+iaO1YJgWF8P0LZwGsoqCMmMk3u/8Uh73HYeZ71LYXFLXOGIVzS2V393CTcQsPT+Y9T6bKL4jLDXYTgkYtB/fyjvYy2Uf6tf8q2imFomkgAkbDouKrq6YqP9zKlLqeykwyx6JGSYm5tyFWbcDoq6AWB26L1a0o6PEfJbk2KhcShZLG9kjQ5hBzBwupt50KiqzYgAnyWmtfJl0eTT8LxF2A4szC6lxdhVW7JAXG/JkP4f5XaDzstO4vwCbD+PsPEDHPpp5GTRu7g14Lhfv6eoWzcYwMqaCdlxmDS7TcEKWoXtx/BMBxKdgfOHtzn/AMrlj/8A9NutxgXuUdtcoqyIdEtLwyfw+l5cLWSOexz7l9xcWvrqPbdX6mJpLphGC1gIDozYk9dOvd7rIhIiiztL43vsGNeNLdBf67969vhD8kJY1zR2nOjNr91/Xx6K0pILWJrYnvAMh7bXi2nUX08vVS0FQzO57mFjY22vGeyDudPTuWJUgMfJMXmwFgJG7gb93XRR1dDL8C+CMGOWRpAkjPXc6edh6oDMrmBkZqYIxLXVj2wxgjKf4jvtZoOvgpvCKZ9Jh0EUxvKG5pCDftEku+pKgqWpqBi9LhslR8TNFkfLM+IAglhLgCB3ZR/mW0DZSCqIiAIiIAiIdkB4mkZFGZJHBrGglzibADqT4LQ67mcY1kjKNzqXDspZzGtyvq76XP8A8fcOq2XiBrXwOp8QojV0EluYGXuLa9q3RW6OaingbFSTRZCdGPABPl0v+9FALWD4cMNw5lE5okhhGUyg3dYdNfz9PLPaQcpikI17ELhf6HUe+iOaYbXLomM0aw9oE+H/ACjnONudEHyO0GTtBg8t/wCqgFzl3cebGDMd3tvoOniFWJ7Mp5Ug5bdXX1v+vqqRtDo3Mpp8/a7bnHN6d4/ReHWeGOmh+7ZbIWa37j391lILdc1lRSSxVkTmNmaWDIToLb3Go7yuNcLRNZ9o1LCG8sMrHi2+oBXa3RnKXRvD3kZWh+oA7lqWI4LBT45TYr8MfiYX5nSt1uR0uNdf3us/DyuzGcP5keJR3pmdisz/APrYxNnYbUDSIHb6udcjvW2wuDomka3G60TjuaLDcZwfHeU57JA6jfIH9lgd2mkjrfW3mtjwrEmy0oaXdoC177+Kw4w2no9N6RJVDuq8uIcy7e7RY1S+QC4aSF5jnHw7CARpax8DZY2bFRrUj1V9UjHnklhLyyZwAFzoCo2TFXOAGSzXNf2xpYgXWdPM3LIXNBs3XxWuYhVNitkZZrWuFr3vcWWq6omxVb0a/ikQnAfTSyDmF0T+ZuARclbHwHHBJwnQ8nm8l1S4tzEZiOd4dND6LQ8XxaWnZHFTxcyo57TG2/zuPZDbeN7eq6bh0UGC0eF4awiJkAaPn0L+6573F3mtniLUXL7mJkv6kjZA5rp3Hmdlmga8fi6/TT1Koewwycoh8hs1zNfL6I9pLGQFrJWP1dbTTqe7/lCWuqD2nRCIWs75cx+mx+qySgsVEXN5cEUjHBgzFsg10228ddui1WauNLjMsM9FVPijYHmSEBzQAe1fbw9Ftz5CyCSolayVp2GxI2Gh77/VRNbS5ohRxtcyWtlEBJ+ZrBd0jtb9A638wUAkeHTDJSzTQvdKZah73SuZlLibdO4Cw9FLLFw2jjoKNlNESWtuSXbkk3JPuspSAiIgCIiAIiIAsGrwmjq3OfLCBI7eRhyuPmRv6rORAQbsPxOiuaKrE8f+FPv6Hb8laGKMieWV1LLRyu0zhuhPh0PoStgsqSRskaWSNa5p3a4XBQEaxsVTG1sMjJYvxFru2f181UOe0mRzz2T2Y5BqT6de5W6jAKUuMlI+SlktvGez/pP6WVh/9r0QAliZXRDqz5vbf2uo0DMklAaDPGWyu2INwB/MOg8VaqKZ74TBDJzLjMS7f3HUq1SYpRzSGz3QTgWLJRt4d4WTyQIgYjlLz2pojoL7nT97dyLaewRtRRU2P4PVYLXRuZHI0tjdp2SNQW+LStBwzEK7AcQdgmOHlVcNuVUOH3c7Ojgf0XQ52OjqS2MhzGEOuOyb9BfbTv0/O+LjVLg/ENCKLHomgXJhmd2C0/xNPQ/Qq5pp9cSE/TIesxF9TaUl5NhZtr+GllK0spio4mykh2W5ub9StSqOCuKcGfmwPEYsRpfwxzuyPt3X2Pv6LEJ4yaRHNw3VOI6xyAtKxc2V2RBQSSSMiiVcHtm0VtaBmGZapjWLRxQvke8XaL2Pd4d69xYJxfiJs7D4qBrtM9TONPQXKk8P4RwvBpmV2O1n9oVrNY2yNtHGR3M6nxOngsGvBlvc2X2Za8QRGcEYDLLUt4lxuN0UcV3UUL266j+8I6abe/dfT8TrqnjXH6qqa9xoIIy5sZ+WNuzB/M42JPn3LrZxAV78swaWSgxiNrraOBGh/iN9/wBnnuIcK41wPGfh4jXYUXEufDGeY023e0X2HUaeS2cVFLSMFtt7ZXhjj/FeG5hS42yWvogA0SZvvoh4E/MPA6+K67guM0eM4a2owmsjqmSHK78LmOOpDhu0jXcLiwmocZgzMc3M4BRbIsSwCvFbhFS+nnaPnjNrjuI2I8Cp0D6AxembU05p2cymebFr4rjUEZbW03WDDUVf/ULMNinnlp4Mplle2+obdwzW6ksFrrVuDftLp8QmZTcQFlJVaDm2DY5CBpr+HqddL9Vv+AxGPDmGRzDNM50suV2YZ3G5F+ttvRQCTCKg2VUAREQBERAEREAREQBERAFQi/8AsqogMeroqarZkqYWSdxcNR5HcKLdgs9M50mGVj2f+EpuPff3upxEBr01dPCMuLYfdgFjNHqB6jb1svEkNHiETG0lQ0Bpvy3jU+R6/rZbJZRtZgtFVOLjGYpD+OLQnzGx9QpUmvYISqcKQZIZZKQMsB0BHUkbdFH1HEE8TC4vzX1bZrc1umluv72UtWYJXNjyMeyrit8ruy+35H3C1LEsFdzC1r3wy3vy5hlPmD1XjwS3sv1PEriwNkqnNcdDazR4mwA0UJjWNtNPHke17QSHZTrby9Fj1eG1VPIDPGXgaD9Sow09O/M6aO3e1xO3RVuDb3s9qelrRIcP4kKzE4sryzK7O4jQ36ea6bhNfJJKXGz2gZGknKd9fDw9FynDoY6Fps3tSHr2gD/RbfhVSGRMjglc0O7JBNxbr++8qxcFZkcT8BYXjIkxOgecKxJxLw5jfu5D0zNGhJ01GvmueYpFivDs7aPiOjMYcbMqB2opPJ3f4GxXaqbEczY4Zo2ua3tOya6DbTz89lH4tW4PWVAw2tfFyJIzeOVmZjnHvB2IGvQ6r1sHF6zDYKxplpnDXu1Ujwpxri3Cc0dLMTUYbexgcfkHUsP4T4bKdxz7O6mlqJajg+oimj5Ykbh75buLepY/bfQA+6s8LcJYlj1bG3E8MqaKnieHTuqISwkA6tbfcna+w3udlJB2uJ4ljbI03a4AjyIXteWCzQALW7l6UEhERAEREAREQBERAEREAREQBERAEREAVuaCKeMxzRskYfwuaCFcRAQdTw5TPBNM98JJ+Q9tnsdvQha3ifCzgSZ6LMP8Sn7Q/wBO49vVdAVCgOSnh5heDTz3yn5TuPQq9Fh8sEpfKyxAADm6LpNXhtJWi9RA1zujxo4eo1UVPgNRDc0NRnb/AIU/6OH6j1UaBqtLUzxse4PzA7h2mg8R/RVgxAtz1U0ZL4ml5a7XM46NA89vZSdZTsYSzEaJ8HTmN+X32+q8U1BDPilFTRyGVkknPlNj8jADY+Zy/VATXCuByYU2WWplbJLM1oIDbW3Jv43JWwWHcnVFICIiAIiIAiIgCIiAIiIAiIgCIiAIiIAiIgCIiAIiIAiIgPLmhwLXAEHdY1Ph1JS1D56eCOOR4s4sFrjfbbdEQGWiIgCIiAIiIAiIgP/Z"/>
          <p:cNvSpPr>
            <a:spLocks noChangeAspect="1" noChangeArrowheads="1"/>
          </p:cNvSpPr>
          <p:nvPr/>
        </p:nvSpPr>
        <p:spPr bwMode="auto">
          <a:xfrm>
            <a:off x="144463" y="-533400"/>
            <a:ext cx="1485900" cy="1114425"/>
          </a:xfrm>
          <a:prstGeom prst="rect">
            <a:avLst/>
          </a:prstGeom>
          <a:noFill/>
          <a:ln w="9525">
            <a:noFill/>
            <a:miter lim="800000"/>
            <a:headEnd/>
            <a:tailEnd/>
          </a:ln>
        </p:spPr>
        <p:txBody>
          <a:bodyPr/>
          <a:lstStyle/>
          <a:p>
            <a:endParaRPr lang="en-US"/>
          </a:p>
        </p:txBody>
      </p:sp>
      <p:pic>
        <p:nvPicPr>
          <p:cNvPr id="17413" name="Picture 8" descr="http://www.istockphoto.com/file_thumbview_approve/5312330/2/istockphoto_5312330-analyzing-the-data.jpg"/>
          <p:cNvPicPr>
            <a:picLocks noChangeAspect="1" noChangeArrowheads="1"/>
          </p:cNvPicPr>
          <p:nvPr/>
        </p:nvPicPr>
        <p:blipFill>
          <a:blip r:embed="rId2" cstate="print"/>
          <a:srcRect/>
          <a:stretch>
            <a:fillRect/>
          </a:stretch>
        </p:blipFill>
        <p:spPr bwMode="auto">
          <a:xfrm>
            <a:off x="4800600" y="2209800"/>
            <a:ext cx="4267200" cy="3200400"/>
          </a:xfrm>
          <a:prstGeom prst="rect">
            <a:avLst/>
          </a:prstGeom>
          <a:noFill/>
          <a:ln w="9525">
            <a:noFill/>
            <a:miter lim="800000"/>
            <a:headEnd/>
            <a:tailEnd/>
          </a:ln>
        </p:spPr>
      </p:pic>
    </p:spTree>
    <p:extLst>
      <p:ext uri="{BB962C8B-B14F-4D97-AF65-F5344CB8AC3E}">
        <p14:creationId xmlns:p14="http://schemas.microsoft.com/office/powerpoint/2010/main" val="3808278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7413"/>
                                        </p:tgtEl>
                                        <p:attrNameLst>
                                          <p:attrName>style.visibility</p:attrName>
                                        </p:attrNameLst>
                                      </p:cBhvr>
                                      <p:to>
                                        <p:strVal val="visible"/>
                                      </p:to>
                                    </p:set>
                                    <p:animEffect transition="in" filter="wipe(down)">
                                      <p:cBhvr>
                                        <p:cTn id="22"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t>Metric System</a:t>
            </a:r>
            <a:endParaRPr lang="en-US" dirty="0" smtClean="0"/>
          </a:p>
        </p:txBody>
      </p:sp>
      <p:sp>
        <p:nvSpPr>
          <p:cNvPr id="3" name="Content Placeholder 2"/>
          <p:cNvSpPr>
            <a:spLocks noGrp="1"/>
          </p:cNvSpPr>
          <p:nvPr>
            <p:ph idx="1"/>
          </p:nvPr>
        </p:nvSpPr>
        <p:spPr>
          <a:xfrm>
            <a:off x="457200" y="1600200"/>
            <a:ext cx="4572000" cy="4572000"/>
          </a:xfrm>
        </p:spPr>
        <p:txBody>
          <a:bodyPr/>
          <a:lstStyle/>
          <a:p>
            <a:pPr eaLnBrk="1" hangingPunct="1"/>
            <a:r>
              <a:rPr lang="en-US" smtClean="0"/>
              <a:t>There are different ways to make scientific measurements of objects</a:t>
            </a:r>
          </a:p>
          <a:p>
            <a:pPr lvl="1" eaLnBrk="1" hangingPunct="1"/>
            <a:r>
              <a:rPr lang="en-US" smtClean="0"/>
              <a:t>Length</a:t>
            </a:r>
          </a:p>
          <a:p>
            <a:pPr lvl="1" eaLnBrk="1" hangingPunct="1"/>
            <a:r>
              <a:rPr lang="en-US" smtClean="0"/>
              <a:t>Mass</a:t>
            </a:r>
          </a:p>
          <a:p>
            <a:pPr lvl="1" eaLnBrk="1" hangingPunct="1"/>
            <a:r>
              <a:rPr lang="en-US" smtClean="0"/>
              <a:t>Temperature</a:t>
            </a:r>
          </a:p>
          <a:p>
            <a:pPr lvl="1" eaLnBrk="1" hangingPunct="1"/>
            <a:r>
              <a:rPr lang="en-US" smtClean="0"/>
              <a:t>Volume</a:t>
            </a:r>
          </a:p>
        </p:txBody>
      </p:sp>
      <p:pic>
        <p:nvPicPr>
          <p:cNvPr id="2050" name="Picture 2" descr="http://t3.gstatic.com/images?q=tbn:ANd9GcRPTk3B1l-7HSfuvLPuERWpBNofqH5O38lthj1H3STr4rDXiAU&amp;t=1&amp;usg=__HBd_wDSBR5zegxEJZQjApN7tAh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2362200"/>
            <a:ext cx="32004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75361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nodeType="clickEffect">
                                  <p:stCondLst>
                                    <p:cond delay="0"/>
                                  </p:stCondLst>
                                  <p:childTnLst>
                                    <p:set>
                                      <p:cBhvr>
                                        <p:cTn id="28" dur="1" fill="hold">
                                          <p:stCondLst>
                                            <p:cond delay="0"/>
                                          </p:stCondLst>
                                        </p:cTn>
                                        <p:tgtEl>
                                          <p:spTgt spid="2050"/>
                                        </p:tgtEl>
                                        <p:attrNameLst>
                                          <p:attrName>style.visibility</p:attrName>
                                        </p:attrNameLst>
                                      </p:cBhvr>
                                      <p:to>
                                        <p:strVal val="visible"/>
                                      </p:to>
                                    </p:set>
                                    <p:animEffect transition="in" filter="fade">
                                      <p:cBhvr>
                                        <p:cTn id="29"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Example Experiment</a:t>
            </a:r>
          </a:p>
        </p:txBody>
      </p:sp>
      <p:sp>
        <p:nvSpPr>
          <p:cNvPr id="18435" name="Content Placeholder 3"/>
          <p:cNvSpPr>
            <a:spLocks noGrp="1"/>
          </p:cNvSpPr>
          <p:nvPr>
            <p:ph sz="half" idx="2"/>
          </p:nvPr>
        </p:nvSpPr>
        <p:spPr>
          <a:xfrm>
            <a:off x="228600" y="1600200"/>
            <a:ext cx="8458200" cy="3657600"/>
          </a:xfrm>
        </p:spPr>
        <p:txBody>
          <a:bodyPr/>
          <a:lstStyle/>
          <a:p>
            <a:pPr marL="0" indent="0" eaLnBrk="1" hangingPunct="1">
              <a:buFont typeface="Arial" charset="0"/>
              <a:buNone/>
            </a:pPr>
            <a:r>
              <a:rPr lang="en-US" dirty="0" smtClean="0"/>
              <a:t>Analyzing Results:</a:t>
            </a:r>
          </a:p>
          <a:p>
            <a:pPr marL="0" indent="0" eaLnBrk="1" hangingPunct="1">
              <a:buFont typeface="Arial" charset="0"/>
              <a:buNone/>
            </a:pPr>
            <a:endParaRPr lang="en-US" dirty="0" smtClean="0"/>
          </a:p>
          <a:p>
            <a:pPr marL="0" indent="0" eaLnBrk="1" hangingPunct="1">
              <a:buFont typeface="Arial" charset="0"/>
              <a:buNone/>
            </a:pPr>
            <a:r>
              <a:rPr lang="en-US" dirty="0" smtClean="0"/>
              <a:t>15 gnats of 100 were attracted to the hair when using Head and Shoulders</a:t>
            </a:r>
          </a:p>
          <a:p>
            <a:pPr marL="0" indent="0" eaLnBrk="1" hangingPunct="1">
              <a:buFont typeface="Arial" charset="0"/>
              <a:buNone/>
            </a:pPr>
            <a:endParaRPr lang="en-US" dirty="0" smtClean="0"/>
          </a:p>
          <a:p>
            <a:pPr marL="0" indent="0" eaLnBrk="1" hangingPunct="1">
              <a:buFont typeface="Arial" charset="0"/>
              <a:buNone/>
            </a:pPr>
            <a:r>
              <a:rPr lang="en-US" dirty="0" smtClean="0"/>
              <a:t>45 gnats of 100 were attracted to the hair when using no shampoo</a:t>
            </a:r>
          </a:p>
        </p:txBody>
      </p:sp>
    </p:spTree>
    <p:extLst>
      <p:ext uri="{BB962C8B-B14F-4D97-AF65-F5344CB8AC3E}">
        <p14:creationId xmlns:p14="http://schemas.microsoft.com/office/powerpoint/2010/main" val="909425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20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20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animEffect transition="in" filter="fade">
                                      <p:cBhvr>
                                        <p:cTn id="17" dur="20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a:t>The Scientific Method</a:t>
            </a:r>
            <a:endParaRPr lang="en-US" dirty="0" smtClean="0"/>
          </a:p>
        </p:txBody>
      </p:sp>
      <p:sp>
        <p:nvSpPr>
          <p:cNvPr id="4" name="Content Placeholder 3"/>
          <p:cNvSpPr>
            <a:spLocks noGrp="1"/>
          </p:cNvSpPr>
          <p:nvPr>
            <p:ph sz="half" idx="2"/>
          </p:nvPr>
        </p:nvSpPr>
        <p:spPr/>
        <p:txBody>
          <a:bodyPr rtlCol="0">
            <a:normAutofit lnSpcReduction="10000"/>
          </a:bodyPr>
          <a:lstStyle/>
          <a:p>
            <a:pPr eaLnBrk="1" fontAlgn="auto" hangingPunct="1">
              <a:spcAft>
                <a:spcPts val="0"/>
              </a:spcAft>
              <a:buFont typeface="Arial" pitchFamily="34" charset="0"/>
              <a:buChar char="•"/>
              <a:defRPr/>
            </a:pPr>
            <a:r>
              <a:rPr lang="en-US" dirty="0" smtClean="0"/>
              <a:t>Once the data has been analyzed, conclusions can be drawn from it</a:t>
            </a:r>
          </a:p>
          <a:p>
            <a:pPr eaLnBrk="1" fontAlgn="auto" hangingPunct="1">
              <a:spcAft>
                <a:spcPts val="0"/>
              </a:spcAft>
              <a:buFont typeface="Arial" pitchFamily="34" charset="0"/>
              <a:buChar char="•"/>
              <a:defRPr/>
            </a:pPr>
            <a:r>
              <a:rPr lang="en-US" dirty="0" smtClean="0"/>
              <a:t>These conclusions can be then compared back to your hypothesis</a:t>
            </a:r>
          </a:p>
          <a:p>
            <a:pPr eaLnBrk="1" fontAlgn="auto" hangingPunct="1">
              <a:spcAft>
                <a:spcPts val="0"/>
              </a:spcAft>
              <a:buFont typeface="Arial" pitchFamily="34" charset="0"/>
              <a:buChar char="•"/>
              <a:defRPr/>
            </a:pPr>
            <a:r>
              <a:rPr lang="en-US" dirty="0" smtClean="0"/>
              <a:t>They can prove or falsify your hypothesis</a:t>
            </a:r>
          </a:p>
          <a:p>
            <a:pPr lvl="1" eaLnBrk="1" fontAlgn="auto" hangingPunct="1">
              <a:spcAft>
                <a:spcPts val="0"/>
              </a:spcAft>
              <a:buFont typeface="Arial" pitchFamily="34" charset="0"/>
              <a:buChar char="–"/>
              <a:defRPr/>
            </a:pPr>
            <a:r>
              <a:rPr lang="en-US" dirty="0" smtClean="0"/>
              <a:t>Having your hypothesis falsified does not make it a bad </a:t>
            </a:r>
            <a:r>
              <a:rPr lang="en-US" dirty="0" err="1" smtClean="0"/>
              <a:t>experiement</a:t>
            </a:r>
            <a:endParaRPr lang="en-US" dirty="0" smtClean="0"/>
          </a:p>
        </p:txBody>
      </p:sp>
      <p:pic>
        <p:nvPicPr>
          <p:cNvPr id="19460" name="Picture 6" descr="http://t0.gstatic.com/images?q=tbn:ANd9GcQAiDVCMkg-mV1Nxu4JNPFzsDQzvns_6r9qAE6JMCdamy97lb4&amp;t=1&amp;usg=__IYXIzrZLKPPjW6YEeALFldiKXLk="/>
          <p:cNvPicPr>
            <a:picLocks noChangeAspect="1" noChangeArrowheads="1"/>
          </p:cNvPicPr>
          <p:nvPr/>
        </p:nvPicPr>
        <p:blipFill>
          <a:blip r:embed="rId2" cstate="print"/>
          <a:srcRect/>
          <a:stretch>
            <a:fillRect/>
          </a:stretch>
        </p:blipFill>
        <p:spPr bwMode="auto">
          <a:xfrm>
            <a:off x="914400" y="1905000"/>
            <a:ext cx="3429000" cy="3429000"/>
          </a:xfrm>
          <a:prstGeom prst="rect">
            <a:avLst/>
          </a:prstGeom>
          <a:noFill/>
          <a:ln w="9525">
            <a:noFill/>
            <a:miter lim="800000"/>
            <a:headEnd/>
            <a:tailEnd/>
          </a:ln>
        </p:spPr>
      </p:pic>
    </p:spTree>
    <p:extLst>
      <p:ext uri="{BB962C8B-B14F-4D97-AF65-F5344CB8AC3E}">
        <p14:creationId xmlns:p14="http://schemas.microsoft.com/office/powerpoint/2010/main" val="325755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down)">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460"/>
                                        </p:tgtEl>
                                        <p:attrNameLst>
                                          <p:attrName>style.visibility</p:attrName>
                                        </p:attrNameLst>
                                      </p:cBhvr>
                                      <p:to>
                                        <p:strVal val="visible"/>
                                      </p:to>
                                    </p:set>
                                    <p:anim calcmode="lin" valueType="num">
                                      <p:cBhvr additive="base">
                                        <p:cTn id="25" dur="500" fill="hold"/>
                                        <p:tgtEl>
                                          <p:spTgt spid="19460"/>
                                        </p:tgtEl>
                                        <p:attrNameLst>
                                          <p:attrName>ppt_x</p:attrName>
                                        </p:attrNameLst>
                                      </p:cBhvr>
                                      <p:tavLst>
                                        <p:tav tm="0">
                                          <p:val>
                                            <p:strVal val="#ppt_x"/>
                                          </p:val>
                                        </p:tav>
                                        <p:tav tm="100000">
                                          <p:val>
                                            <p:strVal val="#ppt_x"/>
                                          </p:val>
                                        </p:tav>
                                      </p:tavLst>
                                    </p:anim>
                                    <p:anim calcmode="lin" valueType="num">
                                      <p:cBhvr additive="base">
                                        <p:cTn id="26"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Example Experiment</a:t>
            </a:r>
          </a:p>
        </p:txBody>
      </p:sp>
      <p:sp>
        <p:nvSpPr>
          <p:cNvPr id="20483" name="Content Placeholder 2"/>
          <p:cNvSpPr>
            <a:spLocks noGrp="1"/>
          </p:cNvSpPr>
          <p:nvPr>
            <p:ph sz="half" idx="1"/>
          </p:nvPr>
        </p:nvSpPr>
        <p:spPr>
          <a:xfrm>
            <a:off x="457200" y="1828800"/>
            <a:ext cx="8153400" cy="3581400"/>
          </a:xfrm>
        </p:spPr>
        <p:txBody>
          <a:bodyPr/>
          <a:lstStyle/>
          <a:p>
            <a:pPr marL="0" indent="0" eaLnBrk="1" hangingPunct="1">
              <a:buFont typeface="Arial" charset="0"/>
              <a:buNone/>
            </a:pPr>
            <a:r>
              <a:rPr lang="en-US" dirty="0" smtClean="0"/>
              <a:t>Drawing Conclusions:</a:t>
            </a:r>
          </a:p>
          <a:p>
            <a:pPr marL="0" indent="0" eaLnBrk="1" hangingPunct="1">
              <a:buFont typeface="Arial" charset="0"/>
              <a:buNone/>
            </a:pPr>
            <a:endParaRPr lang="en-US" dirty="0" smtClean="0"/>
          </a:p>
          <a:p>
            <a:pPr marL="0" indent="0" eaLnBrk="1" hangingPunct="1">
              <a:buFont typeface="Arial" charset="0"/>
              <a:buNone/>
            </a:pPr>
            <a:r>
              <a:rPr lang="en-US" dirty="0" smtClean="0"/>
              <a:t>Since more gnats were attracted to the person with no shampoo, Heads and Shoulders does not attract gnats.</a:t>
            </a:r>
          </a:p>
        </p:txBody>
      </p:sp>
    </p:spTree>
    <p:extLst>
      <p:ext uri="{BB962C8B-B14F-4D97-AF65-F5344CB8AC3E}">
        <p14:creationId xmlns:p14="http://schemas.microsoft.com/office/powerpoint/2010/main" val="4099630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Just a Theory</a:t>
            </a:r>
            <a:endParaRPr lang="en-US" dirty="0"/>
          </a:p>
        </p:txBody>
      </p:sp>
      <p:sp>
        <p:nvSpPr>
          <p:cNvPr id="4" name="Content Placeholder 3"/>
          <p:cNvSpPr>
            <a:spLocks noGrp="1"/>
          </p:cNvSpPr>
          <p:nvPr>
            <p:ph sz="half" idx="2"/>
          </p:nvPr>
        </p:nvSpPr>
        <p:spPr>
          <a:xfrm>
            <a:off x="4872408" y="1524000"/>
            <a:ext cx="4038600" cy="1981200"/>
          </a:xfrm>
        </p:spPr>
        <p:txBody>
          <a:bodyPr/>
          <a:lstStyle/>
          <a:p>
            <a:r>
              <a:rPr lang="en-US" dirty="0" smtClean="0"/>
              <a:t>Several words have different meanings</a:t>
            </a:r>
          </a:p>
          <a:p>
            <a:r>
              <a:rPr lang="en-US" dirty="0" smtClean="0"/>
              <a:t>The word “set” has over 50 definitions</a:t>
            </a:r>
          </a:p>
          <a:p>
            <a:pPr marL="0" indent="0">
              <a:buNone/>
            </a:pP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476" t="13061" r="26564" b="7592"/>
          <a:stretch/>
        </p:blipFill>
        <p:spPr bwMode="auto">
          <a:xfrm>
            <a:off x="152400" y="1676400"/>
            <a:ext cx="4720008"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3"/>
          <p:cNvSpPr>
            <a:spLocks noGrp="1"/>
          </p:cNvSpPr>
          <p:nvPr>
            <p:ph sz="half" idx="2"/>
          </p:nvPr>
        </p:nvSpPr>
        <p:spPr>
          <a:xfrm>
            <a:off x="4953000" y="3695700"/>
            <a:ext cx="4038600" cy="1981200"/>
          </a:xfrm>
        </p:spPr>
        <p:txBody>
          <a:bodyPr/>
          <a:lstStyle/>
          <a:p>
            <a:r>
              <a:rPr lang="en-US" dirty="0" smtClean="0"/>
              <a:t>The word “theory” is a term that has many different definitions</a:t>
            </a:r>
          </a:p>
          <a:p>
            <a:pPr marL="0" indent="0">
              <a:buNone/>
            </a:pPr>
            <a:endParaRPr lang="en-US" dirty="0"/>
          </a:p>
        </p:txBody>
      </p:sp>
    </p:spTree>
    <p:extLst>
      <p:ext uri="{BB962C8B-B14F-4D97-AF65-F5344CB8AC3E}">
        <p14:creationId xmlns:p14="http://schemas.microsoft.com/office/powerpoint/2010/main" val="2071239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500"/>
                                        <p:tgtEl>
                                          <p:spTgt spid="1026"/>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1000"/>
                                        <p:tgtEl>
                                          <p:spTgt spid="6">
                                            <p:txEl>
                                              <p:pRg st="0" end="0"/>
                                            </p:txEl>
                                          </p:spTgt>
                                        </p:tgtEl>
                                      </p:cBhvr>
                                    </p:animEffect>
                                    <p:anim calcmode="lin" valueType="num">
                                      <p:cBhvr>
                                        <p:cTn id="21"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That’s Just a Theory</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In science, a </a:t>
            </a:r>
            <a:r>
              <a:rPr lang="en-US" b="1" dirty="0" smtClean="0"/>
              <a:t>theory</a:t>
            </a:r>
            <a:r>
              <a:rPr lang="en-US" dirty="0" smtClean="0"/>
              <a:t> is a proposed explanation for a question that is supported up by data</a:t>
            </a:r>
          </a:p>
          <a:p>
            <a:r>
              <a:rPr lang="en-US" dirty="0" smtClean="0"/>
              <a:t>This means that theories are things that can be supported by evidence and research</a:t>
            </a:r>
          </a:p>
          <a:p>
            <a:r>
              <a:rPr lang="en-US" dirty="0" smtClean="0"/>
              <a:t>Theories are not thoughts or ideas that come at random</a:t>
            </a:r>
          </a:p>
        </p:txBody>
      </p:sp>
      <p:pic>
        <p:nvPicPr>
          <p:cNvPr id="2050" name="Picture 2" descr="http://d1mpb3f4gq7nrb.cloudfront.net/img/toons/cartoon6161.png"/>
          <p:cNvPicPr>
            <a:picLocks noChangeAspect="1" noChangeArrowheads="1"/>
          </p:cNvPicPr>
          <p:nvPr/>
        </p:nvPicPr>
        <p:blipFill rotWithShape="1">
          <a:blip r:embed="rId2">
            <a:extLst>
              <a:ext uri="{28A0092B-C50C-407E-A947-70E740481C1C}">
                <a14:useLocalDpi xmlns:a14="http://schemas.microsoft.com/office/drawing/2010/main" val="0"/>
              </a:ext>
            </a:extLst>
          </a:blip>
          <a:srcRect t="8063"/>
          <a:stretch/>
        </p:blipFill>
        <p:spPr bwMode="auto">
          <a:xfrm>
            <a:off x="4800600" y="2590800"/>
            <a:ext cx="3810000" cy="2627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525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circle(in)">
                                      <p:cBhvr>
                                        <p:cTn id="25"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Experiments</a:t>
            </a:r>
            <a:endParaRPr lang="en-US" dirty="0"/>
          </a:p>
        </p:txBody>
      </p:sp>
      <p:sp>
        <p:nvSpPr>
          <p:cNvPr id="5" name="Content Placeholder 4"/>
          <p:cNvSpPr>
            <a:spLocks noGrp="1"/>
          </p:cNvSpPr>
          <p:nvPr>
            <p:ph sz="half" idx="1"/>
          </p:nvPr>
        </p:nvSpPr>
        <p:spPr/>
        <p:txBody>
          <a:bodyPr/>
          <a:lstStyle/>
          <a:p>
            <a:r>
              <a:rPr lang="en-US" dirty="0" smtClean="0"/>
              <a:t>Scientists work with variables during every experiment</a:t>
            </a:r>
          </a:p>
          <a:p>
            <a:r>
              <a:rPr lang="en-US" dirty="0" smtClean="0"/>
              <a:t>Correctly identifying and manipulating these variables is something every scientist must understand</a:t>
            </a:r>
            <a:endParaRPr lang="en-US" dirty="0"/>
          </a:p>
        </p:txBody>
      </p:sp>
      <p:pic>
        <p:nvPicPr>
          <p:cNvPr id="16386" name="Picture 2" descr="Cool Experiment">
            <a:hlinkClick r:id="rId2"/>
          </p:cNvPr>
          <p:cNvPicPr>
            <a:picLocks noChangeAspect="1" noChangeArrowheads="1"/>
          </p:cNvPicPr>
          <p:nvPr/>
        </p:nvPicPr>
        <p:blipFill>
          <a:blip r:embed="rId3" cstate="print"/>
          <a:srcRect/>
          <a:stretch>
            <a:fillRect/>
          </a:stretch>
        </p:blipFill>
        <p:spPr bwMode="auto">
          <a:xfrm>
            <a:off x="4800600" y="1981200"/>
            <a:ext cx="3905248" cy="3124200"/>
          </a:xfrm>
          <a:prstGeom prst="rect">
            <a:avLst/>
          </a:prstGeom>
          <a:noFill/>
        </p:spPr>
      </p:pic>
    </p:spTree>
    <p:extLst>
      <p:ext uri="{BB962C8B-B14F-4D97-AF65-F5344CB8AC3E}">
        <p14:creationId xmlns:p14="http://schemas.microsoft.com/office/powerpoint/2010/main" val="3464351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6386"/>
                                        </p:tgtEl>
                                        <p:attrNameLst>
                                          <p:attrName>style.visibility</p:attrName>
                                        </p:attrNameLst>
                                      </p:cBhvr>
                                      <p:to>
                                        <p:strVal val="visible"/>
                                      </p:to>
                                    </p:set>
                                    <p:animEffect transition="in" filter="wipe(down)">
                                      <p:cBhvr>
                                        <p:cTn id="17"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Experiments</a:t>
            </a:r>
            <a:endParaRPr lang="en-US" dirty="0"/>
          </a:p>
        </p:txBody>
      </p:sp>
      <p:sp>
        <p:nvSpPr>
          <p:cNvPr id="6" name="Content Placeholder 5"/>
          <p:cNvSpPr>
            <a:spLocks noGrp="1"/>
          </p:cNvSpPr>
          <p:nvPr>
            <p:ph sz="half" idx="2"/>
          </p:nvPr>
        </p:nvSpPr>
        <p:spPr/>
        <p:txBody>
          <a:bodyPr/>
          <a:lstStyle/>
          <a:p>
            <a:r>
              <a:rPr lang="en-US" dirty="0" smtClean="0"/>
              <a:t>There are three main types of variables</a:t>
            </a:r>
          </a:p>
          <a:p>
            <a:pPr lvl="1"/>
            <a:r>
              <a:rPr lang="en-US" dirty="0" smtClean="0"/>
              <a:t>Dependant Variable</a:t>
            </a:r>
          </a:p>
          <a:p>
            <a:pPr lvl="1"/>
            <a:r>
              <a:rPr lang="en-US" dirty="0" smtClean="0"/>
              <a:t>Independent Variable</a:t>
            </a:r>
          </a:p>
          <a:p>
            <a:pPr lvl="1"/>
            <a:r>
              <a:rPr lang="en-US" dirty="0" smtClean="0"/>
              <a:t>Control Variable</a:t>
            </a:r>
          </a:p>
        </p:txBody>
      </p:sp>
      <p:pic>
        <p:nvPicPr>
          <p:cNvPr id="15362" name="Picture 2" descr="http://comps.fotosearch.com/comp/ISI/ISI119/test-tube-rack_~UNIOB019.JPG"/>
          <p:cNvPicPr>
            <a:picLocks noChangeAspect="1" noChangeArrowheads="1"/>
          </p:cNvPicPr>
          <p:nvPr/>
        </p:nvPicPr>
        <p:blipFill>
          <a:blip r:embed="rId2" cstate="print"/>
          <a:srcRect b="7692"/>
          <a:stretch>
            <a:fillRect/>
          </a:stretch>
        </p:blipFill>
        <p:spPr bwMode="auto">
          <a:xfrm>
            <a:off x="838199" y="1676400"/>
            <a:ext cx="3749905" cy="3657600"/>
          </a:xfrm>
          <a:prstGeom prst="rect">
            <a:avLst/>
          </a:prstGeom>
          <a:noFill/>
        </p:spPr>
      </p:pic>
    </p:spTree>
    <p:extLst>
      <p:ext uri="{BB962C8B-B14F-4D97-AF65-F5344CB8AC3E}">
        <p14:creationId xmlns:p14="http://schemas.microsoft.com/office/powerpoint/2010/main" val="1565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20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2000"/>
                                        <p:tgtEl>
                                          <p:spTgt spid="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20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5362"/>
                                        </p:tgtEl>
                                        <p:attrNameLst>
                                          <p:attrName>style.visibility</p:attrName>
                                        </p:attrNameLst>
                                      </p:cBhvr>
                                      <p:to>
                                        <p:strVal val="visible"/>
                                      </p:to>
                                    </p:set>
                                    <p:animEffect transition="in" filter="wipe(down)">
                                      <p:cBhvr>
                                        <p:cTn id="21"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Variables</a:t>
            </a:r>
            <a:endParaRPr lang="en-US" dirty="0"/>
          </a:p>
        </p:txBody>
      </p:sp>
      <p:sp>
        <p:nvSpPr>
          <p:cNvPr id="5" name="Content Placeholder 4"/>
          <p:cNvSpPr>
            <a:spLocks noGrp="1"/>
          </p:cNvSpPr>
          <p:nvPr>
            <p:ph sz="half" idx="1"/>
          </p:nvPr>
        </p:nvSpPr>
        <p:spPr/>
        <p:txBody>
          <a:bodyPr/>
          <a:lstStyle/>
          <a:p>
            <a:r>
              <a:rPr lang="en-US" dirty="0" smtClean="0"/>
              <a:t>In an experiment, the </a:t>
            </a:r>
            <a:r>
              <a:rPr lang="en-US" b="1" dirty="0" smtClean="0"/>
              <a:t>independent variable </a:t>
            </a:r>
            <a:r>
              <a:rPr lang="en-US" dirty="0" smtClean="0"/>
              <a:t>is the variable that is varied or manipulated by the researcher</a:t>
            </a:r>
          </a:p>
          <a:p>
            <a:r>
              <a:rPr lang="en-US" dirty="0" smtClean="0"/>
              <a:t>This means that the scientist actively</a:t>
            </a:r>
            <a:r>
              <a:rPr lang="en-US" u="sng" dirty="0" smtClean="0"/>
              <a:t> </a:t>
            </a:r>
            <a:r>
              <a:rPr lang="en-US" dirty="0" smtClean="0"/>
              <a:t>changes something to make the independent  variable</a:t>
            </a:r>
            <a:endParaRPr lang="en-US" dirty="0"/>
          </a:p>
        </p:txBody>
      </p:sp>
      <p:pic>
        <p:nvPicPr>
          <p:cNvPr id="14338" name="Picture 2" descr="http://1.bp.blogspot.com/_Oq6pBpj7GxM/SkmB5PERYTI/AAAAAAAAAKY/NS1VZjpU57w/s400/scientist-test-tube.jpg"/>
          <p:cNvPicPr>
            <a:picLocks noChangeAspect="1" noChangeArrowheads="1"/>
          </p:cNvPicPr>
          <p:nvPr/>
        </p:nvPicPr>
        <p:blipFill>
          <a:blip r:embed="rId2" cstate="print"/>
          <a:srcRect/>
          <a:stretch>
            <a:fillRect/>
          </a:stretch>
        </p:blipFill>
        <p:spPr bwMode="auto">
          <a:xfrm>
            <a:off x="4724400" y="1905000"/>
            <a:ext cx="3977898" cy="3352800"/>
          </a:xfrm>
          <a:prstGeom prst="rect">
            <a:avLst/>
          </a:prstGeom>
          <a:noFill/>
        </p:spPr>
      </p:pic>
    </p:spTree>
    <p:extLst>
      <p:ext uri="{BB962C8B-B14F-4D97-AF65-F5344CB8AC3E}">
        <p14:creationId xmlns:p14="http://schemas.microsoft.com/office/powerpoint/2010/main" val="185682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338"/>
                                        </p:tgtEl>
                                        <p:attrNameLst>
                                          <p:attrName>style.visibility</p:attrName>
                                        </p:attrNameLst>
                                      </p:cBhvr>
                                      <p:to>
                                        <p:strVal val="visible"/>
                                      </p:to>
                                    </p:set>
                                    <p:animEffect transition="in" filter="wipe(down)">
                                      <p:cBhvr>
                                        <p:cTn id="17"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Variables</a:t>
            </a:r>
            <a:endParaRPr lang="en-US" dirty="0"/>
          </a:p>
        </p:txBody>
      </p:sp>
      <p:sp>
        <p:nvSpPr>
          <p:cNvPr id="5" name="Content Placeholder 4"/>
          <p:cNvSpPr>
            <a:spLocks noGrp="1"/>
          </p:cNvSpPr>
          <p:nvPr>
            <p:ph sz="half" idx="1"/>
          </p:nvPr>
        </p:nvSpPr>
        <p:spPr/>
        <p:txBody>
          <a:bodyPr>
            <a:normAutofit lnSpcReduction="10000"/>
          </a:bodyPr>
          <a:lstStyle/>
          <a:p>
            <a:r>
              <a:rPr lang="en-US" dirty="0" smtClean="0"/>
              <a:t>The </a:t>
            </a:r>
            <a:r>
              <a:rPr lang="en-US" b="1" dirty="0" smtClean="0"/>
              <a:t>dependent variable </a:t>
            </a:r>
            <a:r>
              <a:rPr lang="en-US" dirty="0" smtClean="0"/>
              <a:t>is a response to the independent variable</a:t>
            </a:r>
          </a:p>
          <a:p>
            <a:r>
              <a:rPr lang="en-US" dirty="0" smtClean="0"/>
              <a:t>The dependant variable depends upon the independent variable to change</a:t>
            </a:r>
          </a:p>
          <a:p>
            <a:r>
              <a:rPr lang="en-US" dirty="0" smtClean="0"/>
              <a:t>Meaning… the dependant variable is the part that  you measure</a:t>
            </a:r>
            <a:endParaRPr lang="en-US" dirty="0"/>
          </a:p>
        </p:txBody>
      </p:sp>
      <p:pic>
        <p:nvPicPr>
          <p:cNvPr id="1026" name="Picture 2" descr="http://wisesyracuse.files.wordpress.com/2012/05/measuretap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197735"/>
            <a:ext cx="4405539" cy="29878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550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Variables</a:t>
            </a:r>
            <a:endParaRPr lang="en-US" dirty="0"/>
          </a:p>
        </p:txBody>
      </p:sp>
      <p:sp>
        <p:nvSpPr>
          <p:cNvPr id="6" name="Content Placeholder 5"/>
          <p:cNvSpPr>
            <a:spLocks noGrp="1"/>
          </p:cNvSpPr>
          <p:nvPr>
            <p:ph sz="half" idx="2"/>
          </p:nvPr>
        </p:nvSpPr>
        <p:spPr/>
        <p:txBody>
          <a:bodyPr/>
          <a:lstStyle/>
          <a:p>
            <a:r>
              <a:rPr lang="en-US" dirty="0" smtClean="0"/>
              <a:t>The independent variable is something that the scientist changes</a:t>
            </a:r>
          </a:p>
          <a:p>
            <a:r>
              <a:rPr lang="en-US" dirty="0" smtClean="0"/>
              <a:t>The dependant variable is part that you measure</a:t>
            </a:r>
            <a:endParaRPr lang="en-US" dirty="0"/>
          </a:p>
        </p:txBody>
      </p:sp>
      <p:pic>
        <p:nvPicPr>
          <p:cNvPr id="12290" name="Picture 2" descr="http://img.sparknotes.com/101s/psychology/01.3.variables.jpg"/>
          <p:cNvPicPr>
            <a:picLocks noChangeAspect="1" noChangeArrowheads="1"/>
          </p:cNvPicPr>
          <p:nvPr/>
        </p:nvPicPr>
        <p:blipFill>
          <a:blip r:embed="rId2" cstate="print"/>
          <a:srcRect/>
          <a:stretch>
            <a:fillRect/>
          </a:stretch>
        </p:blipFill>
        <p:spPr bwMode="auto">
          <a:xfrm>
            <a:off x="304800" y="1219200"/>
            <a:ext cx="4343906" cy="4800600"/>
          </a:xfrm>
          <a:prstGeom prst="rect">
            <a:avLst/>
          </a:prstGeom>
          <a:noFill/>
        </p:spPr>
      </p:pic>
    </p:spTree>
    <p:extLst>
      <p:ext uri="{BB962C8B-B14F-4D97-AF65-F5344CB8AC3E}">
        <p14:creationId xmlns:p14="http://schemas.microsoft.com/office/powerpoint/2010/main" val="258032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20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2290"/>
                                        </p:tgtEl>
                                        <p:attrNameLst>
                                          <p:attrName>style.visibility</p:attrName>
                                        </p:attrNameLst>
                                      </p:cBhvr>
                                      <p:to>
                                        <p:strVal val="visible"/>
                                      </p:to>
                                    </p:set>
                                    <p:anim calcmode="lin" valueType="num">
                                      <p:cBhvr additive="base">
                                        <p:cTn id="17" dur="500" fill="hold"/>
                                        <p:tgtEl>
                                          <p:spTgt spid="12290"/>
                                        </p:tgtEl>
                                        <p:attrNameLst>
                                          <p:attrName>ppt_x</p:attrName>
                                        </p:attrNameLst>
                                      </p:cBhvr>
                                      <p:tavLst>
                                        <p:tav tm="0">
                                          <p:val>
                                            <p:strVal val="#ppt_x"/>
                                          </p:val>
                                        </p:tav>
                                        <p:tav tm="100000">
                                          <p:val>
                                            <p:strVal val="#ppt_x"/>
                                          </p:val>
                                        </p:tav>
                                      </p:tavLst>
                                    </p:anim>
                                    <p:anim calcmode="lin" valueType="num">
                                      <p:cBhvr additive="base">
                                        <p:cTn id="18" dur="500" fill="hold"/>
                                        <p:tgtEl>
                                          <p:spTgt spid="122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6"/>
          <p:cNvSpPr>
            <a:spLocks noGrp="1"/>
          </p:cNvSpPr>
          <p:nvPr>
            <p:ph type="title"/>
          </p:nvPr>
        </p:nvSpPr>
        <p:spPr/>
        <p:txBody>
          <a:bodyPr/>
          <a:lstStyle/>
          <a:p>
            <a:pPr eaLnBrk="1" hangingPunct="1"/>
            <a:r>
              <a:rPr lang="en-US" dirty="0" smtClean="0"/>
              <a:t>Metric System</a:t>
            </a:r>
          </a:p>
        </p:txBody>
      </p:sp>
      <p:sp>
        <p:nvSpPr>
          <p:cNvPr id="8" name="Content Placeholder 7"/>
          <p:cNvSpPr>
            <a:spLocks noGrp="1"/>
          </p:cNvSpPr>
          <p:nvPr>
            <p:ph sz="half" idx="1"/>
          </p:nvPr>
        </p:nvSpPr>
        <p:spPr>
          <a:xfrm>
            <a:off x="457200" y="1600200"/>
            <a:ext cx="4038600" cy="4953000"/>
          </a:xfrm>
        </p:spPr>
        <p:txBody>
          <a:bodyPr/>
          <a:lstStyle/>
          <a:p>
            <a:pPr eaLnBrk="1" hangingPunct="1"/>
            <a:r>
              <a:rPr lang="en-US" smtClean="0"/>
              <a:t>In the USA, United Kingdom, Liberia and Myanmar use the English System of measurement</a:t>
            </a:r>
          </a:p>
          <a:p>
            <a:pPr eaLnBrk="1" hangingPunct="1"/>
            <a:r>
              <a:rPr lang="en-US" smtClean="0"/>
              <a:t>They measure</a:t>
            </a:r>
          </a:p>
          <a:p>
            <a:pPr lvl="1" eaLnBrk="1" hangingPunct="1"/>
            <a:r>
              <a:rPr lang="en-US" smtClean="0"/>
              <a:t>Distance in the foot</a:t>
            </a:r>
          </a:p>
          <a:p>
            <a:pPr lvl="1" eaLnBrk="1" hangingPunct="1"/>
            <a:r>
              <a:rPr lang="en-US" smtClean="0"/>
              <a:t>Weight in the pound</a:t>
            </a:r>
          </a:p>
          <a:p>
            <a:pPr lvl="1" eaLnBrk="1" hangingPunct="1"/>
            <a:r>
              <a:rPr lang="en-US" smtClean="0"/>
              <a:t>Temperature in the degree (Fahrenheit)</a:t>
            </a:r>
          </a:p>
          <a:p>
            <a:pPr lvl="1" eaLnBrk="1" hangingPunct="1"/>
            <a:r>
              <a:rPr lang="en-US" smtClean="0"/>
              <a:t>Volume in the gallon</a:t>
            </a:r>
          </a:p>
          <a:p>
            <a:pPr lvl="1" eaLnBrk="1" hangingPunct="1"/>
            <a:endParaRPr lang="en-US" smtClean="0"/>
          </a:p>
        </p:txBody>
      </p:sp>
      <p:pic>
        <p:nvPicPr>
          <p:cNvPr id="6146" name="Picture 2" descr="http://t1.gstatic.com/images?q=tbn:ANd9GcSpOP18GugdB22nAsna8no3TDp1yl7f8T4BqXjwNBsr6TQrYZ8&amp;t=1&amp;usg=__X8m7mFC9WzaIGUCNQLmnVo0_xw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1530350"/>
            <a:ext cx="3048000"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58341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arn(inVertical)">
                                      <p:cBhvr>
                                        <p:cTn id="7" dur="500"/>
                                        <p:tgtEl>
                                          <p:spTgt spid="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barn(inVertical)">
                                      <p:cBhvr>
                                        <p:cTn id="12" dur="500"/>
                                        <p:tgtEl>
                                          <p:spTgt spid="8">
                                            <p:txEl>
                                              <p:pRg st="1" end="1"/>
                                            </p:txEl>
                                          </p:spTgt>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barn(inVertical)">
                                      <p:cBhvr>
                                        <p:cTn id="15" dur="500"/>
                                        <p:tgtEl>
                                          <p:spTgt spid="8">
                                            <p:txEl>
                                              <p:pRg st="2" end="2"/>
                                            </p:txEl>
                                          </p:spTgt>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barn(inVertical)">
                                      <p:cBhvr>
                                        <p:cTn id="18" dur="500"/>
                                        <p:tgtEl>
                                          <p:spTgt spid="8">
                                            <p:txEl>
                                              <p:pRg st="3" end="3"/>
                                            </p:txEl>
                                          </p:spTgt>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barn(inVertical)">
                                      <p:cBhvr>
                                        <p:cTn id="21" dur="500"/>
                                        <p:tgtEl>
                                          <p:spTgt spid="8">
                                            <p:txEl>
                                              <p:pRg st="4" end="4"/>
                                            </p:txEl>
                                          </p:spTgt>
                                        </p:tgtEl>
                                      </p:cBhvr>
                                    </p:animEffect>
                                  </p:childTnLst>
                                </p:cTn>
                              </p:par>
                              <p:par>
                                <p:cTn id="22" presetID="16" presetClass="entr" presetSubtype="21" fill="hold" grpId="0" nodeType="withEffect">
                                  <p:stCondLst>
                                    <p:cond delay="0"/>
                                  </p:stCondLst>
                                  <p:childTnLst>
                                    <p:set>
                                      <p:cBhvr>
                                        <p:cTn id="23" dur="1" fill="hold">
                                          <p:stCondLst>
                                            <p:cond delay="0"/>
                                          </p:stCondLst>
                                        </p:cTn>
                                        <p:tgtEl>
                                          <p:spTgt spid="8">
                                            <p:txEl>
                                              <p:pRg st="5" end="5"/>
                                            </p:txEl>
                                          </p:spTgt>
                                        </p:tgtEl>
                                        <p:attrNameLst>
                                          <p:attrName>style.visibility</p:attrName>
                                        </p:attrNameLst>
                                      </p:cBhvr>
                                      <p:to>
                                        <p:strVal val="visible"/>
                                      </p:to>
                                    </p:set>
                                    <p:animEffect transition="in" filter="barn(inVertical)">
                                      <p:cBhvr>
                                        <p:cTn id="24" dur="500"/>
                                        <p:tgtEl>
                                          <p:spTgt spid="8">
                                            <p:txEl>
                                              <p:pRg st="5" end="5"/>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Variables</a:t>
            </a:r>
            <a:endParaRPr lang="en-US" dirty="0"/>
          </a:p>
        </p:txBody>
      </p:sp>
      <p:sp>
        <p:nvSpPr>
          <p:cNvPr id="5" name="Content Placeholder 4"/>
          <p:cNvSpPr>
            <a:spLocks noGrp="1"/>
          </p:cNvSpPr>
          <p:nvPr>
            <p:ph sz="half" idx="1"/>
          </p:nvPr>
        </p:nvSpPr>
        <p:spPr>
          <a:xfrm>
            <a:off x="533400" y="1371600"/>
            <a:ext cx="4038600" cy="4953000"/>
          </a:xfrm>
        </p:spPr>
        <p:txBody>
          <a:bodyPr>
            <a:normAutofit/>
          </a:bodyPr>
          <a:lstStyle/>
          <a:p>
            <a:r>
              <a:rPr lang="en-US" dirty="0" smtClean="0"/>
              <a:t>The control variable is included in every experiment</a:t>
            </a:r>
          </a:p>
          <a:p>
            <a:r>
              <a:rPr lang="en-US" dirty="0" smtClean="0"/>
              <a:t>It is an example that shows what would have happened if nothing had been changed</a:t>
            </a:r>
          </a:p>
          <a:p>
            <a:r>
              <a:rPr lang="en-US" dirty="0" smtClean="0"/>
              <a:t>Generally the control  variable is unchanged through an experiment</a:t>
            </a:r>
            <a:endParaRPr lang="en-US" dirty="0"/>
          </a:p>
        </p:txBody>
      </p:sp>
      <p:pic>
        <p:nvPicPr>
          <p:cNvPr id="11266" name="Picture 2" descr="http://t2.gstatic.com/images?q=tbn:105653b7UHaKJM:http://www.ndbc.noaa.gov/educate/beaker1.gif">
            <a:hlinkClick r:id="rId2"/>
          </p:cNvPr>
          <p:cNvPicPr>
            <a:picLocks noChangeAspect="1" noChangeArrowheads="1"/>
          </p:cNvPicPr>
          <p:nvPr/>
        </p:nvPicPr>
        <p:blipFill>
          <a:blip r:embed="rId3" cstate="print"/>
          <a:srcRect/>
          <a:stretch>
            <a:fillRect/>
          </a:stretch>
        </p:blipFill>
        <p:spPr bwMode="auto">
          <a:xfrm>
            <a:off x="4953000" y="2133600"/>
            <a:ext cx="3891059" cy="3048000"/>
          </a:xfrm>
          <a:prstGeom prst="rect">
            <a:avLst/>
          </a:prstGeom>
          <a:noFill/>
        </p:spPr>
      </p:pic>
    </p:spTree>
    <p:extLst>
      <p:ext uri="{BB962C8B-B14F-4D97-AF65-F5344CB8AC3E}">
        <p14:creationId xmlns:p14="http://schemas.microsoft.com/office/powerpoint/2010/main" val="284913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1266"/>
                                        </p:tgtEl>
                                        <p:attrNameLst>
                                          <p:attrName>style.visibility</p:attrName>
                                        </p:attrNameLst>
                                      </p:cBhvr>
                                      <p:to>
                                        <p:strVal val="visible"/>
                                      </p:to>
                                    </p:set>
                                    <p:anim calcmode="lin" valueType="num">
                                      <p:cBhvr additive="base">
                                        <p:cTn id="22" dur="500" fill="hold"/>
                                        <p:tgtEl>
                                          <p:spTgt spid="11266"/>
                                        </p:tgtEl>
                                        <p:attrNameLst>
                                          <p:attrName>ppt_x</p:attrName>
                                        </p:attrNameLst>
                                      </p:cBhvr>
                                      <p:tavLst>
                                        <p:tav tm="0">
                                          <p:val>
                                            <p:strVal val="#ppt_x"/>
                                          </p:val>
                                        </p:tav>
                                        <p:tav tm="100000">
                                          <p:val>
                                            <p:strVal val="#ppt_x"/>
                                          </p:val>
                                        </p:tav>
                                      </p:tavLst>
                                    </p:anim>
                                    <p:anim calcmode="lin" valueType="num">
                                      <p:cBhvr additive="base">
                                        <p:cTn id="23"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You Decide…</a:t>
            </a:r>
            <a:endParaRPr lang="en-US" dirty="0"/>
          </a:p>
        </p:txBody>
      </p:sp>
      <p:sp>
        <p:nvSpPr>
          <p:cNvPr id="3" name="Content Placeholder 2"/>
          <p:cNvSpPr>
            <a:spLocks noGrp="1"/>
          </p:cNvSpPr>
          <p:nvPr>
            <p:ph sz="half" idx="1"/>
          </p:nvPr>
        </p:nvSpPr>
        <p:spPr/>
        <p:txBody>
          <a:bodyPr/>
          <a:lstStyle/>
          <a:p>
            <a:r>
              <a:rPr lang="en-US" dirty="0" smtClean="0"/>
              <a:t>Watch the following video clip</a:t>
            </a:r>
          </a:p>
          <a:p>
            <a:r>
              <a:rPr lang="en-US" dirty="0" smtClean="0"/>
              <a:t>List what the dependent, independent and control variables are</a:t>
            </a:r>
          </a:p>
          <a:p>
            <a:r>
              <a:rPr lang="en-US" dirty="0" smtClean="0"/>
              <a:t>Little gross… sorry</a:t>
            </a:r>
            <a:endParaRPr lang="en-US" dirty="0"/>
          </a:p>
        </p:txBody>
      </p:sp>
      <p:sp>
        <p:nvSpPr>
          <p:cNvPr id="4" name="Content Placeholder 3"/>
          <p:cNvSpPr>
            <a:spLocks noGrp="1"/>
          </p:cNvSpPr>
          <p:nvPr>
            <p:ph sz="half" idx="2"/>
          </p:nvPr>
        </p:nvSpPr>
        <p:spPr/>
        <p:txBody>
          <a:bodyPr/>
          <a:lstStyle/>
          <a:p>
            <a:r>
              <a:rPr lang="en-US" dirty="0" smtClean="0">
                <a:hlinkClick r:id="rId2"/>
              </a:rPr>
              <a:t>https://www.youtube.com/watch?v=pRC5R1jRO58</a:t>
            </a:r>
            <a:endParaRPr lang="en-US" dirty="0"/>
          </a:p>
        </p:txBody>
      </p:sp>
    </p:spTree>
    <p:extLst>
      <p:ext uri="{BB962C8B-B14F-4D97-AF65-F5344CB8AC3E}">
        <p14:creationId xmlns:p14="http://schemas.microsoft.com/office/powerpoint/2010/main" val="287722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wipe(down)">
                                      <p:cBhvr>
                                        <p:cTn id="2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p:txBody>
          <a:bodyPr/>
          <a:lstStyle/>
          <a:p>
            <a:pPr eaLnBrk="1" hangingPunct="1"/>
            <a:r>
              <a:rPr lang="en-US" smtClean="0"/>
              <a:t>Metric System</a:t>
            </a:r>
          </a:p>
        </p:txBody>
      </p:sp>
      <p:sp>
        <p:nvSpPr>
          <p:cNvPr id="6" name="Content Placeholder 5"/>
          <p:cNvSpPr>
            <a:spLocks noGrp="1"/>
          </p:cNvSpPr>
          <p:nvPr>
            <p:ph sz="half" idx="2"/>
          </p:nvPr>
        </p:nvSpPr>
        <p:spPr/>
        <p:txBody>
          <a:bodyPr/>
          <a:lstStyle/>
          <a:p>
            <a:pPr eaLnBrk="1" hangingPunct="1"/>
            <a:r>
              <a:rPr lang="en-US" smtClean="0"/>
              <a:t>In science and in most areas of the world the Metric System is used to make measurements</a:t>
            </a:r>
          </a:p>
          <a:p>
            <a:pPr eaLnBrk="1" hangingPunct="1"/>
            <a:r>
              <a:rPr lang="en-US" smtClean="0"/>
              <a:t>The metric system is a standard system that takes basic units and uses prefixes to determine amount</a:t>
            </a:r>
          </a:p>
        </p:txBody>
      </p:sp>
      <p:pic>
        <p:nvPicPr>
          <p:cNvPr id="7170" name="Picture 2" descr="http://www.allthingsdistributed.com/images/globe-europ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905000"/>
            <a:ext cx="3305175" cy="329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07906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wipe(down)">
                                      <p:cBhvr>
                                        <p:cTn id="12" dur="500"/>
                                        <p:tgtEl>
                                          <p:spTgt spid="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 calcmode="lin" valueType="num">
                                      <p:cBhvr additive="base">
                                        <p:cTn id="17" dur="500" fill="hold"/>
                                        <p:tgtEl>
                                          <p:spTgt spid="7170"/>
                                        </p:tgtEl>
                                        <p:attrNameLst>
                                          <p:attrName>ppt_x</p:attrName>
                                        </p:attrNameLst>
                                      </p:cBhvr>
                                      <p:tavLst>
                                        <p:tav tm="0">
                                          <p:val>
                                            <p:strVal val="#ppt_x"/>
                                          </p:val>
                                        </p:tav>
                                        <p:tav tm="100000">
                                          <p:val>
                                            <p:strVal val="#ppt_x"/>
                                          </p:val>
                                        </p:tav>
                                      </p:tavLst>
                                    </p:anim>
                                    <p:anim calcmode="lin" valueType="num">
                                      <p:cBhvr additive="base">
                                        <p:cTn id="1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pPr eaLnBrk="1" hangingPunct="1"/>
            <a:r>
              <a:rPr lang="en-US" smtClean="0"/>
              <a:t>Prefixes</a:t>
            </a:r>
          </a:p>
        </p:txBody>
      </p:sp>
      <p:sp>
        <p:nvSpPr>
          <p:cNvPr id="5" name="Content Placeholder 4"/>
          <p:cNvSpPr>
            <a:spLocks noGrp="1"/>
          </p:cNvSpPr>
          <p:nvPr>
            <p:ph sz="half" idx="1"/>
          </p:nvPr>
        </p:nvSpPr>
        <p:spPr/>
        <p:txBody>
          <a:bodyPr rtlCol="0">
            <a:normAutofit lnSpcReduction="10000"/>
          </a:bodyPr>
          <a:lstStyle/>
          <a:p>
            <a:pPr eaLnBrk="1" fontAlgn="auto" hangingPunct="1">
              <a:spcAft>
                <a:spcPts val="0"/>
              </a:spcAft>
              <a:buFont typeface="Arial" pitchFamily="34" charset="0"/>
              <a:buChar char="•"/>
              <a:defRPr/>
            </a:pPr>
            <a:r>
              <a:rPr lang="en-US" dirty="0" smtClean="0"/>
              <a:t>In the metric system prefixes determine how many powers of ten a measurement is off from a base unit</a:t>
            </a:r>
          </a:p>
          <a:p>
            <a:pPr eaLnBrk="1" fontAlgn="auto" hangingPunct="1">
              <a:spcAft>
                <a:spcPts val="0"/>
              </a:spcAft>
              <a:buFont typeface="Arial" pitchFamily="34" charset="0"/>
              <a:buChar char="•"/>
              <a:defRPr/>
            </a:pPr>
            <a:r>
              <a:rPr lang="en-US" dirty="0" smtClean="0"/>
              <a:t>Different prefixes mean different sizes in measurement</a:t>
            </a:r>
          </a:p>
          <a:p>
            <a:pPr eaLnBrk="1" fontAlgn="auto" hangingPunct="1">
              <a:spcAft>
                <a:spcPts val="0"/>
              </a:spcAft>
              <a:buFont typeface="Arial" pitchFamily="34" charset="0"/>
              <a:buChar char="•"/>
              <a:defRPr/>
            </a:pPr>
            <a:r>
              <a:rPr lang="en-US" dirty="0" smtClean="0"/>
              <a:t>They are across all types of measurement</a:t>
            </a:r>
          </a:p>
        </p:txBody>
      </p:sp>
      <p:sp>
        <p:nvSpPr>
          <p:cNvPr id="10244" name="AutoShape 2" descr="data:image/jpg;base64,/9j/4AAQSkZJRgABAQAAAQABAAD/2wBDAAkGBwgHBgkIBwgKCgkLDRYPDQwMDRsUFRAWIB0iIiAdHx8kKDQsJCYxJx8fLT0tMTU3Ojo6Iys/RD84QzQ5Ojf/2wBDAQoKCg0MDRoPDxo3JR8lNzc3Nzc3Nzc3Nzc3Nzc3Nzc3Nzc3Nzc3Nzc3Nzc3Nzc3Nzc3Nzc3Nzc3Nzc3Nzc3Nzf/wAARCACuANYDASIAAhEBAxEB/8QAGwABAAIDAQEAAAAAAAAAAAAAAAEGAwQFBwL/xAA9EAABAwMCAwYDBQcCBwAAAAABAAIDBAURBiESMWETFCJBUXEygcEVQpGhsQcjUmJy0fAlwhckM0RTgrL/xAAUAQEAAAAAAAAAAAAAAAAAAAAA/8QAFBEBAAAAAAAAAAAAAAAAAAAAAP/aAAwDAQACEQMRAD8A9xREQEREBERAREQEREBERAREQEREBERAREQEREBERAREQEREBERAREQEREBERAREQEREBERAREQEREBEXxJI2Nhe9wa0DJJOAEH2scs8cLeKV7WN9XOAVUuurpJp+46dpzVVLjjtiDwN/ulJo81uKjUNXPVzO3MQeWxt6eqCwtu1C44ZUMcejgVuMka9vExwI9QVVazQtoc3NJDNSyjcSU07g4fIkgrgQ3K66UuUVHcHdvBJ/wBKdow2Vo2II+64eYQelosNJUx1dPHPC7iY9uQVmQEREBERAREQEREBERAREQEREBERAREQFBKxVNRDSxOmqJWxxtGS5xwAqLd9aVFfUtoNPsP70lveHDc/0j06lBaL5qKhs7OGZ/HOeULPi+foq1HSXvVsna1znUVvz4YgSOIfVdHTmlKemIrLhJ3urecku3AP1VrAA5BBo2q1UdrgENJGGgDBceZ9yt7ClEEEZVe1naWXOzVEbdp2N7SFw5tkaCWn57tPQqxLlajrYqC01NRMdmMOB/ESCAPmSEHG/ZxVuqbM1ricYDm9M+Styqv7PbfJQ2KDtR4nMGfmrUgIiICIiAiIgIiICIiAiIgIiICJlatwuFLbqd09ZMyJg/iPPoPVBskquaj1fQWVromnvFXjwwxnkep8lXblqm5X6qNBY6d8dPykmz4sf7VyHi02GXxA3C4ncN4uJrD1PmUGeo+1NQjv97qWUVuZuOI4Z/6t5krHDcS5/wBn6UpXtMnhdVFuZZOoPkP8GFuW7Tt41NO2su8z4KXPgZjG38rfqVf7XaaO1Q9lRQBnq7m53uUGDTtFWUNC2OvnMsnPK6yIgKCcKHva1pc9wa1oySdgFTrvq6SoqTb9OQmpqjsZceFvUZ/VB3r1fqGzQl9XKOPHhjbu53yVchpLhq+qiq7lEaW1xEOig85D6n+627JpAMmbX3uTvlYTxBriSxh+pVra3AwgiNjWMDGDDRyC+0RAREQEREBERAREQEREBEUIJUFwAJPILnXm90FngMtdOGHHhYN3O9gqHW3m9asmfTWtjqejB4XO4sY/qP0G6Dv6i1tS0HFT2/FTVctjlrT9VVZqGqr/APVdWVphhO7IifER6NaOX6/qjZ7Xp391b2tuFyGxmcPBGeg/wn1W/adJ3G/VAr7/ADSMjdu1h2cR0H3Qg0YKytuw+zdOUTqak5EswHEerneSt2nNGUdsaJqrFTUk5Jc3wtPQefuVYKChpqCBsFJCyKNvINHP39VsgYQAMBSixzTRwxukmc2ONgy5zjgAIPvK5N+1DQWSAuqpMyH4Ym/Ef7Kqak17kupLA0vlOxmI8/5R9VQp3OnqO0qZJKytkdszJdv9fYfj5IL0wXnWVSBNKKO2fEGM+J49cfU/grpaLNRWinENFC1n8T+bnnqVXdB2a50MXeLgeyDx4ICQS0dcbBXNBA2UoiAiIgIiICIiAiIgIiICg7BSeS5N8v8AQ2WEuq5QZCPDE3dzvkg6ckjY2F73BrQMkk8gqVqHXGJO5WFnb1Djw9rjIB6DzXJklvus5j/2dsB35jl6+bj0HzXzNdbZpwd1skLau4OGHVBAcB8xz9ht7oMJsrYB9qavrCXuORBxZe4+nT5cvUIKm66md9n2Wl7nb2bcIGAW+rj9B88rfs+ka671AuGopZGg7iPOHEe33Qr/AEVHT0cDYaWFkUbRs1o/zKDg6b0fQ2YNlkAnqv8AyOGzT0H1VlwmFKAoJWOonip4XSzytjjaMlzjgBed6j1/LUyGg07G9zjkGcjc/wBI+qC2ah1Rb7DGe8SCSfHhhZ8R9/ReaXvUFy1A3tKqQ0tFnwsGRv0H3j/my5MgZFU8VQTcLg85DAeIA9SPiPQbK46d0JVV72VuoZHMjHwUzeePIH0HQIK5Y7NW3qQ09pgdDADiWeTzHU/7QvTtNaSoLG0Pa3t6sjDp3jcdG+gXbpKWCjgbBSxMiibsGMGAFnwggABSiICIiAiIgIiICIiAiIgLHLKyJjnyODWt3LnHYLQvV6o7PAX1UmXkeCJu7nfL06qqspbxrB4lrXmitefDEw4L/wC/udkH3fNZy1E5oNORPnmJ4TMBnHsPP3WnT6cp7e03bVdUJJufZF2cn0P8XsNh1Vlljtek7XJLBTtY1oGXgZc47AZPnkqsUFmrtX1f2jdHPios/um58TgDyA8h1x+KDXq7jdtUzfZ9lhNNQgcJ4dhw/wAx8h0H5q16a0jQ2UNlc0TVXMyuGzT/ACjyXcoKGnt9O2npIWxRtHJo5+62UEDlupUEgLDVVUFJA+eolZHG3m5xwAgzHkuDqLVVvsbHNmf2tTjaCM7/AD9FVL/riqrpDRafY9gOQZyMOPt6Dqqe1rWVO/8AqFe88s5jYT/9Hpy90HRu92uOoCZ7jUd2ogTwRjkfYfePX8V82i0V14caez0zoKXOJJ3/ABOHU/QKy6f0LNVyiu1DI5zju2H0HoR5Dp+i9Bp6eKmibFBG2ONvJrRgIODprSNusTe0YztqojxTSDJ+Q8lYwiICIiAiIgIiICIiAiIgIiIIJwFWNRaobSzG3WtpqLi88IDBxCM9eqnWd5moIYaK3jir6wlsQHNo83fnt8/RbGl9OwWinEj8S1kgBkmPP2BQaNl0o4zi432QVVW7fgdu1vv6n8law0AYaAAOWFIGFKDzz9p1Y5lbaqN4/wCXc58z/IOLcAA/j+au1oe19vgLMY4BjCrn7R7HNdbXHNRxiSqpXl7GDm9pGHNHXGCPZcXQmq2xQChrHEtacNf9D6Hog9KUZ381yqzUNro6Yz1FZGxvk3OXH2HMqg37WVwvD30tnY6ngx4n5w9zfUn7o/zKC26k1jQ2biijPearl2bDs09T9P0Xm93uddeH95u9SY4NyxrRsP6R9f1WpA0GYQ0kffax2wcBlgPQfe9zt0PNXrT+hXSSMrdRSdtKGjEOcjblk+fsgrlhslwvrQyjh7pQA4dIc8Unucb/AKdF6Lp7S1vsbMwR9pOfilkGT8vRduOJkTBHE1rWDk0DAC+0EAKURAREQEREBERAREQEREBERAUOOBlSocMtI9UHnzZe9/tEq3SkfuOGCIE5wOEE/mT+K9BAwvKr7I+y67mqnDEc5jqGk8i0gNd+Dmn8QvUKOdlTTRzRuDmvAOQgzIiIPlzQear940bZbrI6eppMVB+KaFxje73I5/Nd+SRsbC+RzWtHMuOAFU7hqyaqqDRadg7zOdjO4eBvsPP32CDnXjTun7BSmeoJwRhgkkL3uPTy/Irg2zT901C4NghFvtWeI5By/qc7uPX9FcLZpDtKkXC/zuraw74cctZ0HT2VsYxrGhrQAByAQcqw6eoLLDw0sQMjvjld8RXWwpRAREQEREBERAREQEREBERAREQEREBQeSlEFa1np5t7oOKEMbW0+XQPfyOfiY7ofXy2PkqnpXU01nmdbLiySMxneGT44/7+69QK5d4sFtvMQZcaKGcN+EvHib7OGCPxQZqa60lRHxtlAHPxHkuZdtW2ygDmRS95qOQii336nktT/h9Y+I476G+TO9PLR+K7Ft09bLaAaWjja8ffO5/EoK022XnVL2TXaR1JQg5bAwYJCtlrtdHa4OxooGxtzk4G5PqVu4UoCIiAiIgIiICIiAiIgIiICIiAiIgIiICIiAiIgIiICIiAiIgIiICIiAiIgIiICIiAiIgIiICIiAiIgIiIP//Z"/>
          <p:cNvSpPr>
            <a:spLocks noChangeAspect="1" noChangeArrowheads="1"/>
          </p:cNvSpPr>
          <p:nvPr/>
        </p:nvSpPr>
        <p:spPr bwMode="auto">
          <a:xfrm>
            <a:off x="155575" y="-547688"/>
            <a:ext cx="1419225" cy="11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45" name="AutoShape 4" descr="data:image/jpg;base64,/9j/4AAQSkZJRgABAQAAAQABAAD/2wCEAAkGBhQSEBQUERQUFRQUGB8XFRYYFxoZHBgZFxgXFx0XGhwhHiYfHxwjGhgXHy8gIycqLCwsFh49NjAqNSYrLCkBCQoKDgwOGg8PGiwkHyUsLCwpLCwtLSosKiw1LC0pLC8sLCwtLCwsLSwsLCwsKTYsLywvLCwsLCwsLywsLCksLP/AABEIAIwAyAMBIgACEQEDEQH/xAAcAAACAwEBAQEAAAAAAAAAAAAABgQFBwIDAQj/xABOEAACAQMCBAMDBQgQAwkAAAABAgMABBESIQUGEzEiQVEyYYEHFCNxkRVCUpKhsdHSFiQzNFNUVXJzdJOUsrO0wTVidUNjZIOEwtPh8P/EABsBAAIDAQEBAAAAAAAAAAAAAAAEAQIDBQYH/8QANxEAAgECAwQIAwYHAAAAAAAAAAECAxEEEiETMUFRBRQiMmFxkaGBsdEGFTNSouEjksHS4vDx/9oADAMBAAIRAxEAPwDVOIc82MD6JbqBX1adAcMwYeRVckH6xUaT5SLBVJ6+ceQjkJ+zR76g8gICL7IBxxC4x548YO3x3pspSeJyStYtlFkfKpYE4EkpJ7AW82SfQeCpv7OYP4O8/udz/wDHVib+PrCHUOqUMgTO+gMFLfVkgfGpFUeLf5QylHLz5AoyIr1vctncZ/wUtcc+V8xtpis7nV4XQSxSRmSNdTT4BUYMaAHOSN/dg6DXhdBNJaQLpUEksBhRg6jv2GnOfdQsX4BlFPlf5TVuRN9FNIUlfT0Yi2IdWImfyBcZxuchCdqsJeepASF4bxBgOzCOIZ9+DKD9or24HzLaTMIrU7hNSqImRdAC4wSoXGHXAHkavc0SxUk9xOUo4+a52AI4beDPkWtwfiOttUe45svQ30fC5mX1aeBT9gZvz0y0VTrcuQZRV/ZdxD+SZP7zDXQ5k4k26cMRR5iS8RT5dtKMMfX9nq0UUdblyQZRK4tzpxG1iM0/D4BEhXqFbvUQGKpkDpD745+r7afKVPlIg18JvRp1fQscYzuviz8MZ+FMHCT+14v6Nf8ACKboVHUjdlWrFdzPxBgI4IZOnNOThgASkaaTI4ztkBlUZ85F2NUb31zZfS9WS6gG8scgUyqvm8TKq6sDcow3x4TnY+HG+KW54payxTxSGSOS1dVlRirZWZPCCTuUkUn+b8b2vK9MdJ4nB4yKg+zZO3B77jVKnGUNTjifygWsYQRyLNNMqtBCjDVIJPYI8lUjck9gCapuJcw3c8q2ZjNqXBle4ik1/QrsURii6ZSxVTscAkg9sccL5JtoJGdUDHrNPHkAdJpFVWCYwMeH4fCr+sMZ9pZN5cOtLPV778GvImOHXEW5OLxcKuItUsvRnV1MTNJMzSppZXTUWbW2dBUe0XB8iaZf2e2ZSNlkZjLGJUjSN3k0N2YoqlgPeQO1Q7/hUU2OogYqGVW++QSLpbSfIkbZqDacPh4dZsIY2KxLqIUapJCB543ZjsPd7gKMH9oHToRptOdTdq992+PoE6F3fgOfD79J41kibUjdjgjsSDsdwQQRg+lSKQuWOY5LWG2iubWSJJHCdQyRtpkndmVWQHIBdtPu2zT7XsqVWFWOaDT8nfUUasFFFFakBRRRQAmfJ97N/wD9QuP8QpqY4H6N6Vfk99m//wCoXH+IU1muRW/EZojOONWtwLi34nHDIzrKUeJUkMptX8GkpjbTjX9bmrTnS4Pzvhi6pRHLLIsioXUuvQLYYL4tj5d6ZeNcYitIWmnJWNMaiATjUQo2G/ciurrhEUskUkianhJaI7jQSMEj6xtvVs+5tcwM94Zwu9lPDY7lrxUaO5E7K7qwUkdASuDs+nzO9fIbK7dLxLj51rVLlCmhzHPG6/Q6X1YJXSoAQat2z3rT8UCjbPkBmfArGdGtI5Fu0t14YUlVRL4Zg3YAdpQM4xv28qvfk7E6xyxXaz9WNtIlkDYlixlGBPh1AEhseYpvAFGmqyq5tLAfaKrLnmGFHhQvlp5GijwMgugJZSRsMYPf0qyFZOLQH2iiioAqebB+0Lv+ry/5T15W0b3XB0WM9OSe0UIc+y0kIwc7die9WfEGURSF8aQjFs9sBTnOdsYzS1ye08vL8HRbE5tdMbHycKVXP1YH2V0MHuZWRVXPDrG7AhlSOKeM7RgpHPC6jI06cHbZgRlTsaYrSJlRVdzIwABcgAsR98QNsn3Uq8tTWpuOgLB4LiEanLxo2glQRmYE5chvXO57eVhzZfGMQFnaKHrA3Ei58KKjMFYgEqrMFXO3fvvXz/F0Jyr9WWZLVpSs2t+63PlxY/Fq1y0ueLRRyLG7BXdWcZ7BY9OpmPYDxAb9/ga54rxZLeLqyewGVScjYO4TUfLAzk+4GlLjFkb/AKN4qSSQB1VYUGGkgDlnd1LAMrukRVDjCrk98Vb9GS8njaWGSG2gJcJJoBmlxpUlVLEIgLnB9olfSmodCScqSlfVXn4eHmGfl8Du+5l/bttawlWZ2YzN3CIiM2jI2EhIzjuAp23FMFL/ABuw+bxwy2sAYWshfoRLpLI6tG/TUbF/EG+BrxsOcGuLkQQ208ZQB5nuIzGEQ5wAudRZsbeXc74IrPpDoqVLLsl2VHWWi1u739rEqVnZnlx7jEEl7aW7ygJHMs0zDJVWjOIonYAqrNIQcNjaPvuK02s75k4CXgEVtDHoedZLhNQi1qra28QB8TMFBODtmnLl/ja3UAkVSpDMjoTnTJGxR1yNjhgRkd69P0BVpSw2SHB7r6+b5eHgKV0812WVFFFegMAooooARvk6udTcSTGNHEJt/XVpam+bOk6e+Ns+vlmlDkC1MdxxVSQT8+Ztv+eKNwPgGxTlXIr/AIjNEZHdcDupeE3CSQ3hvTGsUoY6o5nWcOJU33bTnxDAAGPIVZR2l1GJ1EV2yNxENGoJIEDR7lgTlotWfDldyDkAVpOK+E1bbPkBkycHvmtbBJI7otHDeJN4mB1FcQBiG38QGnvUXjMsipDHdT3ETfMYdbFJn6DrJl5PowcsVRlOrG2NyCa2Oq/idhDpeWSLWQh16VLM6qCdGkbv3OF371ZVtdUAj/Mrl7m6LG7C6me3lgCsrW72+hY1ZnwGB8QXGS+Dnzph5Gsp0gljuhkiTCyeNeqmhBr0McxnuCBgZBI75LFayhkVgCoZQQGGkgEA4K+RHp5V61nKo2rWAybhPK0y23Do3t5gYrqZrgb7KVlUPkHODqUAjvvX2x4ZxAx2STi7Cm1MRZMNJDcCbUHbLgDMaqA5yMEjzNaxVXPzJEt0Lb6RpSFLaELBBJqClyPZBKnfy2zjNaKrJ7kBaINt66r5mvtKsCp5n4uttaySuJioUj6FC7jIIyBggY9W2HnSfy3zDNHwWSWMRK7T9OFjgnM0iL1bkA4Eup2Zu2dthnFaKVpe4JYpNJxOOVQ8b3AV1I2YG1t+9PYWW+K3kMiQQxWUB1vhQ2qSWQ7vJI27sfNmY+Xw2FQufEZuHTohw0gWLJ8upIkf/upR5u4XZC4aAs6RW8i6z15prmSVlDLFBEWbSBqHjx7hjclq59m0cNmbOnR02yQW06ZozqI7nGMkedeNr4Hq2MpZpuUpTV3ay3r18RyM80XoX9vCI0VF2VAFA9ygAfkFc3d9HEuqV0jXONTsFGe2MkgVV23NcTmIOssIuN7dpVCrMCARoIJAYgjwtpbcbGvnA+AQ3dxfSXSLNiT5vGjjUscaxRsdIOcF2bJYYzpFewjC71JlVUY3Rdg5+NLfM/KHzgSSRSSJKyrheoVidoiSnUABJHcfHttXXCbU2N7JYgsYGjE9mCS2hQ2mWHJ3wrFWGfJqYSKrKOV2LRaqRuJdjzPcXkklsgjt5Yy3XcMZTCquEATIAaRzqIJGkKM79hZcK4eLbUlhcyGSDeSKSQyoxbU+hwdkZiSdSYIzkgjar2aDwvpIRmBGsAZBIOG9+Dvv6VXcPs4+H2xV3AiTfU2zEkDUW/Cdm1HbJOcb4rHDUKWGTVGNr+/xKOF+8NHL3HI7y2jniyFcdiMFWGzI3vVgQfqqxpc5A4fJFZKZk0SzPJO6dtBmdpNJHkQCAR6imOuyIBRRRQAoco/vviv9bH+mgpmalflKQfPOKjO/zsbf+nhH+1NLMAMnsK5Nf8RmiMeteULvpxh4Js9G8WQFxu0hJtwfpMHft6H0q0j4HetJbCZbnR80gjDxshaC4jZWcvqbbVjdwGyBjfNaML+M9pIztn2l7Due/b310LlNWnUurGdORnHrjvirutLigM4seF3nzzqNBOkZjuo21SK+osxeIlteWBydOw05wOxJhcI5ZvUgmQxTAvwvpEFwdV0HbH3/ALWkjDdsedakL6P8NNgT7S9h3PfsPWoPBOYEuXuERSDby9JiSCG8KuGUjywwqNpK24DOL/lq9bUywz61gsgh1jaSFl6x9vuFBGfPfvUpXT7qkyvOAt8SsjQuyszRJGlv1ATGqB9wDvnGwO9alioo4VEHLiNAxbVnA9r8L+d7+9Rt770Apc58JuZJ3ZFeSM2UkcKocdO6LgrIdxjw4w3lpNfeW+BzR8UmmnQnVawxmYY0vKg+kxvnc48hnFO2KMVXau1gM8m4fdnikcqwzrEl2dT61YNE8ATUDqyI9YH0enAxnJJwNDFGK+1Sc81gCqTlf98cR/rI/wBNb1d1Scr/AL44j/WR/premMJ335ESK75SLPEcM0C/txZQlvsmGaUaTrDKcqEBY4wQF2I3pI5kS6HDryB5YLrSpkkl62JAAysV6IU6QMYAyBv5VqXM/C3miQw6erDIsseoDB05DJk9tUbOufLVmsz5s6ElvcNNwq7SZYnJk6Krg6TgmdGAYdiRvntg1rXw1OrOMpRvazvx0d18C8JWi9R/4zb2t5YKJmRIZlVopCyroYjUjI2cBl2Ix6Us8ucZe0AkuTrEwMM03hCi4t3aGNpCM6RLGFBYnSGRe2qkTj/KV5LYcMsQQzYLmJidUJPtM+2OkupQCd1ZiviyMaJypymLOyFq8nXXxFtSKFw+5UDzXP4RPfy7VeUlFEwpuWgi8nfKBc8R4rCtyqAxCYqUBXSrJhozvhl1LHud8oPWtaxVZwrlu1tSxtoI4i/tFV3I9M+nu7VZ1hUmpPQapwcFZnMsQZSrAFWGGB7EEYIP171X8kcuW6hi8eu5t5OmZXMjnYBkZOoTpzG6507atVWVROEXOnibxgLiW2Ej+uqKUxg/FXI3/AGPOr4d9qxniF2bjbRRRTwkFFFFAGPclJO3MF60sQ1KMSSMwZgdtIT9zJjIIwem3Zd/OtYZMjB3HmPWl1GVuNy4A1JZxgnG41TSEDPvAH2UyVy8U/4hdbjObD5M5IpYWV1CQzyqF/8ABTZbo+86zj3A+6pcnJ9wbljlcNfpdibUNQiSML0cd/LRj2dJ+FPdFZ7aRJm6fJ7ILGUCKEXRuWlG4+khNws3RL42DAAY7ZG9W3AOF3VvJdOsEWLm7WTSZANELIqu2wwXGnt55pyoqXWb0YHwV9oorEAooooAKKKKACqTgM37fv0GAoML7DBLPEQST57Iv2Vd1QcB/wCJcQ+q3/y3pvCd9kMZqWucJQz2sDAlZpSze8QI0wU+oLKu3oDTLVBzlwqSaFHgz1reQTRrt49IKtHvt442dcnsWFdGSurFY6MX+HqfujdmTGrpwrD6mICQsV/80tqwNsL7qgc4Xj3Lfc623klA+cyA7W8ORnV/zuMhV7/kqTccU4dc4FwbfVHv059KSRlh2Ktgg7bj3D3VJsOJWEIEcEtomogBY3jGpjsOxyT5Zrn7ne2o9vVr6FzGgAAHkMD4DFVnMvHVtLWWZt2VfAu51yHOlMDfc98dhmvnMHHxaRlmjkc5CqABgux0qhJORv3ODgVm/F5pr5pJJnVJrVTJHZhnVWQYHWjkHtSEkqcjbKjbvVUtfHlzLSnZWQ9WXPNq0S4n6soADRpG/UZ8HOmHGoZIbYjA2yQN6YeU+CyK811cgLNcBQI856MUerTHq82JZmYjbJ88A0scm/J/cx3MVxc6IjDkAK/UkkBDLpdwAAu4ON8nvjG+l03Qg0ryVn6itWd9E7oKKKKYMAooooATbP8A49d/1SH/ADJaa6VLy0uYeKTXMds88csEcY0SRKQ0bOTkSOvkw7Z86lnjF8x8HDyBjcy3MK757DR1Pr3xSFejOc7pF09Bgopb+ecUZ8C0tET1e5dj9ixV6RQcUZjqawjX70BZpD8SWT31l1WoF0MFfNVLHHOFcUEMhtrqB5MHTG1uFByNlDGTAPfdsjtVJwjk3isUkOLxAluOiAwLrLGoLKzrqBzqcpkMCBGu2+11hJcWFzQ6KoZ+HcSYYW5s0Pr82kP5DNiuZuGcTIGm6s09SLVzn7Zqr1WYXQwUUr8K4pcw3vzS+eGQyR9W3ljjaMPpOJIypZhqUFW2O4NenPd9NDa9SGXohZE60oQSFIScM4U7HGQTsdgcVk6TUsrJuMlFKkfK/ECARxdyDuCLW3II9e1dfsU4j/K7/wB0t/0Vv1SXNEXGmqHgP/EuIfzbf/Leon7E+I/yvJ/dLf8AVrq2nteGzTNd34aadVdus0aNpiUqNKIF23PlvW1Gg6crshsbqqr/AJqtIWdZbiJXjXW6FxqCnsdPtfYKU+P/ACj21x0LewuwZbidI2MXtpH4mZhqUgZC6c+WrPlSzNwonht1JJpknt7t5jLJp1P82lUgFwNiYlC7fVTEpqOhMYNml299Z3uUZFdwMtFNCVcDY5KSKDgZG423FSl4Daxxsogt0jIOsdNFUjG+oYxjA8/Ss8u+IXF9cSDhxt2S1jjljndyNMr63wpAPtR4VlbYDvXVlaycSgmme5lUyyuhiWUyW2iN8KujC6o2UAkgqXDb96rtLRvInJeVoivzlPGZhPL1/ucmqOzYaWDSBQWeNieoBlAUY5XwkbKd+uX54UvrV+JkFOh85gKRsRqMulGfQG7ogYg4UNgY2q/5q5VJs3lkLXF3HgxlFIVVyq9KKEEgJoztuSRnPbCHZ26gAqSRjSpLE4UEkIM+yASfCMYJNJ1q8I2nlu1uFMZipYWNmnr6fE/QHCea7W5OmCeN2/AzhtvPScN+SrasU+T3hKXOu6WZ1kicpCYzgx4HiZgcq2vOMEEaR760blrm9JVlSeWES28phdgyqrlVVtaqWJUeLBBJwQdzTlKpnWqszWnndOM5K1xloqNBxOJzpSWNm9FdSfsBqTWpYKKKKACiiigAooooAKKKKACiiigCp5j5YgvYhHOp8LakdWKvGw7MjDcGqa5sb+3jKqI+IRAY0yt05ypwNLNgxSbZ3YLnzz5t9FVlBS3hcytuNR2sghSefhJ1Z6FxEstu2c/ubZKquQdkkVe+FG9XlvZ8UDPcC7t3ZiNNvpY27RhVAKv+6Ru27HGpfF596aeOcIS6t5IJCypKpVipAbB74OD3G3xrJ+JBApgsr6/kVfA8puCFUKAOnEAAGyMgt2XTtk9sK0tjDM5WS56l4Rc3ZIY+YPlQe3i6c1vJa3LnQrSANCM5+kWUeF8eS7EnGcDJpWjthqaRzrlkOqSVt2c+ufIeijYDGBiuPmClNDl5VznEskkgJHmQzEZ+Fe7x5UjcAjHhOCPqI7f/AFXm8dj+sWjFtLj4nSoUNndu1zq04PLeExWuAVPinz4YGXdTkHJlBGyruPvsA73H3DsoyZL24ux1XLTicvDFMw0oA0aqI2A0qMA4ORnUCKo7DrQIFt7q6jUDAXWrqB7ldSvxxn31cpzheDtKjdvbiBG380rTmFxmGowypvza/wCmNWjVm7lZzDzNHFw9eiPnMUl8sbxxrCnVBUzNEemuGD+HZlVmycjerjlyCZOIXDXAEHzmGOdLZfZQAmJs+siBYQxGPb7YANSV53cgdW3hchiQVJUr4cZXIbxbkasjY1XQX9qU0Sx364/cmWbqmAjWNUUgfqjUGwQwIOADsKfWLoVFZTXy+ZiqdSDvYc/jSPxA8GS4l6qRPNrIkTRJITIwBPgAKat9yBsT5VT3Kyyu2L29MA8MasREzLgZL6VDHJ1bnfGK9rW2WJAkYCqOwHwGT6nbue9IVsdTpNxjq/DReo2qbnq1bzJfE+YZpU6Vohs4gd5CFEpHpHGMrGD+ETq9w8qo8DgKhWijfHm6hmJO5YsdyxJySe5qdRXJrYyrVe+3kbxpxXiQY+CQoweFEhkUhkkRFDIykEH379wdiM5rVOS+aheQkSYW4iOmePtg+TqO+hx4h9eO4rOa6srp7e4S5hAMiDSyZ0iWM/8AZsfd3UnsR6E070fj3Tnlqu6fPgYV6CkrxWps1FReGcSS4iWWMnSwzuMEeoI8iDsRRXqjlkqiiigAooooAKKKKACiiigAooooAzXn/mCSWeSzUtHDEFacqcPMHUsEUg5WPbfsxO2w7pS8zQAAATADYDoS4AG34Pb9FPfyh8u3BnN1axQsohxMXcofoi7rjAOdmYb+7tikCDi1zJEroluNahl1PJsDvuAn+9ee6RpzlUvPu8NUvPmdHDNZbR38dD3i5kiY4VZye+0En6K+ScwgHa3uj7xF+kg15x3N5nxG1A9wlP5CRXUkt0RtJbqfXpyH87Yrm7Klfh/M/wCkRnt/6v3PaPjTMMi2ufiij871191W/i1x+Kn69QcXmf3eDH9Cf1q9sXH8YT+wX9equnBfl9ZfQlZuT9iR91G/i1x+Kn69H3Ub+LXH4qfr1GK3GP3wv9gv63/783mttc+d2ce6GMfpoVOnzj+r6B2+T9iwi4iSd4J1+tB9mzGvX53/AN3L+IarjbzfxmT8SL9SuJLafbTdOPXMcZ/2FRsqfNfq+hPb5P2+pMHGl/g7j+wk/RXz7uRjdlmUerQyD4ezUSOK5B/fWfrgX9YUObzPhnix74f0NVtlS3Jr1f8AaR2+Xy+pM+7sP4Tf2cn6tdpxqA7CRc+hyD+LjNREmugN3gJ9THIPzP8A7VDveKXkUbyMLUhAW26ucem+35aI4eEnZP8AV/iDlJate37jpytx1rW6jwSYbl1jkXfwuwxHKo8iThG9QVP3tFd8qcoXkrWlxMbRoDonKr1dfs9RO405DFfsor1GCp1KdLJU4bvI5VeUZTvE1SiiinDEKKKKACiiigAooooAKKKKAK7mL953H9DJ/ltWE8KnVLSAsQB01+PhHYdz8O1foK6tlkRkb2XUq2+NmBB3+o1Qcp8jW1ioMSs740iWQhnCjYIpwNK4HYAe/NJ4rC9YSTdkmb0a2yu0jK4pAwDKQwPYggj8ldVq1/yHZTNqeBQc5JRmiyT3J0Fcn3mvK3+TmwRgwgDEdhI8kgz66XYrn4VzX0Q79/TyHOvK3dMnN9HkDqJknT7Q74zjPbON8d69yK2teEwiLpCKMRfwehdG5z7OMd/dSpc/Jda6lEb3ESnPgSTw+Ww1KxAHkARRPoh27EvUI478yM8klVRlmVR6sQPz14DicX4Yx64bH42NOPfmth4RyNaW7a0iDSfwkhMjjy2LZxtttir14wQQRkEYIO4IPkavDoiNu1LXwKyxzvojC6AtaBffJrba2MbzRKw2jjZAifzAUOnt2zjc7V72PyZ2YRhIJJi+QWkkbIGey6NIHbyGfU1h90VL95WNOvRtuM4op6k+TWDdRNcgZ2OqMkb9gTGTgdt819u/k0t0h1LNdBgMluoDnCnYgqVAzvsB2qv3TV5r3+hPXocmImKgcwITaTgdyhA+s4q9t+Ch4ppDLIDDGHUDpgE4B8XgyR8aXuVC1/b3DTMU0FEAjCgEMwJzqDH8vnUw6MrQnFu2jREsZCUWlc33g9t07eFNOnRGi6fTSoGPhjFFTBRXozlH/9k="/>
          <p:cNvSpPr>
            <a:spLocks noChangeAspect="1" noChangeArrowheads="1"/>
          </p:cNvSpPr>
          <p:nvPr/>
        </p:nvSpPr>
        <p:spPr bwMode="auto">
          <a:xfrm>
            <a:off x="155575" y="-639763"/>
            <a:ext cx="1905000" cy="13335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0247" name="Picture 7" descr="http://www.how-to-study.com/images/language-arts/common-prefixes-student.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76800" y="2057400"/>
            <a:ext cx="38973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36681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nodeType="clickEffect">
                                  <p:stCondLst>
                                    <p:cond delay="0"/>
                                  </p:stCondLst>
                                  <p:childTnLst>
                                    <p:set>
                                      <p:cBhvr>
                                        <p:cTn id="18" dur="1" fill="hold">
                                          <p:stCondLst>
                                            <p:cond delay="0"/>
                                          </p:stCondLst>
                                        </p:cTn>
                                        <p:tgtEl>
                                          <p:spTgt spid="10247"/>
                                        </p:tgtEl>
                                        <p:attrNameLst>
                                          <p:attrName>style.visibility</p:attrName>
                                        </p:attrNameLst>
                                      </p:cBhvr>
                                      <p:to>
                                        <p:strVal val="visible"/>
                                      </p:to>
                                    </p:set>
                                    <p:animEffect transition="in" filter="fade">
                                      <p:cBhvr>
                                        <p:cTn id="19" dur="2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pPr eaLnBrk="1" hangingPunct="1"/>
            <a:r>
              <a:rPr lang="en-US" smtClean="0"/>
              <a:t>Prefixes</a:t>
            </a:r>
          </a:p>
        </p:txBody>
      </p:sp>
      <p:pic>
        <p:nvPicPr>
          <p:cNvPr id="11267" name="Picture 7" descr="http://www.mrfuller.net/thurston/website/images/MetricPrefixes.gif"/>
          <p:cNvPicPr>
            <a:picLocks noChangeAspect="1" noChangeArrowheads="1"/>
          </p:cNvPicPr>
          <p:nvPr/>
        </p:nvPicPr>
        <p:blipFill>
          <a:blip r:embed="rId2">
            <a:extLst>
              <a:ext uri="{28A0092B-C50C-407E-A947-70E740481C1C}">
                <a14:useLocalDpi xmlns:a14="http://schemas.microsoft.com/office/drawing/2010/main" val="0"/>
              </a:ext>
            </a:extLst>
          </a:blip>
          <a:srcRect l="12286" t="11111" r="13240" b="11111"/>
          <a:stretch>
            <a:fillRect/>
          </a:stretch>
        </p:blipFill>
        <p:spPr bwMode="auto">
          <a:xfrm>
            <a:off x="1219200" y="1371600"/>
            <a:ext cx="6553200" cy="509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9570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pPr eaLnBrk="1" hangingPunct="1"/>
            <a:r>
              <a:rPr lang="en-US" dirty="0" smtClean="0"/>
              <a:t>The Scientific Method</a:t>
            </a:r>
          </a:p>
        </p:txBody>
      </p:sp>
      <p:sp>
        <p:nvSpPr>
          <p:cNvPr id="3075" name="Content Placeholder 5"/>
          <p:cNvSpPr>
            <a:spLocks noGrp="1"/>
          </p:cNvSpPr>
          <p:nvPr>
            <p:ph sz="half" idx="2"/>
          </p:nvPr>
        </p:nvSpPr>
        <p:spPr/>
        <p:txBody>
          <a:bodyPr/>
          <a:lstStyle/>
          <a:p>
            <a:pPr eaLnBrk="1" hangingPunct="1"/>
            <a:r>
              <a:rPr lang="en-US" dirty="0" smtClean="0"/>
              <a:t>How exactly did someone discover bacteria?</a:t>
            </a:r>
          </a:p>
          <a:p>
            <a:pPr eaLnBrk="1" hangingPunct="1"/>
            <a:r>
              <a:rPr lang="en-US" dirty="0" smtClean="0"/>
              <a:t>How do we know what we breathe?</a:t>
            </a:r>
          </a:p>
          <a:p>
            <a:pPr eaLnBrk="1" hangingPunct="1"/>
            <a:r>
              <a:rPr lang="en-US" dirty="0" smtClean="0"/>
              <a:t>Why do scientists think that the universe started with a bang?</a:t>
            </a:r>
          </a:p>
        </p:txBody>
      </p:sp>
      <p:pic>
        <p:nvPicPr>
          <p:cNvPr id="3076" name="Picture 6" descr="http://www.users.waitrose.com/~mikeholland/Images/Science.jpg"/>
          <p:cNvPicPr>
            <a:picLocks noChangeAspect="1" noChangeArrowheads="1"/>
          </p:cNvPicPr>
          <p:nvPr/>
        </p:nvPicPr>
        <p:blipFill>
          <a:blip r:embed="rId2" cstate="print"/>
          <a:srcRect/>
          <a:stretch>
            <a:fillRect/>
          </a:stretch>
        </p:blipFill>
        <p:spPr bwMode="auto">
          <a:xfrm>
            <a:off x="1219200" y="1447800"/>
            <a:ext cx="2514600" cy="4298950"/>
          </a:xfrm>
          <a:prstGeom prst="rect">
            <a:avLst/>
          </a:prstGeom>
          <a:noFill/>
          <a:ln w="9525">
            <a:noFill/>
            <a:miter lim="800000"/>
            <a:headEnd/>
            <a:tailEnd/>
          </a:ln>
        </p:spPr>
      </p:pic>
    </p:spTree>
    <p:extLst>
      <p:ext uri="{BB962C8B-B14F-4D97-AF65-F5344CB8AC3E}">
        <p14:creationId xmlns:p14="http://schemas.microsoft.com/office/powerpoint/2010/main" val="107403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20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20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fade">
                                      <p:cBhvr>
                                        <p:cTn id="17" dur="20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76"/>
                                        </p:tgtEl>
                                        <p:attrNameLst>
                                          <p:attrName>style.visibility</p:attrName>
                                        </p:attrNameLst>
                                      </p:cBhvr>
                                      <p:to>
                                        <p:strVal val="visible"/>
                                      </p:to>
                                    </p:set>
                                    <p:animEffect transition="in" filter="wipe(down)">
                                      <p:cBhvr>
                                        <p:cTn id="22"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p:txBody>
          <a:bodyPr/>
          <a:lstStyle/>
          <a:p>
            <a:pPr eaLnBrk="1" hangingPunct="1"/>
            <a:r>
              <a:rPr lang="en-US" smtClean="0"/>
              <a:t>The Scientific Method</a:t>
            </a:r>
          </a:p>
        </p:txBody>
      </p:sp>
      <p:sp>
        <p:nvSpPr>
          <p:cNvPr id="5" name="Content Placeholder 4"/>
          <p:cNvSpPr>
            <a:spLocks noGrp="1"/>
          </p:cNvSpPr>
          <p:nvPr>
            <p:ph sz="half" idx="1"/>
          </p:nvPr>
        </p:nvSpPr>
        <p:spPr>
          <a:xfrm>
            <a:off x="457200" y="1600200"/>
            <a:ext cx="4038600" cy="4953000"/>
          </a:xfrm>
        </p:spPr>
        <p:txBody>
          <a:bodyPr rtlCol="0">
            <a:normAutofit/>
          </a:bodyPr>
          <a:lstStyle/>
          <a:p>
            <a:pPr eaLnBrk="1" fontAlgn="auto" hangingPunct="1">
              <a:spcAft>
                <a:spcPts val="0"/>
              </a:spcAft>
              <a:buFont typeface="Arial" pitchFamily="34" charset="0"/>
              <a:buChar char="•"/>
              <a:defRPr/>
            </a:pPr>
            <a:r>
              <a:rPr lang="en-US" dirty="0" smtClean="0"/>
              <a:t>The </a:t>
            </a:r>
            <a:r>
              <a:rPr lang="en-US" b="1" dirty="0" smtClean="0"/>
              <a:t>scientific method </a:t>
            </a:r>
            <a:r>
              <a:rPr lang="en-US" dirty="0" smtClean="0"/>
              <a:t>is an organized approach to learn how the natural world works</a:t>
            </a:r>
          </a:p>
          <a:p>
            <a:pPr eaLnBrk="1" fontAlgn="auto" hangingPunct="1">
              <a:spcAft>
                <a:spcPts val="0"/>
              </a:spcAft>
              <a:buFont typeface="Arial" pitchFamily="34" charset="0"/>
              <a:buChar char="–"/>
              <a:defRPr/>
            </a:pPr>
            <a:r>
              <a:rPr lang="en-US" dirty="0" smtClean="0"/>
              <a:t>It is a system that allows for logical process </a:t>
            </a:r>
          </a:p>
          <a:p>
            <a:pPr eaLnBrk="1" fontAlgn="auto" hangingPunct="1">
              <a:spcAft>
                <a:spcPts val="0"/>
              </a:spcAft>
              <a:buFont typeface="Arial" pitchFamily="34" charset="0"/>
              <a:buChar char="–"/>
              <a:defRPr/>
            </a:pPr>
            <a:r>
              <a:rPr lang="en-US" dirty="0" smtClean="0"/>
              <a:t>It gives a framework to people who wish to discover, question or solve</a:t>
            </a:r>
          </a:p>
        </p:txBody>
      </p:sp>
      <p:pic>
        <p:nvPicPr>
          <p:cNvPr id="5124" name="Picture 5" descr="http://www.innovationcreators.com/Organized%20Chaos.png"/>
          <p:cNvPicPr>
            <a:picLocks noChangeAspect="1" noChangeArrowheads="1"/>
          </p:cNvPicPr>
          <p:nvPr/>
        </p:nvPicPr>
        <p:blipFill rotWithShape="1">
          <a:blip r:embed="rId2" cstate="print"/>
          <a:srcRect b="45687"/>
          <a:stretch/>
        </p:blipFill>
        <p:spPr bwMode="auto">
          <a:xfrm>
            <a:off x="4953000" y="2057400"/>
            <a:ext cx="3895725" cy="2305594"/>
          </a:xfrm>
          <a:prstGeom prst="rect">
            <a:avLst/>
          </a:prstGeom>
          <a:noFill/>
          <a:ln w="9525">
            <a:noFill/>
            <a:miter lim="800000"/>
            <a:headEnd/>
            <a:tailEnd/>
          </a:ln>
        </p:spPr>
      </p:pic>
    </p:spTree>
    <p:extLst>
      <p:ext uri="{BB962C8B-B14F-4D97-AF65-F5344CB8AC3E}">
        <p14:creationId xmlns:p14="http://schemas.microsoft.com/office/powerpoint/2010/main" val="866978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wipe(down)">
                                      <p:cBhvr>
                                        <p:cTn id="22"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pPr eaLnBrk="1" hangingPunct="1"/>
            <a:r>
              <a:rPr lang="en-US" dirty="0" smtClean="0"/>
              <a:t>The Scientific Method</a:t>
            </a:r>
          </a:p>
        </p:txBody>
      </p:sp>
      <p:sp>
        <p:nvSpPr>
          <p:cNvPr id="6147" name="Content Placeholder 5"/>
          <p:cNvSpPr>
            <a:spLocks noGrp="1"/>
          </p:cNvSpPr>
          <p:nvPr>
            <p:ph sz="half" idx="2"/>
          </p:nvPr>
        </p:nvSpPr>
        <p:spPr/>
        <p:txBody>
          <a:bodyPr/>
          <a:lstStyle/>
          <a:p>
            <a:pPr marL="514350" indent="-514350" eaLnBrk="1" hangingPunct="1">
              <a:buFont typeface="Arial" charset="0"/>
              <a:buAutoNum type="arabicParenR"/>
            </a:pPr>
            <a:r>
              <a:rPr lang="en-US" dirty="0" smtClean="0"/>
              <a:t>Observe</a:t>
            </a:r>
          </a:p>
          <a:p>
            <a:pPr marL="514350" indent="-514350" eaLnBrk="1" hangingPunct="1">
              <a:buFont typeface="Arial" charset="0"/>
              <a:buAutoNum type="arabicParenR"/>
            </a:pPr>
            <a:r>
              <a:rPr lang="en-US" dirty="0" smtClean="0"/>
              <a:t>Hypothesis</a:t>
            </a:r>
          </a:p>
          <a:p>
            <a:pPr marL="514350" indent="-514350" eaLnBrk="1" hangingPunct="1">
              <a:buFont typeface="Arial" charset="0"/>
              <a:buAutoNum type="arabicParenR"/>
            </a:pPr>
            <a:r>
              <a:rPr lang="en-US" dirty="0" smtClean="0"/>
              <a:t>Experiment</a:t>
            </a:r>
          </a:p>
          <a:p>
            <a:pPr marL="514350" indent="-514350" eaLnBrk="1" hangingPunct="1">
              <a:buFont typeface="Arial" charset="0"/>
              <a:buAutoNum type="arabicParenR"/>
            </a:pPr>
            <a:r>
              <a:rPr lang="en-US" dirty="0" smtClean="0"/>
              <a:t>Analyze results</a:t>
            </a:r>
          </a:p>
          <a:p>
            <a:pPr marL="514350" indent="-514350" eaLnBrk="1" hangingPunct="1">
              <a:buFont typeface="Arial" charset="0"/>
              <a:buAutoNum type="arabicParenR"/>
            </a:pPr>
            <a:r>
              <a:rPr lang="en-US" dirty="0" smtClean="0"/>
              <a:t>Draw conclusions</a:t>
            </a:r>
          </a:p>
        </p:txBody>
      </p:sp>
      <p:pic>
        <p:nvPicPr>
          <p:cNvPr id="6148" name="Picture 5" descr="http://t1.gstatic.com/images?q=tbn:KziJhbEZjAWeoM:http://www.milforded.org/schools/eastshore/tdudeck/2.gif&amp;t=1"/>
          <p:cNvPicPr>
            <a:picLocks noChangeAspect="1" noChangeArrowheads="1"/>
          </p:cNvPicPr>
          <p:nvPr/>
        </p:nvPicPr>
        <p:blipFill>
          <a:blip r:embed="rId2" cstate="print"/>
          <a:srcRect/>
          <a:stretch>
            <a:fillRect/>
          </a:stretch>
        </p:blipFill>
        <p:spPr bwMode="auto">
          <a:xfrm>
            <a:off x="609600" y="1573213"/>
            <a:ext cx="3478213" cy="4343400"/>
          </a:xfrm>
          <a:prstGeom prst="rect">
            <a:avLst/>
          </a:prstGeom>
          <a:noFill/>
          <a:ln w="9525">
            <a:noFill/>
            <a:miter lim="800000"/>
            <a:headEnd/>
            <a:tailEnd/>
          </a:ln>
        </p:spPr>
      </p:pic>
    </p:spTree>
    <p:extLst>
      <p:ext uri="{BB962C8B-B14F-4D97-AF65-F5344CB8AC3E}">
        <p14:creationId xmlns:p14="http://schemas.microsoft.com/office/powerpoint/2010/main" val="1513277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20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20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fade">
                                      <p:cBhvr>
                                        <p:cTn id="22" dur="2000"/>
                                        <p:tgtEl>
                                          <p:spTgt spid="6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2000"/>
                                        <p:tgtEl>
                                          <p:spTgt spid="6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148"/>
                                        </p:tgtEl>
                                        <p:attrNameLst>
                                          <p:attrName>style.visibility</p:attrName>
                                        </p:attrNameLst>
                                      </p:cBhvr>
                                      <p:to>
                                        <p:strVal val="visible"/>
                                      </p:to>
                                    </p:set>
                                    <p:animEffect transition="in" filter="wipe(down)">
                                      <p:cBhvr>
                                        <p:cTn id="3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851</Words>
  <Application>Microsoft Office PowerPoint</Application>
  <PresentationFormat>On-screen Show (4:3)</PresentationFormat>
  <Paragraphs>123</Paragraphs>
  <Slides>31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Introduction to Science</vt:lpstr>
      <vt:lpstr>Metric System</vt:lpstr>
      <vt:lpstr>Metric System</vt:lpstr>
      <vt:lpstr>Metric System</vt:lpstr>
      <vt:lpstr>Prefixes</vt:lpstr>
      <vt:lpstr>Prefixes</vt:lpstr>
      <vt:lpstr>The Scientific Method</vt:lpstr>
      <vt:lpstr>The Scientific Method</vt:lpstr>
      <vt:lpstr>The Scientific Method</vt:lpstr>
      <vt:lpstr>The Scientific Method</vt:lpstr>
      <vt:lpstr>The Scientific Method</vt:lpstr>
      <vt:lpstr>Example Experiment</vt:lpstr>
      <vt:lpstr>The Scientific Method</vt:lpstr>
      <vt:lpstr>The Scientific Method</vt:lpstr>
      <vt:lpstr>Example Experiment</vt:lpstr>
      <vt:lpstr>The Scientific Method</vt:lpstr>
      <vt:lpstr>The Scientific Method</vt:lpstr>
      <vt:lpstr>Example Experiment</vt:lpstr>
      <vt:lpstr>The Scientific Method</vt:lpstr>
      <vt:lpstr>Example Experiment</vt:lpstr>
      <vt:lpstr>The Scientific Method</vt:lpstr>
      <vt:lpstr>Example Experiment</vt:lpstr>
      <vt:lpstr>That’s Just a Theory</vt:lpstr>
      <vt:lpstr>That’s Just a Theory</vt:lpstr>
      <vt:lpstr>Experiments</vt:lpstr>
      <vt:lpstr>Experiments</vt:lpstr>
      <vt:lpstr>Variables</vt:lpstr>
      <vt:lpstr>Variables</vt:lpstr>
      <vt:lpstr>Variables</vt:lpstr>
      <vt:lpstr>Variables</vt:lpstr>
      <vt:lpstr>Now You Decide…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Science</dc:title>
  <dc:creator>Administrator</dc:creator>
  <cp:lastModifiedBy>Administrator</cp:lastModifiedBy>
  <cp:revision>9</cp:revision>
  <dcterms:created xsi:type="dcterms:W3CDTF">2013-08-29T12:45:18Z</dcterms:created>
  <dcterms:modified xsi:type="dcterms:W3CDTF">2017-08-25T10:49:11Z</dcterms:modified>
</cp:coreProperties>
</file>