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0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788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80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71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3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056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7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01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0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17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03F51-6F49-4D45-A9A7-D399EBDD2AA9}" type="datetimeFigureOut">
              <a:rPr lang="en-US" smtClean="0"/>
              <a:t>10/28/2016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E424D-9288-4531-926A-A8AFB7B62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5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foodmatters.tv/articles-1/the-30-worst-foods-in-america-beware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Cellular Respiration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Glycolysis happens first and will happen every time cellular respiration starts</a:t>
            </a:r>
          </a:p>
          <a:p>
            <a:r>
              <a:rPr lang="en-US" dirty="0" smtClean="0"/>
              <a:t>After that there are two different pathways that could be followed</a:t>
            </a:r>
          </a:p>
          <a:p>
            <a:r>
              <a:rPr lang="en-US" b="1" dirty="0" smtClean="0"/>
              <a:t>Aerobic respiration </a:t>
            </a:r>
            <a:r>
              <a:rPr lang="en-US" dirty="0" smtClean="0"/>
              <a:t>requires oxygen</a:t>
            </a:r>
          </a:p>
          <a:p>
            <a:r>
              <a:rPr lang="en-US" b="1" dirty="0" smtClean="0"/>
              <a:t>Anaerobic respiration</a:t>
            </a:r>
            <a:r>
              <a:rPr lang="en-US" dirty="0" smtClean="0"/>
              <a:t> does not require oxygen</a:t>
            </a:r>
            <a:endParaRPr lang="en-US" b="1" dirty="0" smtClean="0"/>
          </a:p>
        </p:txBody>
      </p:sp>
      <p:pic>
        <p:nvPicPr>
          <p:cNvPr id="3074" name="Picture 2" descr="http://www.sparkpeople.com/blog_photos/8052026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1600"/>
            <a:ext cx="3352800" cy="504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3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Mighty Mitochondria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Think back to cell as a city</a:t>
            </a:r>
          </a:p>
          <a:p>
            <a:r>
              <a:rPr lang="en-US" dirty="0" smtClean="0"/>
              <a:t>What job did we give the mitochondria?</a:t>
            </a:r>
          </a:p>
          <a:p>
            <a:r>
              <a:rPr lang="en-US" dirty="0" smtClean="0"/>
              <a:t>The mitochondria has two main areas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matrix</a:t>
            </a:r>
            <a:r>
              <a:rPr lang="en-US" dirty="0" smtClean="0"/>
              <a:t> is the inner space filled with fluid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inner membrane </a:t>
            </a:r>
            <a:r>
              <a:rPr lang="en-US" dirty="0" smtClean="0"/>
              <a:t>is a folded membrane on the inside the mitochondria</a:t>
            </a:r>
          </a:p>
        </p:txBody>
      </p:sp>
      <p:pic>
        <p:nvPicPr>
          <p:cNvPr id="13314" name="Picture 2" descr="http://www.onkocet.onkocet.eu/userfiles/image/AT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38400"/>
            <a:ext cx="3797709" cy="2695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38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Mighty Mitochondria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00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The aerobic parts of cellular respiration are performed in the mitochondria</a:t>
            </a:r>
          </a:p>
          <a:p>
            <a:r>
              <a:rPr lang="en-US" dirty="0" smtClean="0"/>
              <a:t>Every part of cellular respiration that involves oxygen is done in the mitochondria</a:t>
            </a:r>
          </a:p>
          <a:p>
            <a:endParaRPr lang="en-US" dirty="0"/>
          </a:p>
        </p:txBody>
      </p:sp>
      <p:pic>
        <p:nvPicPr>
          <p:cNvPr id="13314" name="Picture 2" descr="http://www.biology.iupui.edu/biocourses/N100/images/ch9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4248150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1543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Mighty Mitochondria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Glycolysis happens in the cytoplasm</a:t>
            </a:r>
          </a:p>
          <a:p>
            <a:r>
              <a:rPr lang="en-US" dirty="0" smtClean="0"/>
              <a:t>The Krebs Cycle “Citrus Acid Cycle” happens in the matrix </a:t>
            </a:r>
          </a:p>
          <a:p>
            <a:r>
              <a:rPr lang="en-US" dirty="0" smtClean="0"/>
              <a:t>The process of oxidative phosphorylation happens in the inner mitochondria membrane</a:t>
            </a:r>
            <a:endParaRPr lang="en-US" dirty="0"/>
          </a:p>
        </p:txBody>
      </p:sp>
      <p:pic>
        <p:nvPicPr>
          <p:cNvPr id="5" name="Picture 2" descr="http://www.biology.iupui.edu/biocourses/N100/images/ch9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5276" y="2286000"/>
            <a:ext cx="4248150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414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Cellular respiration is an exergonic process</a:t>
            </a:r>
          </a:p>
          <a:p>
            <a:r>
              <a:rPr lang="en-US" dirty="0" smtClean="0"/>
              <a:t>This means it gives off energy</a:t>
            </a:r>
          </a:p>
          <a:p>
            <a:r>
              <a:rPr lang="en-US" dirty="0" smtClean="0"/>
              <a:t>The energy that it gives off can be measured</a:t>
            </a:r>
          </a:p>
          <a:p>
            <a:r>
              <a:rPr lang="en-US" dirty="0" smtClean="0"/>
              <a:t>We measure its energy in calories or kilocalories</a:t>
            </a:r>
            <a:endParaRPr lang="en-US" dirty="0"/>
          </a:p>
        </p:txBody>
      </p:sp>
      <p:pic>
        <p:nvPicPr>
          <p:cNvPr id="7170" name="Picture 2" descr="http://www.chem.ufl.edu/~itl/4411/matter/FG05_01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86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calorie</a:t>
            </a:r>
            <a:r>
              <a:rPr lang="en-US" dirty="0" smtClean="0"/>
              <a:t> is the ability for a unit of energy to heat one gram (one mL) of water one degree Celsius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kilocalorie</a:t>
            </a:r>
            <a:r>
              <a:rPr lang="en-US" dirty="0" smtClean="0"/>
              <a:t> is the ability heat one kilogram of water (one L) one degree Celsius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43399" y="1828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http://foodmatters.tv/articles-1/the-30-worst-foods-in-america-beware</a:t>
            </a:r>
            <a:endParaRPr lang="en-US" dirty="0"/>
          </a:p>
        </p:txBody>
      </p:sp>
      <p:pic>
        <p:nvPicPr>
          <p:cNvPr id="1026" name="Picture 2" descr="Image result for hot t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212" y="3048000"/>
            <a:ext cx="3878887" cy="298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57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Information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Cellular respiration is not an exact process</a:t>
            </a:r>
          </a:p>
          <a:p>
            <a:r>
              <a:rPr lang="en-US" dirty="0" smtClean="0"/>
              <a:t>It can only harvest around 34% of the energy in a molecule of glucose</a:t>
            </a:r>
          </a:p>
          <a:p>
            <a:r>
              <a:rPr lang="en-US" dirty="0" smtClean="0"/>
              <a:t>Everything else is lost as heat</a:t>
            </a:r>
            <a:endParaRPr lang="en-US" dirty="0"/>
          </a:p>
        </p:txBody>
      </p:sp>
      <p:pic>
        <p:nvPicPr>
          <p:cNvPr id="8194" name="Picture 2" descr="http://farm9.staticflickr.com/8294/7813922938_11118df294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1910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25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 did you get the energy to get ready this morning?</a:t>
            </a:r>
          </a:p>
          <a:p>
            <a:r>
              <a:rPr lang="en-US" dirty="0" smtClean="0"/>
              <a:t>Where did you get your energy?</a:t>
            </a:r>
          </a:p>
          <a:p>
            <a:r>
              <a:rPr lang="en-US" dirty="0" smtClean="0"/>
              <a:t>What had to happen within you for you to get energy?</a:t>
            </a:r>
            <a:endParaRPr lang="en-US" dirty="0"/>
          </a:p>
        </p:txBody>
      </p:sp>
      <p:sp>
        <p:nvSpPr>
          <p:cNvPr id="5" name="AutoShape 2" descr="data:image/jpeg;base64,/9j/4AAQSkZJRgABAQAAAQABAAD/2wCEAAkGBxMTEhQUExQUFhUXFxQVFxcXGBQVGBgUFBcXGBgYGBgYHCggGBwlHRcWITEhJSkrLi4uFx8zODMsNygtLisBCgoKDg0OFxAQGiwkHxwsLCwsLCwsLCwsLCwsLCwsLCwsLCwsLCwsLCwsLCwsLCwsNyw3LCwsLCwsLDcrLCsrK//AABEIAMkA+gMBIgACEQEDEQH/xAAbAAACAwEBAQAAAAAAAAAAAAADBAIFBgEAB//EAEMQAAEDAQUDCQUGBQMEAwAAAAEAAgMRBAUSITFBUZETUlNhcYGSodEGIjLB8CNCYqKx4RQzY4LxFXLSQ5OjsiRzg//EABkBAAMBAQEAAAAAAAAAAAAAAAABAgMEBf/EACQRAAICAQQDAQEAAwAAAAAAAAABAhEDBBIhMRNBURQiBTJh/9oADAMBAAIRAxEAPwC5HKcxniPopjlOY3xH0UGhnTHxhTDWdMfGECOHlMQ91m37x9EYCTms4n0QS1mIfbHTnoobH0rvGpAIBJzWcXeilhk3M4uUGiPpT4ypAR9KfGUxkw2Tcz8ykGSbmfmUAI+ld4ypAR9K7xuSAlhk/B+ZewSfg4H1XKR9I7xuXCIukd43oES5OT8HA+q4WSfg4FQdyXSHxOS9YuefE9AzrnSCgqw5NoaH72n11I/JS728CqcmLEBjNKNOrtxViBFzz4nIADdd2SQtc0ODquLs2nUgA/op2qKSmreBU/suf+ZyVtYip8f5nJ2AlgNMznU6dQWVcFqiAI8tKPO3cVlXqmB4MBJqNA35qWGi8zU9ynRMCKgUQhRogCJUSETCuFqAB4VEhFwqJCAB0Xip0USEBRCi4Qp0XCEADLVyinRcwoA+mhx6I8WKQcehP5V0Rv6UcGqYjd0o4NUEgmvOL+VsG1qOHO6I8WobY3Yj9qNBsajtY7pRwagZwPd0R4tUg93RHi1SEbulHBq6I3dKODEAcDndF+Yei7jd0X5h6KXJu6byYuPBAqZv/QIGc5R/RDxD0Q32hw/6Q8Q9FT2u+sB+N1OdhHHTRBF9A5mXI7Rh/wAhKwLOa8afcb2Yh6JGe9i3FWMAb8Q2dyqLwtxxVDydQM28VQXvan0BJLh2jSnUpsqi6mvh5eHYRrnTTbT9TxVpFfgFAQCdAMQ4aLCC9xTDiq3ccjXcd6J/GtLS7Hhc2tRvO6m5CYUb6K8Hl38uuWldvBetdsIaSYwO1w9Fi7J7V4RQB58IFd34h6JK9b8nk+Iho3E/sqsVGyNqBiOVPdf51WYeVT2f2ieAW5OAFKioyP0UeG3Bw6925PcFFo1+Z+ti9yoVWbdrn2/5XuXzRuGkW4cpJCKXrRY7QDtSUgoZK9gXonIzQqTEwOFcLExgUSxMQuWqJamcCgWpgLlq5hRyxRLUAAIXKIxao4UAfQg1nQO8LfVTDWdA7wt9UZsUnPHhHqpiKTnjwj1UEirGsxH7B2z7rfVHDWdAfC31Uo45cR99vh7EcRy88eFIYHCzoHeFvqpBjOgd4W+qMIpeePApBkvPb4f3QMXcGdA7wt9UvMxnQupuwj1VgY5ee3wn1S07JecPCfVAFXJyYBrCQP8AaFQXjZIyRSNw30yyWmtfK7Xs8JWZt0zmE1p3dutFDKRn7bZ8JGBxzz31VRPO9u3JWl8WgHMZZ9maztptWRGtUigVofXMhLi0EEqZa6nftUHMVIQMzmtQu5nOuiC/IqcLtv19aJsSDRykCmgTDDiaKHPQ02jYe7TvQWSgH3tu1N2GzguyIrsFdexS2UkKSFwoCajYm4HZbFO87G7WiVgfRK7Q6LeJjiE3BDTcqmz2ogncrWxOqQapoVFjZ89RROxx7lCKKv0AnYGCi0RIJrFwtTLepRc1UIXLFBzEyWqJYmAsWqDmpktUCxAhYhcwoxYuYUAboNi6J/gKI1sXRO8BRQyXezg71RA2Xezg71WYqFYhFU/Zv15pRwIujd4XrsIlz+DXc71RwJfwfmQMDSHmO8D1KkPNd4ZEwDLuZ+ZdxS7mcXIAVcIea7hIkbbPABo6u4YgfNWj3S81nE+ip7bNKwuIZG6tNX0IplQVFCK5oY0VtoLc6EtrqPedl3qnvINocye+vf1K0lt09KYGDsJI4kCqp7dI4DEQB9a0WbLRm7xy17h6qhDampVjfE5c6n+FVOJGiaDsfwUaKuqdjRTb9aoFoiOWzaV67MnjFpXarS2vYGGmp+f15KW6GlZnXRHZ3Jj+FwjPtKvrPYA0Y3090Cg3u2DuVdbHVqeo1S33wPbRXEZ9vkuFhB/TZwXsNVZ2ay8o2u0JuVAlYex3u6mCX3hSlcqjrJ2pO1wgOqDkRVeMBGR1B3eaDPA5tCDUbErRTQaN4Bof0VlYnZ1VNhNaq0sMoOVOKronsv4ZiBrxT0VoB92lTtIz4KqisRoHEZaa/Larmxho+EZ7qU/wrVskchiy/bL91JzE3Z48s16SNaIkRLFBzE05iEWpgLFqg5iZc1Dc1AhYtUcKYc1QwIEbACLc/hIpDkfx/wDkRwJd7ODvVTHK/g/MswE4eSz95+p6TeUw3kue/jJ6LtnMtNGanaUyHSc1niPogAAMXSP8T1L7PpXeJyOHScxvi/ZdxP6NviHogBQiPpn+MpeWBmvLGo0q4KyL39EPE30Qp3O6LzaUDRR2iztf/wBWg2ZtqTv6lnfaF2GMguq6u+tevqWqtc52RCu84KLEe1k5cBVobTdl1KGUjGzu97eoxMq8KT2ZjzTFkZ9oK5VrxUyfBcFyOWm7zhB7B3pe7rES73qnPIbyFpxAXRaain9w/wAL1hsuH3gKVqetY7uDZx5OyXUS2jjhoK0Owdazl8xtAowZfrTetOIXPd7xydoOpVdssVWkdpH6KVLkpw4Mrgori63YHVpUZVG8bUtPD7xCuLPYiWAq5S4IUeRu33TiAkbmKeRVTNYDgod+R6/QrXWWN7WvDRlhDqdozVdC9r8QOupB2daiLLlGjMmzU1XIrPoRmVobTY6gEDr8lUWdtHkaZrWLsxkqLKwBxoDU8VqbnsZAJwkaVqK8UldNjdVhy14ha6BlBpnvHV1LoijNsVMe/gl5WqxlaEpI1WSIPYhPampQl3pgAcEJwRnoTkABIUaKblBOgNaGxfjH/cUxyXPeO+RHHK7o/wA4Uy+Xms8TvRZEidmdFT+Y8f3O9E0Hx9M7xfsvQPkp8DfEf+KMHv2xjxfsgCAczpz4m/NEaBsmPiYpYz0Xm1exf0T+T1QB0M/rHixRfE7pfJq77u2F3BnqoPZGdYHeAeqAErbZJCPdkaTTRzRTyXz/ANqmuDTjFD8hqajKi+hyRw5/YvH/AOZ+Sx3tbYvvRtdhoQ4FrgQDt0UtFowuEYz9aItmZUU21qDuOS5EDiAP19fJO2Cz++N1fmspdGsC9s1qwMwyNIO8aGunYnYpQWtbShdmeoDQBU96y1PUDTgAPmVZXGytHGmmu6uoWD6NlyyydZc43U+6fMZKM135EU0afktG+EVDerLgEtaGa9h8tVnTs0swb7qrjNNKFaGyWFrY21yJA4lSE8YL2k5gYj15aKv/AIl0lXaNbQ+eSqnXJK74NJDZAGV3inkAsV7TQcjK1w2ggjevoFjdiiDt4WT9uYasD9xpxTXBT5KGC3bjVvqhYKyDrp8lU2eamXf3bVoPZuEvlGXwkeWi6IcnNM2Nz2arWnXSnUr5rcvrVAsjANE1i2rpMQMrUlM1OvkSc5TExF6C4I8iXcUwAuCEUZxQSgATlFTeEOqBUaoPh58g/wC76KRlhoftX6H7z/mEq22S7oj3uCm+2SUNWRnI/fO7/aoEMwSsp/PI/u9QmmPbstI8UfokIrW6g+zaf7x82ozbSdsI7nMPySAdA3WgcYj8kQNf04PdGUgJ27bOf/GfmpiSPoHeFnqgCxayXpGn+1vyUsE3OZ4T6qtxw7YX+D0KkJIeZIP7HoGMzxz7DH4X+qq7ZaXiodyXeHt8ymXug/qeGUfokbSLPznjt5YfJJjMDfd14XPkZQtqHOa2pwg1zFdlckrY3VzGdNesGi3DxCH5SYsXuEOxHJ26o2ZHuWQisvJWqWPQYsh1Oz+ZWMjaIa02N7m1ArmSn7Ewtj0yI17dDxVl/BOwAMH+ECC34Xck6Jzss6AU4mixcbOiLSNU+YSRslYRiABp+oP6Kmv62+4XR1ORLsvhPXuQ7ttvKOdG2GZozLi7AxgI2Ak513BPusIcwtbXCatcD5iqTiyk0fM5bYXS135duS+kXVdLG2YB2rmiv13lIWj2Mjo1zciCHb6kEH5easnxFrKuY+R1CWsaS0ZbK706vgFS6JXJOWx8k4ZtJoecN4Vf7RMaWua6grv37Fxl5y4T/wDEfGRoDIC4nbSgSLS601D2uYRsd+tVSg/YWZR1xODhTOpAp27Vs/Zq5+RBJJJdhPYBtUbPGOVw9XkrtmS6MaOXKxyIUUnuCWEq9yi1MibnDt8krKQpPkSsj0wByuSrnIkhS1olDWucdGgk9gFUyRW8LzjhHvnM6AZk927rVQ72irm1mW8n0Czc9rMry9+rs6bh91vcF5pIAO4nJdWPCmuTKU36NG32hH3mEDeDVNi84ukasjLOKZaoVP8AbwVPAhLIzWMvUbneJyN/qw/GP7neqw/KO5zuJUmWxw++7isPAw3m+gvgZDE8f3Eplt8jpH+R+S+fNtb+efIqf8bJzvIJfnY/Ij6My+f6h4N9ExHff9Qd4/dfNG3hJvHAKRvGTYW949Cj88g8iPqLL5PSN8J/5I7L4PObwd6r5Q29ZdzPzeqN/q8nNb5qXgkUsiPqovd34D3uHyS1qvlwGjPGf+K+buvKdrQ9xja1xdhFXYnYciQBsBNKmiVkvyQ5Vb+ZS8TKUkbu8rze9jgzACfxbfCq69JGuMUraNcPccNtaVFd+nmsW69JRtB4rpvd4FXUOY/UZhZyxM0Uz6/dM1WhWrLCNQBnqsp7L2oOYM1trA7RcnTOpdAORNcgB3JtsYGqbcAAqS8LUcYaOqqGykrLKUilEHDUZFRq3Bql7skJe5p2UI70WOgpgcf3VdeEIYMtTqr6bILP3lLRVY0ilsTazPfsAw95oVZ4lR2e+IGAh8sbXVcSCc8/2oii/rMdJ4vEF1wg66OGcv6LprlF0uqqxfEHTR+NvqlrR7S2UA/bMcQDk2riaDTIUWig/hNpFy56UmkoCdwJ4D9li7V7TWo1/lR9QBe4dtTSvcqua8p5TR88lDlQHCODV0R0k2ZvKhiT2ytDnZCMCtBVpNO+q5et+z/aQv5I0IBIaRXMZfEs7BqO0fqrC2SgzyV2u/Q1XY8EIw6Md7bPSN0I20J7KJizSa1pWuiXf7tNqIIwTXb8ws0hMZZCK9qgbN1oHLkuFAaDXqT1U+hFByYKm1oCGWbivNaNpqpGGA3ZLxirtKiIu1SDCNDxTA8MWmXape8NCCo4SdSuYCNE0I6WuOuSUntT2mlU7yp3JO2x1zNFGS64Kj2Xdw3nFNEbJaniP3sdnnIyikd8TZKZ8m6gz2HNKXrd0lnkMcrcLqVGdQ5p0c12jmneFTwRbT3BaS6b7byYs9ra6Wz/AHS0/awE5YoXHZvYciuK2bFPVepXLYrO/LldBheHNlgkryUzPgfTUHmvG1pz7VWsToDaexlv90AnTLh6ii+l3baMhVfD7qtvJyAn4TQHqOw/JfTLjvKopVcGaG2R34pbom75SoSFtsILsQJBpQ6IENu3lDlvyIfeqdwzPALLs0Sd8DJsDaVqdNK5V3o13WYMrmSTlnuCqj7TQ0yDydKBjqqcN+Ru0xDqLXBVQ2pItbZMKLI+0FswtJVrbbcKVBXzf2rvfE7AM/kFWOLkxSntiGu6wsnaZG1Jr71DmDw3UXRcLX4qteGjStc/JZm7bc6KRpD8IJDXbRgJzqNuS+mxirA0baAZDQldEsMvUmcizR9xRkH+zTKVwv8AP0VFKGZt0IJG41BX1mOAsI93vqBQZcV8wtJaZHjLNz//AGK69FCUW7dmOoyKSVKhOR53/ujxyMZnIAatJbr8WwkDUa5daFaGBo6tnV1Kqmk941XpuXFHJHsNZGVI7RWnam7QGOleWkluIhpOpFdvXok7PNQo8sbZHHk6tGZoTiIB0qdpSyNpFJc2HZJV1DpSijHIWnM5aVUhZX0pir5Ib43Ae98OleGq57Qx5obU0pnmUuYHb0CMkGuzLgmv4kKkSyp5M710RFTqpgrl3suiAa4aUXCx+/64owXQU/Ix0CGNdGNGUHztG1HkYqF5y4Zk0S8dXZnTYu2mQuNNik1RKbZajRIrwKmyBztGkq7un2dc+jn1A2NGveVk5pcmkYNi1zXxNCHRsAkjkyfC9uNjjSgdT7rhscKFSjuO0EVETqdy3d0XZDEKOYB3VVxHBh96MgjaNQe7Yud6mukdEdN9PmN13S988Ubo3e89oIINMNauz7AVqP8AT3QuADiG6Ndu/C712rUsszJa5YXdWXBcbZWZxyUrv392iynlczWGHb7KyO0ysFXAHrOics1jlkOIGNtdTn8lySzPiyFJI+a7UdhS00oh99r3RDc8FzD2OGizNk3DktnXbMK/aR+EqqtJkhd8bXOOgA47cgqu8fbYAYWEPdp7uKle0gLJ3jfMz6hxLAdRmCe0nNbQxSZnk1Hqy3v6/XZtDw523DoO07e5ZaaUmpJqUSyWaSVwZFG97jkAxpcfLTvWkF12ewe9bQ20WnVtkBrHHXQ2h4yJ/AF1xiodHDKbkZqC75pGlzIZXN5zY3ubxAWgs/tNarOY2SUc3Ax2Gga4NOgrTUAbQkL29rLVPTHM5rR8LIiYo27sLGEAKotlsfK/G81dQAnacIAz68lfZB9dsV5xzsbJG+oOoNKgjUOG9fM3QNJJrUkk67SVX2W0uZ8LnN34SW/omxZ8qjt1/ZdGCotmeQKLL1nsVVbbN75IOufftTP8U7fxQsddme3VdVJ9mStCbmEKzuptGk7z5BC/gpHaMce4p2CMtAB+ioy/Ct1jTUWNopQ7cvVBYUeJZUBVyMwOwHrod4+v0Uwxu5NXnZ8QBGrc+0H6Cqv4sbv0VJgCqu1XmxldDCuWizoK9JJQLlEpamvP3Sk+Bo6LW4nyXo4SQToBkSc893WVANIGh4K1vuMRyCFvwxANJ50hAMjuJw9jQpHYiyInIAlaG6Lir7z8+rZ37132ZswLXOPOpwC1FnoFzZpyukdWLGnywFosAZGDTX9lY3fHQA9X0UaWISxFoIDtRXeNiVslsdGMDmkP+tN651bXJ0JJD8FsZjwkgE6dasAzAQ4aE+92b1m5rOx4IeQ3FqR8QIzBrsoU7cd6kufZ5SC8CrHZDGzYe0bVLj8NFIvLczC5rxvHBL3/AGcSBoqRUjMEgjsI7UK1SnknMd8TcQPZ/iiq77tjxFGGEBznMa0nPXUgbcq8EJGiXtldeN6T2eXAzlJ6CrwQMhU0LXDb1ELMX5fBtDwcOANFAO3f1r6M4NgYC7NzqdpJ/ZVdt9nI5iZpBhy0GXHeVrjnGL5RjmhKSpM+btmc1wc0kOaQ5pGoc01BHWCAVfRe3V4DWfH/APZHFJ+rVpYfY+ChLm7K6lN2f2PsxbnGKka1OXmtnqInL4JGMtnttb5AW/xDmNOojDIgfA0HzWec8nX/AD2narr2luM2d1W5xkkA7QdxVJVdEWmrRhJNOmdC8uLwVCJBSbMW6KCg4IEy7vCxANbKzIHCS07yK1Fdc/1VjcrQ8B9Wh4JBAAFGnIAgZaiqr7fIWhtWVLGhocdBl551StmtZxACpbuGWmp3KtyjktlRg54KRrHvLeuuVP23JK22IEVHxak7xuKHc9tDy6jSKAkuJ2Vpl1ZI8lpxfC2o6zkabV3YovN/qebKMsb5K1pGY+skZi6LI4mu81yCOywnaTxoumH+OyPsb1ESDqbclVPu0VOY4j1Vw6ytbtb3Zr2Bm/yXQv8AGX2yP0/EUIs5oDQ6okbMOoNNx3Kyc3II0kYLaFeUom+4SZC06KbbKFw2Zzc2HuXcUvN8lPifoamddA0aoWBn0FMWR5zOvWVI2VwGnDNV4R7ibLGNhy6kZlndzjxKWhkI04J5lrG2o81DwDWR/T0bHtOTncSjudK4UL3EdaWktmxo+uxQM7xrXvCS0y+FeaX0jNdgcampO8Ej9EL/AEajg4OeHNzBxOqE5FbssxwU5bdsaOKPzf8AAWV/Qtitc0TXtLsQca1fm4E021zGSTsFnpLG9z3ODHEgF1aAgjIHtXA6utSUVkDjo0/oh6SNGn6p/TQutIntMRocLGOoDzshXuFeKurxlo6OMc6pHUAT6LM3OTyg5Q4aUwk5bcxXsVtJIHTZODsLTQgihNRlwPkvLz4HGbSPSxZlOKbLi0syDRtzPYD/AIVbf16GOjGCppnnSg9UO9LS5slQ6hA1GWSpbXeIJP3iTqtdPonL+n0Y6jVKP8o9eNpE0ZY6PXcRl15rIn2fkH3m8CtE+0E9XZkgk9vEr0Y6VR6OCWZy7KA3DL+Hz9FH/RZfw8T6LTx4xsPBNRTMPxDCetDwC8hjhc0v4eP7KUF0SBwLgKAg5ZrbCBuxeLGAZ0CXiE52UJY4n4T30RYLuAqWtDSQaHtT81paK4R3lJSSk6krRYd3ZCe3orj7OvpUTUy0dkCO1W1gvARxYOSicee5uJwypQGtBwQ5rYDGdhzSYcvW0Ongou0c2oyykxt1sfSmI03aJdz0MuUcS9O0jmCY13EhxipArSu3d1qb4xU0eCKnOj8+tc2XV48bqTLjhlLlIWFtG4+Sdina4ZFUsaND8Q7fkvKcEjroumNUw1cb8kG1bPraFNIQ0GooYgWbTvTQTqgBPsrXaj5IQu9tdqbbsUhqe/8ARUkBCKzNboAmKAqvtC9Y9R2lVtAPLdzXaZIAux28eas4/ryU4tUCFbPd7W9Z60yI0R6jtQ4phZ4RilCAkbTd1DVmXVX9CrFunBSZqjavg1JmemDtHYu8lRYFf2jQoFi+a0UUukDk2KWe7i74vdHmrCOyNaMh37UfaVJS0ibAhiFPZ2uFCB2phyiEqQ7Kie73t+Ekjz/dJuY7aD5rRPUDpxVqKCyjisz3aDvOSs4LK1uuZ3lGbqo7B2JUgKm3WMlzqZh2YpsrkfNIdqvJfij7fmVT2r43f7iuvTPmjLL0CXFIqJXVZgcTAtrxtHBLhdWOTT48juSNI5JR4T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594" y="2286000"/>
            <a:ext cx="408722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993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energy that you use for your daily processes is harvested by cellular respiration</a:t>
            </a:r>
          </a:p>
          <a:p>
            <a:r>
              <a:rPr lang="en-US" dirty="0" smtClean="0"/>
              <a:t>In </a:t>
            </a:r>
            <a:r>
              <a:rPr lang="en-US" b="1" dirty="0" smtClean="0"/>
              <a:t>cellular respiration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is consumed as glucose is broken down into CO</a:t>
            </a:r>
            <a:r>
              <a:rPr lang="en-US" baseline="-25000" dirty="0" smtClean="0"/>
              <a:t>2</a:t>
            </a:r>
            <a:r>
              <a:rPr lang="en-US" dirty="0" smtClean="0"/>
              <a:t> and H</a:t>
            </a:r>
            <a:r>
              <a:rPr lang="en-US" baseline="-25000" dirty="0" smtClean="0"/>
              <a:t>2</a:t>
            </a:r>
            <a:r>
              <a:rPr lang="en-US" dirty="0" smtClean="0"/>
              <a:t>O and the cell captures that energy as ATP</a:t>
            </a:r>
          </a:p>
          <a:p>
            <a:endParaRPr lang="en-US" dirty="0"/>
          </a:p>
        </p:txBody>
      </p:sp>
      <p:pic>
        <p:nvPicPr>
          <p:cNvPr id="5122" name="Picture 2" descr="http://4.bp.blogspot.com/_c6wsrQ9xmjg/SUFFm_sVr0I/AAAAAAAABXY/y8kNEUVFBQM/s400/cellular+respiration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12695"/>
            <a:ext cx="4191000" cy="253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84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Cellular respiration has a set chemical reaction </a:t>
            </a:r>
          </a:p>
          <a:p>
            <a:r>
              <a:rPr lang="en-US" dirty="0" smtClean="0"/>
              <a:t>Just like photosynthesis there is a set pathway with set inputs and products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2" descr="http://pds1.egloos.com/pds/1/200603/14/54/c0066954_1524179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4244219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84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7" name="AutoShape 2" descr="http://sciences.aum.edu/bi/bi4523/student/cardwell/eqn1.jpg"/>
          <p:cNvSpPr>
            <a:spLocks noChangeAspect="1" noChangeArrowheads="1"/>
          </p:cNvSpPr>
          <p:nvPr/>
        </p:nvSpPr>
        <p:spPr bwMode="auto">
          <a:xfrm>
            <a:off x="155575" y="-547688"/>
            <a:ext cx="4476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http://sciences.aum.edu/bi/bi4523/student/cardwell/eqn1.jpg"/>
          <p:cNvSpPr>
            <a:spLocks noChangeAspect="1" noChangeArrowheads="1"/>
          </p:cNvSpPr>
          <p:nvPr/>
        </p:nvSpPr>
        <p:spPr bwMode="auto">
          <a:xfrm>
            <a:off x="307975" y="-395288"/>
            <a:ext cx="44767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pds1.egloos.com/pds/1/200603/14/54/c0066954_1524179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685800" y="3070481"/>
            <a:ext cx="7564362" cy="74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look-good-feel-great-secrets.com/images/sug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68" y="4191000"/>
            <a:ext cx="1978025" cy="156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inuet.dance.ohio-state.edu/~loy49/images/words/breath/breath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312" y="1946003"/>
            <a:ext cx="1201150" cy="79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tennoji-h.oku.ed.jp/tennoji/oka/2004/carbon%20dioxide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28800"/>
            <a:ext cx="1236449" cy="73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mynewsletterbuilder.com/ex/template_content_corner/ex110/images/wat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097987"/>
            <a:ext cx="1831506" cy="146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5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What does this equations remind you of?</a:t>
            </a:r>
          </a:p>
          <a:p>
            <a:r>
              <a:rPr lang="en-US" dirty="0" smtClean="0"/>
              <a:t>Photosynthesis and CR are linked</a:t>
            </a:r>
          </a:p>
          <a:p>
            <a:r>
              <a:rPr lang="en-US" dirty="0" smtClean="0"/>
              <a:t>The products for photosynthesis are the reactants for CR</a:t>
            </a:r>
          </a:p>
          <a:p>
            <a:r>
              <a:rPr lang="en-US" dirty="0" smtClean="0"/>
              <a:t>The products for CR are the reactants for photosynthesis</a:t>
            </a:r>
          </a:p>
          <a:p>
            <a:endParaRPr lang="en-US" dirty="0"/>
          </a:p>
        </p:txBody>
      </p:sp>
      <p:pic>
        <p:nvPicPr>
          <p:cNvPr id="5" name="Picture 2" descr="http://pds1.egloos.com/pds/1/200603/14/54/c0066954_1524179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971800"/>
            <a:ext cx="4244219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82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pic>
        <p:nvPicPr>
          <p:cNvPr id="2050" name="Picture 2" descr="http://apbiomaedahs.weebly.com/uploads/1/8/4/0/18405139/656015965_orig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3"/>
          <a:stretch/>
        </p:blipFill>
        <p:spPr bwMode="auto">
          <a:xfrm>
            <a:off x="2590800" y="1138646"/>
            <a:ext cx="3981450" cy="554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39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Cellular Respiration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cells break down molecules for energy</a:t>
            </a:r>
          </a:p>
          <a:p>
            <a:r>
              <a:rPr lang="en-US" dirty="0" smtClean="0"/>
              <a:t>Both autotrophs and heterotrophs create chemical energy from food</a:t>
            </a:r>
          </a:p>
          <a:p>
            <a:r>
              <a:rPr lang="en-US" dirty="0" smtClean="0"/>
              <a:t>Heterotrophs break down food that has been consumed</a:t>
            </a:r>
          </a:p>
          <a:p>
            <a:r>
              <a:rPr lang="en-US" dirty="0" smtClean="0"/>
              <a:t>Autotrophs break down food that they have produced</a:t>
            </a:r>
          </a:p>
        </p:txBody>
      </p:sp>
      <p:pic>
        <p:nvPicPr>
          <p:cNvPr id="4098" name="Picture 2" descr="http://www.onenewsnow.com/uploadedImages/Media/Images/hungry%20ba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527" y="4556760"/>
            <a:ext cx="2588146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deadmansbones.com/pictures/sun-pla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56211"/>
            <a:ext cx="1930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404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Cellular Respiration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Cellular Respiration happens in stages</a:t>
            </a:r>
          </a:p>
          <a:p>
            <a:r>
              <a:rPr lang="en-US" dirty="0" smtClean="0"/>
              <a:t>Very similar to photosynthesis, there are stages to cellular respiration</a:t>
            </a:r>
          </a:p>
          <a:p>
            <a:pPr lvl="1"/>
            <a:r>
              <a:rPr lang="en-US" dirty="0" smtClean="0"/>
              <a:t>Glycolysis</a:t>
            </a:r>
          </a:p>
          <a:p>
            <a:pPr lvl="1"/>
            <a:r>
              <a:rPr lang="en-US" dirty="0" smtClean="0"/>
              <a:t>Anaerobic cellular respiration</a:t>
            </a:r>
          </a:p>
          <a:p>
            <a:pPr lvl="1"/>
            <a:r>
              <a:rPr lang="en-US" dirty="0" smtClean="0"/>
              <a:t>Aerobic cellular respiration</a:t>
            </a:r>
            <a:endParaRPr lang="en-US" dirty="0"/>
          </a:p>
        </p:txBody>
      </p:sp>
      <p:pic>
        <p:nvPicPr>
          <p:cNvPr id="6146" name="Picture 2" descr="http://courtneystanifer.edublogs.org/files/2010/05/c9x6cell-respir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05150"/>
            <a:ext cx="4724400" cy="350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70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455</Words>
  <Application>Microsoft Office PowerPoint</Application>
  <PresentationFormat>On-screen Show (4:3)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Introduction to Cellular Respiration</vt:lpstr>
      <vt:lpstr>Introduction To Cellular Respiration</vt:lpstr>
      <vt:lpstr>Introduction To Cellular Respiration</vt:lpstr>
      <vt:lpstr>Introduction To Cellular Respiration</vt:lpstr>
      <vt:lpstr>Introduction To Cellular Respiration</vt:lpstr>
      <vt:lpstr>Introduction To Cellular Respiration</vt:lpstr>
      <vt:lpstr>Introduction To Cellular Respiration</vt:lpstr>
      <vt:lpstr>Introduction To Cellular Respiration</vt:lpstr>
      <vt:lpstr>Stages of Cellular Respiration</vt:lpstr>
      <vt:lpstr>Stages of Cellular Respiration</vt:lpstr>
      <vt:lpstr>The Mighty Mitochondria</vt:lpstr>
      <vt:lpstr>The Mighty Mitochondria</vt:lpstr>
      <vt:lpstr>The Mighty Mitochondria</vt:lpstr>
      <vt:lpstr>Other Information</vt:lpstr>
      <vt:lpstr>Other Information</vt:lpstr>
      <vt:lpstr>Other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Cellular Respiration</dc:title>
  <dc:creator>Administrator</dc:creator>
  <cp:lastModifiedBy>Owdij, Michael</cp:lastModifiedBy>
  <cp:revision>10</cp:revision>
  <dcterms:created xsi:type="dcterms:W3CDTF">2013-10-14T10:48:43Z</dcterms:created>
  <dcterms:modified xsi:type="dcterms:W3CDTF">2016-10-28T16:05:04Z</dcterms:modified>
</cp:coreProperties>
</file>