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2" r:id="rId13"/>
    <p:sldId id="273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07" autoAdjust="0"/>
    <p:restoredTop sz="94660"/>
  </p:normalViewPr>
  <p:slideViewPr>
    <p:cSldViewPr>
      <p:cViewPr varScale="1">
        <p:scale>
          <a:sx n="90" d="100"/>
          <a:sy n="90" d="100"/>
        </p:scale>
        <p:origin x="1104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EE954-69D4-4193-8F6F-3B3CB1DE8C71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37FEC-A2E9-4715-B620-E9A564AF8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388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EE954-69D4-4193-8F6F-3B3CB1DE8C71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37FEC-A2E9-4715-B620-E9A564AF8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377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EE954-69D4-4193-8F6F-3B3CB1DE8C71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37FEC-A2E9-4715-B620-E9A564AF8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729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EE954-69D4-4193-8F6F-3B3CB1DE8C71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37FEC-A2E9-4715-B620-E9A564AF8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532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EE954-69D4-4193-8F6F-3B3CB1DE8C71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37FEC-A2E9-4715-B620-E9A564AF8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27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EE954-69D4-4193-8F6F-3B3CB1DE8C71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37FEC-A2E9-4715-B620-E9A564AF8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2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EE954-69D4-4193-8F6F-3B3CB1DE8C71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37FEC-A2E9-4715-B620-E9A564AF8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508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EE954-69D4-4193-8F6F-3B3CB1DE8C71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37FEC-A2E9-4715-B620-E9A564AF8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44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EE954-69D4-4193-8F6F-3B3CB1DE8C71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37FEC-A2E9-4715-B620-E9A564AF8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548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EE954-69D4-4193-8F6F-3B3CB1DE8C71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37FEC-A2E9-4715-B620-E9A564AF8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7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EE954-69D4-4193-8F6F-3B3CB1DE8C71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37FEC-A2E9-4715-B620-E9A564AF8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928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EE954-69D4-4193-8F6F-3B3CB1DE8C71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37FEC-A2E9-4715-B620-E9A564AF8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870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SfNs_PmEXII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Cells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01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Cell Theory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Cell Theory</a:t>
            </a:r>
          </a:p>
          <a:p>
            <a:pPr lvl="1"/>
            <a:r>
              <a:rPr lang="en-US" dirty="0" smtClean="0"/>
              <a:t>All living thing are composed of one or more cells</a:t>
            </a:r>
          </a:p>
          <a:p>
            <a:pPr lvl="1"/>
            <a:r>
              <a:rPr lang="en-US" dirty="0" smtClean="0"/>
              <a:t>Cells are the basic units of structure and function in an organism</a:t>
            </a:r>
          </a:p>
          <a:p>
            <a:pPr lvl="1"/>
            <a:r>
              <a:rPr lang="en-US" dirty="0" smtClean="0"/>
              <a:t>Cells come from existing cells</a:t>
            </a:r>
            <a:endParaRPr lang="en-US" dirty="0"/>
          </a:p>
        </p:txBody>
      </p:sp>
      <p:pic>
        <p:nvPicPr>
          <p:cNvPr id="10242" name="Picture 2" descr="http://kenpitts.net/bio/cells/animal_cell_labele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36" y="1295400"/>
            <a:ext cx="2579664" cy="1934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tdunc1yr.umwblogs.org/files/2008/11/wood-with-white-rot-some-cells-intact-from-forestpathologycfansumned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824" y="2743200"/>
            <a:ext cx="1564514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www.cancerhelp.org.uk/prod_consump/groups/cr_common/@cah/@gen/documents/image/crukmig_1000img-1234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14" y="4191000"/>
            <a:ext cx="1975555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272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Microscopes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Since the advent of computers there have been great advances in microscope technology</a:t>
            </a:r>
          </a:p>
          <a:p>
            <a:r>
              <a:rPr lang="en-US" b="1" dirty="0" smtClean="0"/>
              <a:t>Scanning electron microscopes </a:t>
            </a:r>
            <a:r>
              <a:rPr lang="en-US" dirty="0" smtClean="0"/>
              <a:t>(SEMs) produce high resolution images of the surface of cells</a:t>
            </a:r>
          </a:p>
          <a:p>
            <a:r>
              <a:rPr lang="en-US" b="1" dirty="0" smtClean="0"/>
              <a:t>Transmission electron microscopes </a:t>
            </a:r>
            <a:r>
              <a:rPr lang="en-US" dirty="0" smtClean="0"/>
              <a:t>(TEMs) produce high resolution images of the insides of cells</a:t>
            </a:r>
            <a:endParaRPr lang="en-US" dirty="0"/>
          </a:p>
        </p:txBody>
      </p:sp>
      <p:sp>
        <p:nvSpPr>
          <p:cNvPr id="4" name="AutoShape 2" descr="data:image/jpeg;base64,/9j/4AAQSkZJRgABAQAAAQABAAD/2wCEAAkGBxQTEhUUExMWFhUXGB4YGBcYFx4aHhoaGB8ZGxcgHRgaHCggHh0lHR8YITEhJSosLi4uGh8zODMsNygtLisBCgoKBQUFDgUFDisZExkrKysrKysrKysrKysrKysrKysrKysrKysrKysrKysrKysrKysrKysrKysrKysrKysrK//AABEIAMQBAQMBIgACEQEDEQH/xAAcAAADAAMBAQEAAAAAAAAAAAAEBQYAAwcCAQj/xABBEAABAgQFAgQDBgQFAwQDAAABAhEAAyExBAUSQVEiYQZxgZETMqFCscHR4fAHFBVSI2JykvEWgpNTssLSF0NU/8QAFAEBAAAAAAAAAAAAAAAAAAAAAP/EABQRAQAAAAAAAAAAAAAAAAAAAAD/2gAMAwEAAhEDEQA/AOf5RgZZl65gCnozggCr1CuNjWB85y6WylJDKoTdrWALNHmQqZIQUzJJRUl2NSRudXBFqUgPHZi/SkO9OGPbaAVgMQeC8NcHnDMClJdRJJLMOH/GDMv8H4iYx0Mh6l7iny7l7bRRH+GSqdTlVAAk0uq/lRzATifErpUyQlvlDu5NA9uzwFmGdKmgAgMmx33P3kwzz3wPPww1LSWJZLVf1H2u3YwhOFLs1bNAE5TiKkOxd43ZvjH0pJch/QHaNEzJpgTqIBAuxBaNErBlRYU78QB3hycAtRPb29YsZWKmOPgzJSBu6WWTUVUxo9GEQC8MqUdQILdvwhpgc2Bo7Hg2ejNRrj6wHQ8I61ap05RKrqlgAOQj/wDYWNtIDFjpIZ42YvAkoBkz0pLJCVTUulzqAAUJmzkNXlt4jpGMRuLhulQG+qgZ7j8oJneIUIGohIUpioAk6m3A2U9XgBfFmHmJRLM2bKWvUpjLBA0kBrgP+oia/l1kOASOQI9ZlmXxVOzJFAOB3O57w2lYlISC4ZvpAIcPM0KfbejxT4HFpUliQ7A6QSx/da1uYm8SgqUooQopehYt6R4kYhcs/aSHrSu258oC0QRUaWWpYAJLBIszebe0MsMoVCCoJKk3Y1TcvsK084i8PnyhVQBLEEsSeB9Pu7xtmZ+6dLEgiztpuKEbs0A88T5wCAGBpYOGJDoUmuwKhaEuSzuLg1/P98Qpm4hSrkn8N6cVjS1XgKjOs3BMouCoBQURsCzfnGsZuhKT1BRIYAF6nngQsyzJps8slKqh3Z729DWtoqct/hzNWUgqQBqf5iCpCgAgsxYhTuLs+7QEnIxhRZiOD+kbUom4gvRhQbAeW8XM3+FU77BCyAXSlwXSzg6wG1ByDu4pE+rK52F0pmgIU5oSxvW/FoBHicEuWdK+HDFwQdwY0KTDvOsSFBCQQSlySLdTUB9D7x9yjCoKQpSQokn5qgN2tATcxEfZOKUizUtS0Ps+wiE6VJAS7gpFqNUDaFOBkBcwA2v+2gN6M+UBubs482rvXT9YK/qsxYTWrdWwOzNuG++DU5cg0IA86d3FGZx5wnUr4C1IIdqAvVtnpeA1ZhKUJgF3A0+VvpBIykFBOo6gH2b2aPQw65pCypKSG0i/vG1eP+G6VIOoUI29+IBV/Kdx7n8oyPX82uPsBdZpmgmJUlTkVHUADsQ5HS9duIVeGMolTHVMAIDs7M4ZgUqqWd2ZrQhxOcA/Kmr1e37tFdlWMT8NKQEJ3diwe7Fq+0BSysTLYJCQUgXHSxfZPH6Vh3hMSJgStBJKakMQAS6a87xGSMzYgFavhlQJAb1IFnZ2hnLLj4ksqCVEpSSznSxsCzih4gLES1YjSmYBpALhKlJdRtba945H4rywYbEszJHTcEO3YB719e0XeFzBQ1OpmKSdAZR5oLg9omf4hYoEoTKH+HoAUQKBTqOk8Gx7wCcYgIlkkiopUF3doR4SeEqOqxF+OI1EQXgMEFgqUSA7AD84Dxjp6NJDgk8QuwqUuQaPYmG2IyXqGg9Jq52a7wPjMoKE6gdQ3oxD23tAC4qWlCWBGo8HaANMMsBgNaqjpH4ci8OpuUSigsGPPlartzy7QEtJklaglIcmLHJvDaUsV3u59NTB2o94B8LpRL+IpQdYOkdqA/f+EOzmDkuTWjdXUwUFAj5R81CO3EAyTlsu5c+oZLXB0mimYh+Y1z8DLIrpYizvepskhmqK7wv/AKnvX5SCCenvUM5JDv6QDmOfaBu9wAqhe7NZI2gEWPwqUTFpTUBRA8oGKBHlWIKiSS5NSe5j4VwH1UHZJlxnTANClJO9QP8AcIWLVFZ4UkICNRFTcmnenS8BaZNh5cpKUhKklN1dh/mag7EcxQYXFOKpSQ/UQWDfZIYl6tttElKxBIFlElglRJU+zJFntveDpWJGqqNJDsmqikgsEF2oTwIC1wuYECo0lXSotWrAKdLNRo25pgZeJlaQkIWiWoS1FIdJrXUo6QDWhqXe0SmCxYBospoOlXTV9j2Pe0PMBjrayxH2dRKSaiqB1aXbnmA47n2W/AmGW5LXOnTW9KlxasJhjlSwQGI4MX/8T0AzwxUkq+ypO5AKiVAmm4FacRD4zBoGkiY5BDuGHeAoMmQwC1p1LO9NwWAJNga24eCcxylKh8SWgJmhhpepKnooANwzt+ELMPMG2h0MUkpcJsS6u/Nbd4d4KeAAUmUEl2PxCh1HpUNSlVJAdjakBNrzhCRRwXPT37gilHDwgxU8zFk7qP6CHnivCBKwtNQrpJZnUHD05b6d4Y+E/D4UNc1GpJbpKWII82LVHm0AJk2UYicOlBoL7Agsx4etYfL8Az5pdSkDoDFybXLszOaVisw81KQAG6bkpIDH/TT1hphsYkgfaAILJFGBcEENQcdoDm3/AONsTwr/AMZjI7F/Oft4yA/LywxilynFlSAgqSSAVHa9hx6DmA8pwyTqUoAl2APvvTiNq0KBdFA+osPM3bdvrAPRjH1FSQ5A0hPSA16XNIKknQrXLX8qksoU6jUMDwxHpE/JzgFgtPUekN2pbZ7QSc1lMCCQ9A433c8QFXhp6kKYqHTqD6dTmpFth+kJMwzgrnFQdKh0kEGrfKbm4rCbM/EBJSmUQUgFOkPUhgkn6fWPGUZUpZKlKLnYEitGBJHEAy8Uy0dCgAFKB1NYszFhY1L+UKcFjtHSX0u9NuacRUy1B9MqSJh1NqJCUAjbUQ6iKghIPcAwZiclkTUNplomVZaGANQPlBqPr5WIRxzcFdiEM1q+bfhHzHZklSNKXLsCWYMC+8eJ2FAJBDEUPpAq5YEB7yzGBJUlVAbFt2N6wbiMzRXqFGNAC4V3FL8DeE8yXGmTglTFhCA6jb9TsID1IzEoWo3Cjt949IKmZsGoTtSv3R4xfh6dLPUkAGynp5ecaMNlx+KlCg72Y8ebP5UgNsudMmlk0dy59P08oMyvw1NmK/xUrSHA73rf29RFdkOSSnABIWKmrlKUgFKgmxOzs43DB4qsCFKHw1S6Dq1FTFSBU6kpurQKeUBzeV4HnhS0qQoKSTpAKXKRSo2LkexhXNyGclSk6S6QCfUA0/e0dpwiwslJC0KSEhClpCzpJqalgBSvAvG6ZlqZsrQtSUoSPhuHPU19YBbpI5D+UB+fJksxUeHp50BwUjtuLXb9ubtBXi3IJcgAJUKOAdJdfBctcObccxO5ZiBLXb17fvaAsEzHdwQpiAB1EnhTkN0vUcWg2ROI+VUv5CWOg9KiKEtWYH8wOGhQmaFJICqOCGtwSXqf1glCwVVASkuekaWcMlia6bPveAeYfEGju2npOkDVUtqc8E1HAGzw9y3E7BiUhgSA7OSxaxpQvErhSdIDqLHTejXQ3FdUF5jmwlS1FwpRSFAU2vsS4d7bDgwE7/EHNdU46FEoBcdeqoDKCgzhQLvVoI8JYHCrAOKlfFKqsVqSANm0EV84kcRifiTSoi9WLGvsIMw+bTJdglXDvT2MBY5r4ckS8QoIxCkSgykN/iKDiqWJSGalS/YtVZMSJaihRlmp+ESCARYukVDNvR4V4fxE3VORqrVTH0sRHheZpmKBQNKRYM5IckgknvbiA2Z3NEwAEpNj06gHo5IZwSXAYWijwC0ploHSBpDhiX8jvuA4tEXm+IGmrEbADSPJvevnDvJsdqlodxpDAPZ7Vu2/pAU0rHDdRCQ5CdOtqMHcb0D7Xg7C4/5f8RIIdiC1tVFdyLekTKcSakrU4SwZzswDvQNq9oMlzlEjq6iQkI0MW0sg6QNNQWG7ufMKD+oJ/YjIntauR7R9gIPDYjQpy5SaEORch/pG/EZokhkglR96u/raBVRqw6gJiXFH7fjAbpWVTFVDP51gSZKUKF6bccxaYGaHuG8xvQOKCgeoepAhR4kKfinTxUcGAX5JgtZKizWqbd/3wYqsnnhR1IDpFEm2si/YCjCtSITYDDFeG0pIS5ZR7PWrXh1hpQACQCUpDAFk0KWLE0JtervAN04gkEMsOCop1EKoWo3TprvuHj7jc2EtBWSog2SX6nABD8gi5reFeIzFEpL6mIAAuFvuNQvEzi8wVNUVE+Qe3694DdNnkuTclz5mGOR5WiYNc09LsAD9aOW9DCFa4ZZTmoCNBLM9HUHHpS5FKkwDfOchkiWpctwU1IJAbZiSzMxLXrCDJsT8Nau4vw1b8Q0zDO9KCAtRoQEkstLvUHzc+sTCMSxe7hj6wDrNM1KhpBo4o7h/LnaGPh3EAh9CyAW+ajiqmejNT1iSmYgUABuO31H3xVZPiiUArqCbA0NC9fIX8oCpwpUsJm4cGX1KOtwFPs5UaA82g2cJ4no0TSSFBqOFFXzl7NeJlckTEJMkTCkUUbdRFA/DQwXmeKlLloRMKSgJSyQEubKDge5gKZGOmfGCCgFHWFfD6VK0guVA7bsaQfl6ka1fBIWAxKAdKAr5RqB+Zyew3eJ7C+ItE4pVJAQv/DKwSVJej7P6iGEopTMWqXMSqYkoQCkHTUsNTM7lqEbwGzxDgkz5QJw7JYgOoLZSHNil7Ow8+8cWzaUAtWnn1HskD2DR26ZmClBKlSJLlBNNSdL3N3ck0IpHJfFmKQucrT9lSkkEWYs2q6t4BNhcyUg1cigvxv8AvaGkrxKB1M6rfgGpZton5sMMkwKTMGvhwO5tAUkjNpinCJRt0qJA5a9r25MT2b42epWmaFJN2JelWY8Xt+EdIw6pRlgIVpcdVA4ICm0lSmS5JuCPK8EYvJ8POToWNel2IfUPnBL0pqSQL2HMByDDKOrzENZCCdo3+Ick/lprA6kfMhbXD78Ht5cw3yvLypqerQA2Fyr4iSkiig3lwYlMVhFyVqQp0qSWP74N463gsvSnesZm2Q4fFABZMuYAwmBjThQ3HsYDji3NyT5mCstxplKdy3AMVuP/AIc4xLmWhM9PMpYJb/QohT9gDEnPwSkkhSSCCxBDEHgg2MBU4PMErZT1ayu3a1oZyB5uSG3+jXjnyUqSXFDBEvMZqbKPn9KQHQNJ5T7CMjnn87N/vV7mMgGWAy4zeonSjdTe7bU5MUeEyXDIbXLBLmq1XZnLEsQxJLNbygCVOSKBKQw5IDUoxftXtaGOFxAB2rU2BUaB+6ifK+7wDhOUYZYKVI0OCApCgk9iGURQ1FN2aI3NcmmInTJYCphTXUkEuDUH2ixkZkGYMw7uH/0gtWh1H6bKJec/EmqWCSHDHsKV82gJjB4kyiQQSnjg70MFzc5oyU+4Zva8O8RhZWJnKU+kBgWpqUL0N6NUR4zDwpollaF6muCGPt6G7fmE1h1GZNHxCVXNYtcDiZa5ZlzQCliHI+U7EcERErlEEEFiLGPczGzCGJDG7BiYDXOWIp/D0hMlOphrUHUe1yLWAZ2NXPESKfnQOVD7xFVJnU3O9HNRUF6cbC72gG+Zy0T5RCw9HSti4JYgvoG9w7fhAzpbEg7UiuEw1NX50kVU5JCnKgexoCIlszmD45exIJ+jwAa5ZACtJ0vdqfc0Psoxql0YhNq3UG7D9IGxePJDPS3ZoWYXHqSsMpkh6djtAVa0gIAQrUXdTXADgD3g5eaz5Jl6D8IoQG0pAr3pe9bwlw+KSAovUgVaz7t7Qww86YQsrOoltJUqxrVjyPSAcpzhCJslS5IUWBmHUXUpT1A2uKdu8MMNJMuaVoUHCAoNXUkkF1DctXmEeEx6lrUZiUjpISQ3SQKmlSGc+cbMACkpWhTqUSkKBZgOE3NIB/Lx0z4YJ0qLlf2tyQEkg05btWOZ55i0zV6kgVd+nSf+6rEjkQ9znPSEpllSz0k6gqqXNK3dxUvakSU+cVF1Ek8mAGmQZgswCGJ1OA1N+PwjTIkFZawFzHrE5eUjU7j7uICowObg2U4/1bU+YMaM97PDVOeKCalbOWOsAhyCHOzV5Ec3MqPctJepNjeAps5zNeKnJTKMxemgIcmp6jT7I5iiTPVKAQVEFnVp6iHtV+GLA7xMYVCkpQxKQUghIpd6qa6m5tBksmAohjO/raPKMQSbwlGIIjfhJ/UHgK3AY0oNCSeXjZ/EPL5c/BDErZOJRYtWZLBSlWo8pKkkE1uPJFLxxeka/FvjBEzCpwyUhSwepY2S4Vp7nUAezd4CBmIjSqXG1c2N6cDMK9GhQUz1BoGJemzAwAOiMgz+TX/b90fYC1T4ISoApn9e2vSUklmqGbeuzUEJ5koyi0w6SLgkc1aldmO4ijwmdBVUyRKGkOgLNC39yyKO32noBCjx5JCzLnaanoVdzuglyf8AMHc0AgE+KxZmApSS32jWr3AclgYSqls7EjyMGJnaRTeNDFRYAk8CAdZFjCJYSnXR6ay3t5aqd4dYrNQmSoXBDMC+5I+YDZm1Avp2iMXgZ8t1fCmACpOkkBuWt6wxyLLytlzQpbMUoO4Ysa3ZhejfQNGGwk2a5ly1KAuQKD1tB58K4hneWOxWQXpT5b1FIo5M+4+GToYKCQFAh2br/tNaC8Fpxt9KlFOohbr0nYdJNtqC9RAQmP8ADGJl9bIXpP2FE/KQ9CBu0FS1FQHcU3bux3d94rZ+ajSCtSa261GodIADjgGr1iLzDEplz1pA6CQewdnDfu8AUVNtxdN/Orlt3iazGY8w+0H4nMktQgnt+g/bQuwUgzFsyiCakAm/3QHyTKmLs5FA4Ds9POD5eQLZzT9/Q9jFnlOWS5aRRL6nUp2ILccfnDMYUUv/AKmcF96QHOEYNcs80P0Yh/aN0vHEkaxQnS55a/P7EXk3K0qegJ9jV4AzHw2NNBUJJAqT+/0gJwZukhIKWGpqtQCNK8+UdKgAGUXTdx/qaAJ+CKCxDRqlyhqAO8B6OIJABsKCMMVOTSUqBSsOlqg/Ru8KcPhCmYBMQQGJAUGdm94ADBz9BLvpPEGYrHpUjSkHuTSgrQRUYQpX0qYpNGb9t6RJ4uUErUkbKI9i0AKY3ZbI+JNSnu/5fWPWGkGYrSPUnYekMsJhhIUoqUFBQ0gim4cFxQl4B0uSk0G379o8qkgCA/jMotyYEzDNdAKUl1f+39e0B6x2PTKo2pfGw8z+EJcRmcxV1Edk0H0gdRePJEBsOKWQxWojuox4Cj3jyYMyyQVKB0v1AfMUkHlKgGfzeAb5Fkhml0rLMQsKQbcUsfKrgEO9OlZVlEmTRSllQSAFrTWhqQKHTt3hRl3QkaSulaGhe79LVPrSDE44JoFG9lJ1Ibcs1fLeAttcv+1PsYyJD+o/50/7F/nGQElIn1sK3FQ4oSKeQq949+JcSDh0hwXmAghIGyybXqTakI5ONAAJmyy1yCRzagI2rAOZZl8QgA0H1JubCA2YLDCaousJSLm9+BFZkuBwyAxClPclSg5qB8oFNuzjziCwuMKF36TQt98PpOLNwp+4JP8AzvAdBw0iXqQuVNASalKnA7kEpNPmoTubvCTxaiXLndCgULQFMQAAr5VVfzt/daEsrMCnqUphQuWAcD9AHqQ8Ic3zkzZurRqQkAJBc0G9XvUwFErGhRvYgpIcF7GooTGpeLO2mm5SO+wH9weEKM5TwR6D93jxNzomwL1Dk8wDzE40SwVKZxQGh9iDYHbgwrM4F1K3q/6wnnYhSy6i8eQks7FvpAGYLDIUVKVYGg84cZJLlGadN2Lo2PB8onyiYhyxAfQX5uxF4YZDjCF6VL0g0Zq+/GzQF3LWm6kuAWKkWS+wFifXmCsJPBKQmYpKtVNR0oS9jqJYPVx2HMIJc4JFS7VCRUOC3UxGzwbh8TQoVMoDqSlIcFSmCurZgL2pAPsPOoKB6gKG5FtVacP2EFyV6bApepYajUXS52J3+sIsHMcEAdezHZq0vv8AfBuIxXw5ZIIFGlkq06TWjnZ/21g59nkppqmSQ5cOXdzcdjG/A5TKXRYU/IU30tC7FsVFhpD2BdvIwRKzJaRYON/0gPcmWqXOUgzCdDgVuxv7Q1x80fBUTRQYp/1PT6PAuX5bLWxmklSqllEM9RUbwJneD+EsJCypLOly5ANK96fdAEZctcyzID/MTy9Q9Cx2guV4WSqq8SEuNXyO9tXUVCrmgYwuyyeBLYaXBq/UbitaCG8pfRUVUQAzBlM5BHqPaAIy/IcNLLlc6YCOuydPFACWJ4MMMWjDplqCZaANyXWxTYKUsk3bt7QonY0l1WVVN2KgQ3NSN/8AmAMzzDoUxSrWzh/si9BuD+cAlxjgkOoHcagRWtNNGgZOHLOAW5anvGEEswuWHnw8VmCC9Xww/wAjpSwZQIcBjyxHpAT+Dy3WHKgl7O5f22gbF4YoUUlvSx8osRkk7Q2gjpcdJqHGmjbJu1oQZzglk6wno1GWl7kpPHq3oYBRIk6lM7C5PYXh/kiEJX0uN6m5Hfb0hHNlqlTCFCooYMyrEjWCHUQaB1U5IApAWyVpUwCu6iVsPRRLnYU9I+nGAAEK06jRA1O4cghSnJ3N+eIAM5wlIU7k3oAWJqfIR7RPYFSUoCSNLKUFK4KkpcMe7QDX/qjE/wD9U7/eYyJ/43aMgIzRHto6LkvglPwz8cy+n7QUKhVfmD1CWI4PYxR4bwTh1SpSBq+bUlRIKfhirqYfMxtTaA4opMfEkixI8i0dI8S/w+MpCFypiVoKNeqodLgaiGYXiHm4RoAGU61AKUSOCT9L1iry+SkUa1Deh2DaaE1atxEyqU1RDGTm5ADor7bv53A3gPfiDBoTM6GDhyxG/Zga3eFCpcOMLIXiVFSjpFhc+3Iva3EfMxygILianS9+Bs+7vSkB8yTIVTjVJ0kG1COCAfm2pu/aOhZZ4Uw6QHHxAvqXLX0gsLpTsRwe8J8oGiWDpcqZWpKQkF3epfudoeYfFlKUq+GgBiEnU5DUdr+hgG6PD+GWEj4ASXdSyEqKTsSH+YiytmiZ8TeDwEfGw4YOdTh1M5ehrVn2uYpJOJcsUyVumpBZ2qCDv39YaSMUJhsnWRRKiHQDRRBY6tqdoDkWEx6UjrJS9AohncMekD6wyw81IPSpIHyE2JCiXLG9PwgTxzlgRNKkg6SxFGDcsAGc8xLLWqlTS3qG+6Auk4+WjQ6g7EhjUt1fNbfkQFm00z0KWlTAJBKCkWBZ0qu4cehMR8mapLbpH2TavHFh7Q5Tm4EspSkuoMSWoDdvOAElS9Sgl7n6bw9ORS1yyZalawCQCQQpqkWDGJ1ExWsFIdT0HMOP6lMlJZUpaFEU1WD7g7wAeHx5QACCWsQW96fWPScLMxB1khIV0gq7bDmAFLcgckD3islynl0DhLbMRoqPXvTjmAmcdkU2WNSFagzkChA3OmrjuI9JzMgA1PTWu46X894ssFN1BmJBAID6gQGNlME1Y80iQ8TZf8KaSCllOWS4Y7htti1bwA680NGNCSSLmtLwHLOtkFQDOxV3sHEadMUmQYBCgUqKVB3JSNfSP8pGoMe2/uDTw94cEwGgUhgVoUrS5D6FBi6Sz1Dg2jo2W4GSJbS0lKiErSCwWkJI3VVnDnzpeE0oAHShWl0htLuNL1CGApzxSGUjFO6whYIGkr0g3FDyAd9vugLPBTAZwmrSGA0yyDQlbmZTnpFexjTmOSyp8kmaiUuaZrhVDoJVpAQQ2otRqAl3hJgsYgqlOSpabLFvlbqZq7epiiwU46QtctM1YXql6SwS/SGOwAve5ptAch8deCk4Za3WCkF9VCou5A0gvqPJYMAwrHOijQrcch2v3aP1TmGTmdJXLZIUtWtRCOlLEGhChUhq139Pz94vyxaC5CRUuEpAAa5Ju5PPvAacrxoIKQXYF3tXgvVhBSmA6gkAJo5AYu4dt+PSJQTlJ0h6Av8Av8oc4TM0k6WeoZjy7P3gDWPf6xkff64OZcZAXcnFlNkSmV/aouAzVbccQ2wWZKCQRMSpOkig6geWZnHER+DxDdOhH+Lp0qKm01IdrV7wwkZgToTqQkhkhQAAPdRsXo5tAWqMYoygkzCZakpSwQCa0U77EU7Ry/x1l0tE5Spc0LSvqSaWOzJSxYuHfb2rsHjEhb60pLgqDAancC4YVa0IfHMxOltISz0BAq9CXvT7IrAc+mojQoQzwOGE1bE9IZ2Zy+weKXCZbIoBKSdi4BJu97HZvSAkctxoCSml3atXpV6fvyj5icyUCCC5Nnc19/IxaTMhwy7ykg2okA3v0WZwCdu5ifzbwgkDVLURwlRcFrsosWar2gCsBihpAIBUAzuW1EVYbwyw+JCZmnQkONJMxVEk/acMzd4kMuxJlq+GpJpdyA2z2pUiHmFmi6WqlnUQbh3HdrQFLgccoqSNEtWhKrONQDnUS7lQ+4CGMnHAgHsNRS6VJL9jZgTEpJn0S4olJAZhdyCfePWLzZMksFgK6nazAUBIdz2gNPjKcudNqoaexNSBfSXam7uX2hLiMmZBWlRLVIPHL25gfCY34inLu7sVE0dyxuz96PDGfjwmWf7mod3I3D1cvWARy5JUWF4ZKyNTUUCeN93pfineAcvnh1B7htm7X38oZLx7D7qOKi1a7CAAy/FfDUoKoqntxDFeKXiUiUhj1/MaBNDvyQ9N6Qpw2DOImKV9gFyQkhzdiwJc7lqReZblqUS+kJJNAkEJoQSHCwxmA9QdnBBgEuI8GKEvWFr+IOoJYVZqsKgPzyIY5eoKAIWVDpDgMoWN90lyW8qRTTFJYpUVF2SaJmaTMFyFsUhfylILA2IiDxOM/l56pahoQolQcB0uOl7sRSu1eYB0AkTBLKulafiAEKZk6tQDkOyqsWv2gLP5YWhOvZVSpQ1F3FgeCD6AQYjFIXpKixSXBYFwpOkgkff2EIs9x6QkAEByGoHYbuALUgB8RgpBH9p5FfoT/wAQ98M/DSgkAAME6gkupv8AupW4+kSqsXUb1s59metS8PMkxZKFJmMlyWCBt2rtvWAopeKQA4+IlQoFDfvq1PaCZWLQFjTMmqSQAoBISfJtTHar1hOnFEAq1lLDShNXIVRXYBnc94J/mZaSlAXN+GdBndIfU3VpD2ALByHgH+FxikJlqC0rSSTpJDsCxCtNQ7OBDjKcelKk6JhQVKPSQ6SWO/BofMRGompShQPxErcbADRQ131O3pDpWIV8QmaC7BRUkJcFQCgQAGIIaneAucNjUsn488lkqLAES6FgVfDYMP8AMdzHL/4mSZWtS0hBSW0lDtq0tRm48rXixy3EKGpI0FJ2YpIcEqLBVNi23MQHj7GGZNWtMxaUqAcFCtKi3UAqpB7KaxgICcmB7FxQwVMEDzIDRpj7GRkB0CWQHLA9LEq2JI+Xk/mYLkTClKhSpDhnIZiC+3EROEztSR1gKIsCKNsKfS8M05+NIcUVyaqYs54apgLZGKZyoJcsobCrOPS/vEf4izMTFAJ0lKaJLMoDgjb/AI7wDjvEKpgIqmuxan47wBKKpimFSakn6kwB2W4pKSQSxJHkf1h1JxTgChHkaVDW8hWJrH5atFSxHIj5hscU0UHHO8BZS8dwBufW9xYEuD+UFy8U9A1Sw00cWSG1XZ7A/cYk5eYI/wDU93+6PM7MZAOpgtXl+JgCPGWCacACkqqCQbsaV9/uhGjEzEOLFtPDMzNB6MQJp1kh99gmAsymJKyUmlK+QAMB6mZqs0JenNQeX/CB5uIUr5i9X9TDTA4BFHDk82q7NHzM8rEs6kl0m16UFz3gExTBacumkPpJ87x8ksFpezxRontuO2zu7E7DiAkVAg8GPqFqWoJe5/ZhhmiQqaybn74EXJVLUFOCx2gLbK5CUpZOlgCk6T1bMQX6VM5PkYaSJ5oVCWAsaSmYkKdSQ0s6mClefD7RH4XMEkA6iC/zbg2PY0+/vB0rMg5U6VEkKZyTR3Z93fb8ICnTjykBlKTRPTK6UggFXSomqFWawLtHNs7xQmTVEBhYVJt3MFZxnBrKQCkMxcMWvvXv60hPKkqVYQG3DzplkqIEfMTJX8yi8e5LoLKo8FfzaaJFa/8AEAtVJUKlJHmIdZTiiHPzdNeB/bQccDmNSlOC9mrCsHl23aAtkHpDkgUsfsmpqaQZLmKV8VMtOlKqkOaJQ5ZyH3eJTB4/5jUJSlnJchth9BDuVmKVHUHY3el3AAHNoBxg9JCAQpD6ta6kKSGI6eAWB9IPwUwuCHohuQqtaeTf7YSpmghioXASCRY3YWfaNi84l1IClEBBKQTSwe3qYCgm4tMqW6lJJQpku9LanItWr7Rz/wAQYwTF6vi6n/fl6ffc7M9zVRT1J1JWAa0KSAwYjf0q3eBcBP0szM/EAsUqNaoOzRKfiK0ClCQBZ7/WDcu8NzJwcUBsr7O/rxXz4gEWmMi2/wCilf2o/wDIr8oyAhtEYlNaVPasNsPlxXNUkpLA2BJJ8qA23hxh1FBCfgzRwdBYs44ZubQEz/LrFShQHJSR9WgjLsQEEvu1fKOj/wBPUnoJZRTXVLJSoEdLrDuQq9BAWKyqRiHLBJYdaDaj1RQJFqqrAS2OxySgpBclrV3eFahDibkSkTvhLYb6qsRR2IBqHhr/ANKy1J6ZnXs7EE8OPMfpARplx4KYPxOGKCUmhBYwwyTCJIKiAXLBwG4uSGv+3gEYltcN6Rik7xeKwiJiSkp2cHSaXI+y9q3sDWI+bLYkd/3QwDHDYhBGpxye1n/GNGaYxJQEpIO/5V9h6QCjD6iyQ5Owj1i8vWgOpBSOTANkYCTpZQBLVLV93hRPmLllSNQIBob0uPoYY4XB4gosi1NSmLbPT8oU4hCwo6h1PXzgNsnDTH1sDvU1Y8CBcTMB3aGMzHAhwQORxCoaVzGJ0gm7PAestxK0KZIChcpNqX8qRX5ZmYDKOGoUu6Rq4appYg+h4jXlGUy3QZqer5UqQaHzTv3blossqlykTPhJBmBiRpTRK6AkAgAMnVQvtAc7zjLZ8+Z8YyikzCdQCSUo00S5FgU6TfmMl4Qy5hQAWSQCSOz1+u+xjreFkyviCWiYFOdTKTpAOn7Mxhegtt2jZj8olzBMC5adRYJJW+oVDhYABL7HisBxjMikoTSu1/2+zQqUmLXxD4TmpK5ilEgkkEpIASL6jyLMHtCcYaWEsUuWu9YBAtZNyY8wX/KlSylIc1aHWE8KLUOqlPLfb0gJmCJeMUN6O7WinPhHg+1W9oAxvheYgOBSAUjGqZP+VRUPW8b8GtSnU9TQsWegb7hSBVyCIyRMUguICkRKCpSkmzPb2I37+sTiJqk0B8oMRjVTOgMkbt2j3/KJ1JYqftX6MfugGmRZcAyyDquCHet3GpqH/iLHBTGvpY0Vpanm52484Q4NLMEpdRppYu/YJA9oa4WczEapaSNJLagSL2HLeTwDXR2lf7B/9o+wH/Myv7B7n8oyAgJGNT8ZfClUqfK7A2tFHJxpYvZi6kk0O3SAXIpfYmIFaYKkY+Yi4JFbuL997QHS8JmiqgddCkpUUBykAaS6dRC2BfbTBsjEpMvRJCEDUHJTqSv5rrLqYFgDWoFI5yjPgfmfkdmGxFY2T8/Sa0JIZTuaAigs3L8wFV4hmzEoSop6kqpoJU4UTq0seXJDbDiPGWpnL0qCS1OTpTS7Xeo5p5QP4cmCbWaRpCgepIIcH+5KqU9al4tpGYBJ6VpZJdIZw92VSjbenAgOf57kOIK5kxSG60p0lwolVN7DuTaEGFxKpZKT8pNSOBdmu8d7w2LTXUU/DUOpRW40rqo1DOKAP+kIPHPhRExCpslKlMAwCgo6buEkBg5rc0ftAc2GdJAOkdRtSgf1dhQe8KFzHcwXisIUEpUGIuIEmCAb5DiUpQpVHcuaUYbagfpDTFY8LlrSqoa48hZSrd3pxEbKxKpZLWNCI9zMZNWKAtQEgE7EAP3G3aAZozYEAkh9wT+UK8VitaieYz+nTHqA+nXfY/jf2jUcKtgdJY2pd3qORQ1gNEyHOR4UVK1oKRUDUHCti5SW/SFkjCKWWAPelvPiKHKcEhILkB6Gh7GgqSPaAfysaiWUrlJUVFlAEAgAXuORwKw5nZpNRMQZSEoU4o5OoqBVpCS9GdxCUYyVp+IlLqSelPUGD3NOYZZdmmImomukKUgBXxACSkEtcee8A/xuYrSUpMkO6dR1KOl7lEtVBTjzhviUrmdSZpUg1ZU1gDdJYF0kFqRLZFm08zGmzeghQ1ra5cDr2e/beDJSUyFicrSpNU6UqBah1Ko7c1gC/EeCGJlErWVpUGCjTSRUjsdx3EcizXBmWtKEkEmj6wSe5AFI7JPMsBa5U8KCgCyCztVWoAMmj+0cyznLh/MqURqGp9QVvQ/Lcd+8AZ4eytKEBUwI1kVLFXaw/SKSUkC+kKuC1ezUItzCnDTa6UknZtQSK0YEjneDZU4lgSeqy1TAAwooAqHIIBfa0A4w8sE0q1SwSaHmjhoKkYFCgBpJBGyumoLknzMKJWKepUSsAaVEvQAuCSxe1hzDjDTXLgsCwYMpOx57t2gIbx14a+CvUkEhQJpUAUor+0gfePWMl4cFYBs8dj8aJQvCA6WY/Io6C5ck66uafKfPaOQTkwDJcrpdvlr5NCmdi0qIZLPzp/8AkG9TaPc7ErUGUskcfu/rAM0QFbhJyFpTUNuUsVPZvweDMLOCWLuUqpLUkkNdT1YdxEllWZmVf5QDRqk/ZAYUL1eH8nMpVKqSS6aF9gTa4Y1/F4Bn8Qf5PaMgf+Zw/wD6iv8AZ+kZATnhvDpUsuKgFj6H0hzipCVS3KRxT/t9rm0fYyAjZyA5YbmNJTGRkB0vIJLywCSwSVcuWFyRDOXPOgAABnqBdjvzGRkA1M2ygAAdIKR8rFn6feK3C4ZMxJ1B+n7jSt4+xkBw/P5YE5YD0JDkkksTcku8JZgjIyA0S0ArSDYqAPvHRMpyGSFksT8RSQoFmY325jIyAaoQhK1pEtGkGxSDs17xqzLLZZQFaAFFKi4obD0jIyAhJ8gS0OmhNzvcxtynDgzS5UWGqp4H3RkZAOMuVoSGA6iQXSDRTgi1qmN2cTDJmFMolATWl/U7xkZAFT8QqdIllZqEkOnpdmLlrmt4d+GMEiZg3UKiYoehAeMjID7mB+FiWSzEFJSRRgogBvICILxLhwnFqUHqQWNRUcRkZAHS3CQly1C3MMpEhPwhMapnFFy2kBJa/ePkZAb8NOLo3AJABs1S3uTDfLUuxcguDSlQw2jIyA8+NAThVdaqFwxba1rVtHKVCMjIDWoRuwEhKtZIdmZ+8fIyA85lh0jSwZwXaF5TWPsZAedMZGRk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364" y="1295400"/>
            <a:ext cx="2747671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https://encrypted-tbn3.gstatic.com/images?q=tbn:ANd9GcTpcoxDDLCwX8Mt6d4huQ89wKza_tJg_Xdz1UybXZ2I1Bpv74nhYwX4iQa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852241"/>
            <a:ext cx="2286000" cy="275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2778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Microscopes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While these microscopes do produce high quality images of things that are not viewable by light microscopes, they do have drawbacks</a:t>
            </a:r>
          </a:p>
          <a:p>
            <a:r>
              <a:rPr lang="en-US" dirty="0" smtClean="0"/>
              <a:t>For both SEMs and TEMs samples must be prepared in ways that will kill cells that are viewed</a:t>
            </a:r>
            <a:endParaRPr lang="en-US" dirty="0"/>
          </a:p>
        </p:txBody>
      </p:sp>
      <p:pic>
        <p:nvPicPr>
          <p:cNvPr id="1026" name="Picture 2" descr="http://us.123rf.com/400wm/400/400/lisafx/lisafx1002/lisafx100200028/6459851-closeup-view-of-a-scientist-s-hands-preparing-a-slide-for-the-microscop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133600"/>
            <a:ext cx="3995506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761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http://www.youtube.com/watch?v=SfNs_PmEXII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61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Size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are many different types of cell shapes</a:t>
            </a:r>
          </a:p>
          <a:p>
            <a:r>
              <a:rPr lang="en-US" dirty="0" smtClean="0"/>
              <a:t>Some cells are long and skinny</a:t>
            </a:r>
          </a:p>
          <a:p>
            <a:r>
              <a:rPr lang="en-US" dirty="0" smtClean="0"/>
              <a:t>Some cells are smooth and pliable</a:t>
            </a:r>
          </a:p>
          <a:p>
            <a:r>
              <a:rPr lang="en-US" dirty="0" smtClean="0"/>
              <a:t>Some cells are rigid and supportive</a:t>
            </a:r>
            <a:endParaRPr lang="en-US" dirty="0"/>
          </a:p>
        </p:txBody>
      </p:sp>
      <p:pic>
        <p:nvPicPr>
          <p:cNvPr id="19458" name="Picture 2" descr="http://vedicsciences.net/design/bacteri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371600"/>
            <a:ext cx="1752600" cy="1752600"/>
          </a:xfrm>
          <a:prstGeom prst="rect">
            <a:avLst/>
          </a:prstGeom>
          <a:noFill/>
        </p:spPr>
      </p:pic>
      <p:pic>
        <p:nvPicPr>
          <p:cNvPr id="19460" name="Picture 4" descr="http://www.oberlin.k12.oh.us/talent/isp/reports2002/amoebaproteus/images/amoeb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3505200"/>
            <a:ext cx="1752600" cy="1314450"/>
          </a:xfrm>
          <a:prstGeom prst="rect">
            <a:avLst/>
          </a:prstGeom>
          <a:noFill/>
        </p:spPr>
      </p:pic>
      <p:pic>
        <p:nvPicPr>
          <p:cNvPr id="19462" name="Picture 6" descr="http://faculty.ntcc.edu/mhearron/onionep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5257800"/>
            <a:ext cx="2015649" cy="11715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17499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Size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Many cells differ in size</a:t>
            </a:r>
          </a:p>
          <a:p>
            <a:pPr lvl="1"/>
            <a:r>
              <a:rPr lang="en-US" dirty="0" smtClean="0"/>
              <a:t>Cells can be one nanometer</a:t>
            </a:r>
          </a:p>
          <a:p>
            <a:pPr lvl="1"/>
            <a:r>
              <a:rPr lang="en-US" dirty="0" smtClean="0"/>
              <a:t>Cells can be as large as the period on a piece of paper</a:t>
            </a:r>
          </a:p>
          <a:p>
            <a:r>
              <a:rPr lang="en-US" dirty="0" smtClean="0"/>
              <a:t>Why do you think that all cells are small?</a:t>
            </a:r>
            <a:endParaRPr lang="en-US" dirty="0"/>
          </a:p>
        </p:txBody>
      </p:sp>
      <p:pic>
        <p:nvPicPr>
          <p:cNvPr id="18434" name="Picture 2" descr="http://blogs.charliefm.com/files/2009/09/giant-squ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057400"/>
            <a:ext cx="3457575" cy="32575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4526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Size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2362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size of the cell is limited by the </a:t>
            </a:r>
            <a:r>
              <a:rPr lang="en-US" b="1" dirty="0" smtClean="0"/>
              <a:t>surface area to volume ratio</a:t>
            </a:r>
          </a:p>
          <a:p>
            <a:r>
              <a:rPr lang="en-US" dirty="0" smtClean="0"/>
              <a:t>The surface area to volume to ratio is </a:t>
            </a:r>
          </a:p>
          <a:p>
            <a:pPr marL="457200" lvl="1" indent="0">
              <a:buNone/>
            </a:pPr>
            <a:r>
              <a:rPr lang="en-US" dirty="0" smtClean="0"/>
              <a:t>       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endParaRPr lang="en-US" b="1" dirty="0"/>
          </a:p>
        </p:txBody>
      </p:sp>
      <p:grpSp>
        <p:nvGrpSpPr>
          <p:cNvPr id="13" name="Group 12"/>
          <p:cNvGrpSpPr/>
          <p:nvPr/>
        </p:nvGrpSpPr>
        <p:grpSpPr>
          <a:xfrm>
            <a:off x="5200935" y="4431268"/>
            <a:ext cx="2438400" cy="902732"/>
            <a:chOff x="5649036" y="4026785"/>
            <a:chExt cx="2438400" cy="902732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5649036" y="4478151"/>
              <a:ext cx="2438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/>
            <p:cNvGrpSpPr/>
            <p:nvPr/>
          </p:nvGrpSpPr>
          <p:grpSpPr>
            <a:xfrm>
              <a:off x="5649036" y="4026785"/>
              <a:ext cx="2438400" cy="902732"/>
              <a:chOff x="5257800" y="4114800"/>
              <a:chExt cx="2438400" cy="902732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5257800" y="4114800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Surface Area</a:t>
                </a:r>
                <a:endParaRPr lang="en-US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867400" y="4648200"/>
                <a:ext cx="1371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Volume</a:t>
                </a:r>
                <a:endParaRPr lang="en-US" dirty="0"/>
              </a:p>
            </p:txBody>
          </p:sp>
        </p:grpSp>
      </p:grpSp>
      <p:pic>
        <p:nvPicPr>
          <p:cNvPr id="10" name="Picture 2" descr="http://www.the-aps.org/education/lot/cell/c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95400"/>
            <a:ext cx="3467100" cy="3162300"/>
          </a:xfrm>
          <a:prstGeom prst="rect">
            <a:avLst/>
          </a:prstGeom>
          <a:noFill/>
        </p:spPr>
      </p:pic>
      <p:pic>
        <p:nvPicPr>
          <p:cNvPr id="14" name="Picture 4" descr="http://www.the-aps.org/education/lot/cell/ce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5257800"/>
            <a:ext cx="710129" cy="647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7936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Size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As </a:t>
            </a:r>
            <a:r>
              <a:rPr lang="en-US" dirty="0" smtClean="0"/>
              <a:t>the surface area goes up, the volume goes up</a:t>
            </a:r>
          </a:p>
          <a:p>
            <a:r>
              <a:rPr lang="en-US" dirty="0" smtClean="0"/>
              <a:t>This decreases the surface area to volume </a:t>
            </a:r>
            <a:r>
              <a:rPr lang="en-US" dirty="0" smtClean="0"/>
              <a:t>ratio</a:t>
            </a:r>
          </a:p>
          <a:p>
            <a:r>
              <a:rPr lang="en-US" dirty="0" smtClean="0"/>
              <a:t>A small cell can transport materials faster and be more energy </a:t>
            </a:r>
            <a:r>
              <a:rPr lang="en-US" dirty="0" err="1" smtClean="0"/>
              <a:t>effecient</a:t>
            </a:r>
            <a:endParaRPr lang="en-US" dirty="0"/>
          </a:p>
        </p:txBody>
      </p:sp>
      <p:pic>
        <p:nvPicPr>
          <p:cNvPr id="6" name="Picture 2" descr="http://bio1151b.nicerweb.com/Locked/media/ch06/06_07SurfaceVolumeRatio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9714" y="1828800"/>
            <a:ext cx="3906220" cy="34790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4553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Discovery of Cells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Before cells, people believed in “humours” </a:t>
            </a:r>
          </a:p>
          <a:p>
            <a:r>
              <a:rPr lang="en-US" dirty="0" smtClean="0"/>
              <a:t>This was the idea that living things were made of elements</a:t>
            </a:r>
          </a:p>
          <a:p>
            <a:r>
              <a:rPr lang="en-US" dirty="0" smtClean="0"/>
              <a:t>Those were phlegm, blood, bile or black bile</a:t>
            </a:r>
          </a:p>
          <a:p>
            <a:r>
              <a:rPr lang="en-US" dirty="0" smtClean="0"/>
              <a:t>People had no way to see on a cellular level</a:t>
            </a:r>
          </a:p>
          <a:p>
            <a:endParaRPr lang="en-US" dirty="0"/>
          </a:p>
        </p:txBody>
      </p:sp>
      <p:pic>
        <p:nvPicPr>
          <p:cNvPr id="2050" name="Picture 2" descr="http://www.kheper.net/topics/typology/eysenck_char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60609"/>
            <a:ext cx="4006992" cy="40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1061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Discovery of Cells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1665, English scientist Robert Hooke looked at various items of nature </a:t>
            </a:r>
          </a:p>
          <a:p>
            <a:r>
              <a:rPr lang="en-US" dirty="0" smtClean="0"/>
              <a:t>He looked through his light microscope on the bark of a cork oak tree</a:t>
            </a:r>
          </a:p>
          <a:p>
            <a:r>
              <a:rPr lang="en-US" dirty="0" smtClean="0"/>
              <a:t>What he saw </a:t>
            </a:r>
            <a:r>
              <a:rPr lang="en-US" smtClean="0"/>
              <a:t>changed science</a:t>
            </a:r>
            <a:endParaRPr lang="en-US" dirty="0"/>
          </a:p>
        </p:txBody>
      </p:sp>
      <p:pic>
        <p:nvPicPr>
          <p:cNvPr id="3074" name="Picture 2" descr="http://kmoddl.library.cornell.edu/biographies/Hooke/Hook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1" y="1295400"/>
            <a:ext cx="2133600" cy="2685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arsmachina.com/images/hook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267200"/>
            <a:ext cx="2212429" cy="218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7584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Discovery of Cells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He saw a grouping of boxes that reminded him of cubical or cells where monks live</a:t>
            </a:r>
          </a:p>
          <a:p>
            <a:r>
              <a:rPr lang="en-US" dirty="0" smtClean="0"/>
              <a:t>The little boxes were dead plant cells</a:t>
            </a:r>
          </a:p>
          <a:p>
            <a:r>
              <a:rPr lang="en-US" dirty="0" smtClean="0"/>
              <a:t>He then went on to observe other specimens and determined that many things were made of cells</a:t>
            </a:r>
            <a:endParaRPr lang="en-US" dirty="0"/>
          </a:p>
        </p:txBody>
      </p:sp>
      <p:pic>
        <p:nvPicPr>
          <p:cNvPr id="4098" name="Picture 2" descr="http://t2.gstatic.com/images?q=tbn:8An6h4OfmsAS0M:http://askabiologist.asu.edu/research/buildingblocks/images/hookecorkS.jpg&amp;t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364787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1253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Discovery of Cells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first person to observe living cells was a Dutch trader named Anton van Leeuwenhoek</a:t>
            </a:r>
          </a:p>
          <a:p>
            <a:r>
              <a:rPr lang="en-US" dirty="0" smtClean="0"/>
              <a:t>In 1673 Leeuwenhoek  observed </a:t>
            </a:r>
            <a:r>
              <a:rPr lang="en-US" dirty="0" err="1" smtClean="0"/>
              <a:t>protists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122" name="Picture 2" descr="http://www.hps.cam.ac.uk/whipple/explore/images/microscopes/39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447800"/>
            <a:ext cx="2971800" cy="396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394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Discovery of Cells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Protists are very small microorganisms</a:t>
            </a:r>
          </a:p>
          <a:p>
            <a:r>
              <a:rPr lang="en-US" dirty="0" smtClean="0"/>
              <a:t>This was the first time that living organisms were seen</a:t>
            </a:r>
          </a:p>
          <a:p>
            <a:r>
              <a:rPr lang="en-US" dirty="0" smtClean="0"/>
              <a:t>It was also the first time that people started to realize that the world around them was made up of living organisms</a:t>
            </a:r>
            <a:endParaRPr lang="en-US" dirty="0"/>
          </a:p>
        </p:txBody>
      </p:sp>
      <p:pic>
        <p:nvPicPr>
          <p:cNvPr id="6146" name="Picture 2" descr="http://www.eoearth.org/files/120101_120200/120156/300px-Marine_protis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1676400"/>
            <a:ext cx="3784255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651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Cell Theory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Even though there were Cells were recorded and observed by Hooke and Leeuwenhoek, scientists did not start to put the pieces together until much later</a:t>
            </a:r>
          </a:p>
          <a:p>
            <a:r>
              <a:rPr lang="en-US" dirty="0" smtClean="0"/>
              <a:t>Around 150 years later scientists started to believe that all things were made of cells</a:t>
            </a:r>
            <a:endParaRPr lang="en-US" dirty="0"/>
          </a:p>
        </p:txBody>
      </p:sp>
      <p:pic>
        <p:nvPicPr>
          <p:cNvPr id="7170" name="Picture 2" descr="http://www.mustreadstuff.com/wp-content/uploads/2009/10/Microscopic-Images-from-Inside-the-Human-Body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17"/>
          <a:stretch/>
        </p:blipFill>
        <p:spPr bwMode="auto">
          <a:xfrm>
            <a:off x="4658439" y="2209801"/>
            <a:ext cx="4256959" cy="2949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12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Cell Theory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 1838 German botanist Matthias Scheiden concluded that all plants were made of cells</a:t>
            </a:r>
          </a:p>
          <a:p>
            <a:r>
              <a:rPr lang="en-US" dirty="0" smtClean="0"/>
              <a:t>In 1839 German zoologist Theodor Schwann concluded the same thing for animals</a:t>
            </a:r>
            <a:endParaRPr lang="en-US" dirty="0"/>
          </a:p>
        </p:txBody>
      </p:sp>
      <p:pic>
        <p:nvPicPr>
          <p:cNvPr id="8194" name="Picture 2" descr="http://www.dezinerfolio.com/wp-content/uploads/2007/09/plant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60" y="1295400"/>
            <a:ext cx="1981200" cy="2626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ww.studentsoftheworld.info/sites/animals/img/17445_cute_baby_animals_T35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901" y="4114800"/>
            <a:ext cx="2971800" cy="198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501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Cell Theory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These discoveries led Rudolf Virchow to observe that all cells come from existing cells</a:t>
            </a:r>
          </a:p>
          <a:p>
            <a:r>
              <a:rPr lang="en-US" dirty="0" smtClean="0"/>
              <a:t>These discoveries helped shape “The Cell Theory”</a:t>
            </a:r>
            <a:endParaRPr lang="en-US" dirty="0"/>
          </a:p>
        </p:txBody>
      </p:sp>
      <p:pic>
        <p:nvPicPr>
          <p:cNvPr id="9218" name="Picture 2" descr="http://clendening.kumc.edu/dc/pc/virchow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676400"/>
            <a:ext cx="3048000" cy="406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832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539</Words>
  <Application>Microsoft Office PowerPoint</Application>
  <PresentationFormat>On-screen Show (4:3)</PresentationFormat>
  <Paragraphs>64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Introduction to Cells</vt:lpstr>
      <vt:lpstr>The Discovery of Cells</vt:lpstr>
      <vt:lpstr>The Discovery of Cells</vt:lpstr>
      <vt:lpstr>The Discovery of Cells</vt:lpstr>
      <vt:lpstr>The Discovery of Cells</vt:lpstr>
      <vt:lpstr>The Discovery of Cells</vt:lpstr>
      <vt:lpstr>The Cell Theory</vt:lpstr>
      <vt:lpstr>The Cell Theory</vt:lpstr>
      <vt:lpstr>The Cell Theory</vt:lpstr>
      <vt:lpstr>The Cell Theory</vt:lpstr>
      <vt:lpstr>Current Microscopes</vt:lpstr>
      <vt:lpstr>Current Microscopes</vt:lpstr>
      <vt:lpstr>Video</vt:lpstr>
      <vt:lpstr>Cell Size</vt:lpstr>
      <vt:lpstr>Cell Size</vt:lpstr>
      <vt:lpstr>Cell Size</vt:lpstr>
      <vt:lpstr>Cell Size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Cells</dc:title>
  <dc:creator>Administrator</dc:creator>
  <cp:lastModifiedBy>Owdij, Michael</cp:lastModifiedBy>
  <cp:revision>7</cp:revision>
  <dcterms:created xsi:type="dcterms:W3CDTF">2013-09-12T15:01:12Z</dcterms:created>
  <dcterms:modified xsi:type="dcterms:W3CDTF">2015-09-15T15:48:02Z</dcterms:modified>
</cp:coreProperties>
</file>