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>
        <p:scale>
          <a:sx n="70" d="100"/>
          <a:sy n="70" d="100"/>
        </p:scale>
        <p:origin x="48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9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4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0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6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5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4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2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1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D9C49-807A-492A-9D92-261E4D24BB24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0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hbPPd-Yei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Skin Is 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third component is sometimes associated with the integumentary system…</a:t>
            </a:r>
          </a:p>
          <a:p>
            <a:r>
              <a:rPr lang="en-US" dirty="0" smtClean="0"/>
              <a:t>I know I lied…</a:t>
            </a:r>
          </a:p>
          <a:p>
            <a:r>
              <a:rPr lang="en-US" dirty="0" smtClean="0"/>
              <a:t>They hypodermis is a layer of loose connective tissue that separates the skin from other organs </a:t>
            </a:r>
          </a:p>
          <a:p>
            <a:r>
              <a:rPr lang="en-US" dirty="0" smtClean="0"/>
              <a:t>For our purposes we will include this as part of the Integumentary system</a:t>
            </a:r>
            <a:endParaRPr lang="en-US" dirty="0"/>
          </a:p>
        </p:txBody>
      </p:sp>
      <p:sp>
        <p:nvSpPr>
          <p:cNvPr id="5" name="AutoShape 2" descr="data:image/jpeg;base64,/9j/4AAQSkZJRgABAQAAAQABAAD/2wCEAAkGBhQSERQTEhMWEhQWFhcaFRgYGBgbGRcYGBUXFxcbGRgYHCYeGhojHBcXHy8gIycpLSwsFx4xNTIqNScrLCkBCQoKDgwOGg8PGSwlHCUtLCwtKSwsLCo2LikqKSwsLi4pLCkpLSwtKSwpLC4sKSwsNCwsKTEqLyosLCksLC0sLP/AABEIAKUBMgMBIgACEQEDEQH/xAAbAAEAAgMBAQAAAAAAAAAAAAAABAUCAwYBB//EAEoQAAIBAgMDBwgGBwUIAwAAAAECEQADBBIhBTFBBhMiUWFxgSMyUpGhsdHwFBZCU5TBFSQzcpPT4QdDYpKzNFRzdLK0wvGCg8T/xAAZAQEBAAMBAAAAAAAAAAAAAAAAAQIDBAX/xAAtEQACAgECBAQFBQEAAAAAAAAAAQIRAxIhBDFBYRNRgaEicbHR8BQykcHh8f/aAAwDAQACEQMRAD8A+40pSgFKUoBSleE0B7SlKAUpSgFKUoBSleE0B7WFtp14cO3t7q14m+BAkDNpw0HH2e+ol3bltdAC3du9tUFizACToK8RpE9fXVS23EYqCGAmToDMbhoevXwqYu17R+2B3yPfSgTKVhbuhhKkEdhms6gFeMwGpr2otu4Xc+ihj95vgPfQElTI6q9pSgI20caLNm5dILC2juQN5yqWgeqqHHct1s4t7F1BbRFLM7OAxQWTda4lsr5S0IKEqSwb7Ma1acp/9ixP/Avf6TVWbR5N4LEYh1u3MztmLWOe0zGybRuc0DIfmjEjsO/WgNlrl9g2KgXG13k27gCmboyucsI02bghoJjSZFZYbl3hLgtlbjRcMKeaugCXCKXJXoKzMqhmgEnsMLHInDrH7Qkc2ZNxpJtNeZTI3a333RwiIFacH/Z7hbWXLznRfM3TPlCGV1FwDRgrIpHbMzJkCVs7lnhr7KttnzOVCBrVxc2dbrKy5lEpFm70t3QPZV5XO4HklbTE2LysCmHw7WbSwS3SYSzOWhoCkCAIzvqa6KgFKUoBSlKAUpSgFKUoBSlKAUpSgKDlvgmu4Qoqu/lLZIQBjCuGM22gXV01SQSJgzFcpgLe1bfM2rds27JyAjozaW64Rozliotrba5kLNl58LJCiPomLw3OIULMs8UYqw7mGoqs+rC/f4r8Rc+NAcamI2yVWecUm9DRatEqcogDXpYfNOuh0HS1MS25PX7uEwlhlLsmMum59JUXFyZMXlZlUrnQlkgzvI6q6f6sL9/ivxFz40+rC/f4r8Rc+NAcmcJtKwHsWnvOtu3kR8toqUC2hbdCQWN7NzshiQB3KTd8mTjRisQuJZ2srItlltwQHItsrrBJNvVhEZvR3VY/Vhfv8V+IufGn1YX7/FfiLnxoC5rRicalvzj4carfqwv3+K/EXPjVRtjk9lcRfxW7/eLnWe2qgXVzlCo3Kx74HxrSeUDHcq+smuaOxwd9/En/AO+58a8wGGK5gHdxO+47MerQtuFZUQvbm1bhmXieoAe3fUG4wOpJPaf61stiO2h7qAim/EACZ8PX89dSbakjWvMwFevc0gVQZKwHz6q850V7mEVpN0HcJoDaAZldD1gmakDaN0f3h9h94qIk8K2ZOugN7bXuj7fsX4VswPKGBlyyBxBgnt1qDcsg1guGA3VKBfjlCvFW8IP51ts7btsYkqf8Qj21zwSvXFKBe8p/9ixP/Avf6TVym1uSWKbF3cRaI6WIZrY8kCp+gJZt3s5XPC3AQbc6jWDubzbC/q9//g3f9Nqm22KmQxHcSKmkpX7N2NtJeazteJytlLYnSy+Ykm6Jfn0IyhVJciDqs6QMDsvaIvWbTtiM2VWYnEHJb8vaFwuQx50Mq3oXMxHODRdBb+h7HxBe3LGSCR7qnViD5ngeTe0bdtbdvnLeSyyqfpMoALF1CuQsZdrxS4tw+asCVy5T9D2dhubtIksSqgEuzOxPGWYknXiTUmlAKUpQClKUApSlAKUpQClKUApSlAKUpQClKUApSlAK53lFjMlxd/m8O9t/ZpXRVy3KxJvWg0hMrAEGIuE9Hd3Ea6a0BF5wMJB8fy+fbXmHtmB261AF0NcHNqVnNM6CVHSUA8QDqakLiWDBQoMrIE6x86+HZVTITDaI4VgGrxdrD7WZT1RO4j5+RWy3jEucROvfu6uNXUDAiajXGIBHHhHsqUbfUeE+BrQu+eMn4fPfVBhbstMt8akqvhWImsc7A6/Prqg2wR21kBNRhiNdQRUgNG6gBtdtCpFeyW3a91ZDDk79KAwmvBruqQMMO/Xd88eNZm6q9LQDt03e6pZSs2vYY4e/pEWbv+k9WIwyjU+/11V7a2vb5i8uaZtXIgE77bDw4VVYnbtxuOQST0ZB1Gmo/oNONY6gfRNlABCBumptfMMByju2T0GkHeDqOA3E9nXxq6tcuLpH7NJ/+XxqWSztaVy+zuVF17ioyKQzASJESe8zXUUKKUpQClKUApSlAKUpQClKUBi8wY3xp3182wWzr681ksYhXAsjGm5nYXb/ANJsEuksQ+VVvsbi9HK6jhC/S6rDyft+lf8AxOJ/m0ByO09n3Tg8ELlq9cVcIVZF50suJyWuba4tphcMAXRI81mBMbxofGbRtMmSzeU3L9troC84oHMYJbilirGNb/SBWSjHMToe1+r1v0r/AOJxP82n1et+lf8AxOJ/m0Bwm0MTtQ4Vkf6Q3OWlLFLCG4HuYNybUBQAguwC3nLIGYTI+j4IEW0B3hVmd85RM1D+r1v0r/4nE/zafV+36d/8Tif5tAWU0mq36v2/Tv8A4nE/zafV+36d/wDE4n+bQFlNUfKJAxAOoK/mfn1VK+r9v07/AOJxP82qLlNspEXQ3SSAATiMQdSwUb7nbNAQ7FnNduE6ZXDADra0Aw7tfdS7hjmEHzkWD1Omq+sE1jZ2Qgu3P2mVgpHlr+8Sp1FzXQLvrDF7MRbatNzosv8Af3/Sgj9p21URkovzpAIyqB5Trn0ZHdJI7O2os2wAILET0hpxkb+qa1XMIikrldjLTF6/uJMf3mpgjWscJs8Lr01IJ865dI6tVL5WiOIjWjBscyehn7c3z3/JqW2IyQYJnq8K0X8Wc2UACPbx+fGtty0WgrEg8d2+PyouQJFvaCNEiN2hEe353VuS4pGkGN9VN5/TRdSR2/Pzxr02FXpBisxGvEwPnxoLJ1zKdYHzHxFTciruGbv9fz3VQtedAZ6Q3mZ+NL3KFuAA9u498buylsHQ84AOCjj6/hUDEbctAkZixHog/wBB6uyuZxG0LjyGcwZkDQb+IArWqE6zPv8AZr/Saliy8xHKYRouvbGm7h/XfVRf2mbhJbXsHDdoOz4cawGDJj4mfXFZW9lMdw+ePuqA0bQJNp/3H9iE/PzGa4IkxFSsTshuZu6R5J9/FsrBY7Zj11eYKyGtgqMhIkHqM9cdlWgUdrZLCDuB03Rr41YYfZoU9PoyCYHGN+u7q3VOuno5hvJAI4A5gJ7wfdW2+JZB3n1CP/IVaB7stCLtsbuLacSy/lIrr65jAxzy66yoPgZ/OunoyilKVAKUpQClKUApSlAKUpQGF68qKzMQqqCWJ0AAEkk9QFQ9lbds4kMbT5spAYFWRhIBWVcBoIIIMazUnG4cvbdAQpZWUEqGAkESVbRhruOhr5hj+SLoAhvXbdxGJQWcNjLttBzaNbCPlfojEWrN3IGhchURJkD6lzo6xunfw6/YajttayOdJuKBZAN0zogKZ5Y8OiQe6vl1zkyqm5zbXYa0iLnwGNJ0XDq6MOZK82eYLCQYa5MaEmdsTY9uzhsTh353y9q2pdMBjAwdLfNyfI9JdAwBPFhQHdYHlNh7xUJclmYqFKurZlTnCCrqCvQhhI1BEVZC6DEEGdRrvFfMcZg7l7nGuXLudzdhfoWPe2vOYdrJCi5bOjFiSsQBoAeMPCcl0UDM15XClVdMDjMyKxx2YIeZ0H62mggeT7oA+q4bGpcLhGzG22V+xsqvHb0WU+Nb64jkfiEwlu6rW3XnLucLYwGNS2o5q3bgKbXXbJ8av/rVa9DE/g8Z/JoC4rmuV58z963/AKgqb9arXoYn8HjP5Nc/yq5QI+QLbxElkicLihqHnSbQ4CgNgu9N2EnKApEaSCToevpCe4Vrx6+SQf47c/5h7qhjaaiQLeIOZ2Y/qmK3M0/dVPdRetaBlkaZkZGBB0OVwCu7iB7ZrIhpx9oqxcEEMd0Gd2g9g7qxe6VUHTu9R4GOv5iZI8pbhtG49jA67/nX1wbCzmBmfUR4n50rFg1XUYlWKkDQAHjx+PrrLEv0VniT7/6VkrkhJ4Expw0P5+yvbSBjbB1EH8z899XoD27amCDJAG8yPz9prJSrKcwB010rXh2CkxoZ03xp2CssIND3/PbUQIi2SFJNx1QTlBiQOuSJE9VYWZAJfiejmiY7dKnYl14weodvdwqug3W6gOI+d9WiG5EVt4HbpWnD4UFpRpG6J3fPxqa9sERw6q0bOEOw3dI6dhEiPD31QSjhoQ5dWgx3xOlbdnBsgDTMnf7KwuYU5s6NlaNRvVu8fmKzw1zMJiGBIYdo4HdIO/uNOxTfdGYZesazwHE9/VW1r8MqgDXN2RAn8/ZWkP0wOOvq3j2wPGte0Gy5G9FwPBuiZ8DQG3EErJVS+meB1roPX+VZW7jMltyuRjoVadMxET3QD41ta3BzCTpBA6uHqk+umfMwg9FdT2nUD4+FAY4XBuMRZZbkID0ljziWmSev3RXY1zeEPlE/eHv1rpKxKKUpQClKUApSlAKUpQClKUAryKr+URb6JicmbPzF3LlnNm5toyxrmmIiuDx+3No4bnCEZ7hazlyWrr28q4csV1MqS2hIBkiOiTQH0yKRXH7FxWKb6Qr5ltpZfIpR8zXHvYkAi45JMLbToj0wdBArmth43H2HtPcF9lt2bNpsyXHzIMRhGuXcsSbmTEXVnf5EngaA+qxSK+cWeV20ZE2iZwq3NMPd6DnLnLAxJEuQikk5QsAmaxxe38eha5aD3M/MgM+HvKphMQVi0AzJnYWwxG6RukQB9JikUBr2gPIqg2/hQbyOSTlUwukAk+cO2JHd410FUm3PPX938zQFQgkFhvPUBu8dK2WmMAGD2xGvaK1TxDZQeHjWy2xJGkAT4msyGq6Mj5p0Ojg7gdwb3LWvF4YZixbLuG7w6x3VsxK57LcJUx2ETHtAqPhLRZVZzmJCkDgNAZjid+tQHl62AyAcA3unx1rVhv7vuP5/1rLFt0m10C+//wBmteG/u928iPH+tOgJN/DSZBg9cfOtaMReFtYGp+dazVFsqxljLE6mdTwFUOIxJdjAkk6CgN1y6WaN5Jqyw+HCCB4nrrVgcFza5m86NT1DqrcL4iToO3ShBeSRB9m/11H2YpzNJJ6REneY0HvFSn3Vhh0AbTSSSe88aA2NiH5xVCSh3tO6l8G24uDzTAcdXAP4DQ9lSgaxxEZGzeblM90GfzqMqNqRm71/MnxrTtf9nPUykxwAYTWGzVJs2w2pyg9vZrvmIqXZ1zI4mBB6mBG+OE66VQSLZGh4HURWlLcXGj7QBjtBOvtmsNn3NGRjrbOXU/Z+yZ7q3t5/eunbrrQGnCXCMZbHBwPWp+EV2VcWp/WrDDXK2Vt5jPBBrtKjCFKUqFFKUoBSlKAUpSgFKUoBVYdgr97iP4z/ABqzpQFZ+gV++xH8a58afoFfvsR/GufGqblvygv4Y+QUv+p4y4QMgyta5jJcOciQuduiN+YaGKq3/tHY3mshR5MrLK3nxmDqytb6PSH2Sd2+gOt/QK/fYj+Nc+NP0Cv32I/jXPjXP4/beKuLs/JmtNiA7XFsG05C82HWGvqAQAQTAnqmoWN5f3GzLbVbZDmCGDtlDXrZW6pUc05a2GC66TroaA639Ar99iP41z40/QK/fYj+Nc+NcpgeXtzS22QsSZZ7ip9mwsWlCdNs13NlJ3RqZETOSPLd8TdWw9sSLCM1zOAWfmbFxjzcCEPP6ET5vCRQF/8AoFfvsR/GufGub5UKli5bDXL+VgQXN5yFJICzroN+vdXb1y3KXCtcuxllcoHfMyO2sZTjDeXI2Y8fiNpOirt4DTz7zcNLr+qJ0rMbNJg85f7Abz6HrMHTu7a5a6LqJcklHstmtkkk5DpDR5ymIBPjG+rkbdZLdtsrOzwFQRmmJbf9kQdZiIqzmoSp/wAnRDhJZcanDuqe1NE7F7NhCFu3sx6KzdfUnQ6T3mtg2QAAOcvaCP2rx760YO4xbPegPrlAOZV64kCT2x41Nv4kZG1G73iqpJ8jnninDmikvYUEOecu7wP2rdfHXqFa7eBGQHnLuhI/aN8ez5ipGM6KKNOJPz3fOtZYNCVZe71/I9tZ1sajXjtmhgALl0nQwbjET3E1JwOzltiSAW4n4V7grf2j4fPzvqST8/PdUBCuHnDoYQHX/FEbuyi4ZQZjXr3n21Ic1B2jcIUAaSaqIb2Mjs7K1YGwEIUSd+/fr/69nfUHBXcrRwOnwqytecPngaNAmKe0cK0bUaLNw7+iR64Fa7WuIc9VtQe/MW92tZ7WHkWA3mAI/eHz41iU2YGwV6T+c0aeio3L4a1KsiXY9y+oSf8Aq9lZIvXTB7m4dNv+o1UCA9kXMS4IlQqhxwLDUT3aVZOo6PCCI90adnvqNs9dbp3eVb36ew+2t2IuQV4cT3Dd7SD3A1G65lim9kZbFsMtwlo6V4kR6MqB3aACK6+uOwm0PKoIgZlknhqPV49VXNzYDlmP0zEiWYwDaAUFiQoHN7gCAJk6aydaxTT5Gc8cofuLilc1tPA3MOLVxcViHm/h0KubZUrcvIjAgWwfNY7iK0WeXS9HNBj6QbwVWlVssQCJ0Ogk6msZTUeZtw8NkzX4auvs3/R1lKo8VyvsoWGW42XnMxVZAW0UFxt/mqXA06jS7yvsqWkXIGYI2Xo3WRwjLbM6nMwGsTrGgNPEj5mS4PO6+B7l5SuawvLRN11WRjduJEDoKt0WlNzpcWIHRnidwmsn5c2QM3N3o6RByDVUdbbMNZgMwHWeE1PFh5mb4DiLrQzo6Vzt3ljbWXYMqBGlSAHDrfFggktkAzaSTHGYq7wWLF22twAqGEgMII76yU09kacnD5Ma1SVLl6m+lKVkaBUDEbOdmLDE3UB3KosQNOGeyW7dSd9T6UBU3NhO3nYq8dCNUwp0MSP2G4wJHZWocmNS3P3JO883hJOkan6ProBV3SgKkbDfT9avdHRehhtBu08hpWv6uGSfpF2WMt5PC6mIk/q+pjSauqUBS/VsyD9IuSCSPJ4XQkQSP1fQkad1ZW+T7Kcy4m6pgLITCg5RuEjD7h1VcUoCsGybn+93/wDLhv5FUm0djXM5nG4gmBvGFH/5q66uI5b7Qv2bynDqLnR8op0j0YIOsidI0jjMDn4jBLPHRGr7mzHJRdu/Tf6FHyl2IyILwxN4sCqsSMORzbsM4YCwJHHXqqFyL2HcuLzrYm9AGSzHM6LJnR7JAmBu6teFe7T5WC7h7lu9aaxcy6KwPSOkRpHr6qm8iNtWktJaa4geTALa6scukzqDWieDiIYFGS+Lfvtty7czuwZsbjk0y2+DrW71e7SXoXL7HeNcXfHDUYXXuP0aub2ts54VfpF8l2UARhxPqsd1dNt26VtrcVS4VhmA9E6EjrioO1Xzrbv24cAhtNZgwQCPZWnhFKKU+afpTXT1Nicd4vn5diNtVxbPTaQAqgmJJiNyjVieAHHdFbdmMC8AzMjx3/PfUDlY6Olp1nMLgkR1giGHpa6Dsq32bghh7IL+cqlmJ9IiW8ZmtEZZcOHVrepukv8AGbMsMctKcVydv6fjMMBjUbOoPmtx9XGtvOE3CB5qjpdpO6OyPfUHk9gQ4uO487XjpJmfDU+NVOAxhW5iCHOUOvHTzVneYr1vHjrcF0OaPAa43F77e50z1A2kkqD1HXxqFh+UJckhcyDTNukjqHEdulT7e0UbjHYa2xyRZzZODzY+cf4IGGSWHf7qtbJ6Xz1H86027KgkruI7+I+NbrPnDxrYzlZsw0ZrnXmHqyrHvNSWu5SvWxgeok9XUarcfeFhuePmmFf/AMSOsjd40tYyTnK9LUDqVT+ZjU9kcKwb0q2bIY5ZHUS5U1oXEhGfiDBEcD9r2iq9sQx039nz31MwOBLid0H46CuXNxOiq6/Y7ocGlvNh8Wx7Oz3T2fkTUjDKoQ3G4azrpG+tv6PWNNP69p/pULE4IXkNksckiY0kAzBjga4Z5o5mk3S8+3bvR00oxfhortg58ViefIIs5gttRpK5gGY8dwgeMV9Js2gogTvY6knVmLHVidJJgbgIAgACuc2VhltlFUBQGAAHfp8K6avQwZ1mtxVRWy+SPMyxcElJ2+r7/nLsU3Kn9la/5rCf9zbrz9B2zaXmiLhQX8gZugzXS2cMVB0kkaDTtr3lT+ytf81hP+5t1TWsXcXBvZWziBcFx5Ko69FsSSSrgEt0WmF6RExG8bJtLmb+FhOX7HW697V/16m/D8iIWxba4ciWHt3crEG41y4jvJIPQMN1HUVOvcj7LFpa5BzFFzDLaZ3Ds1vTRsyg6zGvAkVRYDE4vPh7TM+e5bFxsx1U2OcBDA6gOWsTO+G66y2JYxbmyt18Qq85Nyc6mRYlgWbXIbkbhlmQsjdoThyUT1MkeIVylmW1vbru7a72mv8AC6TkdaDI2e4WVmYsSsvmuC4Qxy6DMJ6MHUjcazbklZKKkvCo6DUbnupdPDfmQeE1d0ro8OPkeR+sz7PU/wAv7lM/Je2c0NcUtn1BGme9z5iRHncDIjQzU/ZezlsWktJOVBAnfvJM+JO6pVKqik7SNc8+ScdMpWrv1FKUrI0ilKUApSlAKUpQClKUArleV/Je/iXV7N/msqkZQB0tZ1J0PjurqqVJRTVM24sssUtUef8AJ8c2jydx8ZbgRxuDNbWR3FliqgYZLahMVh2AmFvJMz3eadDvE93GvvJWd9VO0OSuHvNmdNcpUgaAgkHVd0yN++sEpwdwkzu/V4Mqcc+JNPnS/PM+XYXGXkA5m+mMtgA5CQLgHDTeCAY16t1Z7P5QG27JdtPYsnVJBhHmWE5R0STmntPDd0u0/wCytCc9hijA6QSNO+TPrFUOM5JYqObuXrmU6EFdD2FgdfE1lLKmmskF81t6+V96EOFxNqWHO0l0kr/2u1mrH7TR7oi4rW7ayOkDLs0ADXUwD/mq8wuyudbIzOVGsZiRp2fGucu/2duAOn3ECdd/X3Vne2PjcOvk7zGOEAmOwtPqmuVzhOMY438Xp25bnXOL1SlKUdNUv3N7X009+h2+08Xbw9pm6KAKRCmBug9vVXJcmeTZvIbt5mCOzOEGmpJOpieNc3tPb9+9lTEaqpGZQMrNERMz+U+qu3wPKywltFBVRlEDOs7h9mZndpNcksGbEnFJ6jOM4ww6oSTvra6f2X1rZdtVK5QZ4sB1bpA9tV6cnrIWWnrJzbh6u/hW/Abes3RKXFJ4jMunqNZ7WxmS3AMl9B3QZPaAK4XPMpaXaZojKTdJ8zk8PacgZN7NlXXsM+FSma9ajOQRqJG/ce711bbLwICq8cOgDwU7z2sRr6q04hc7IDxcA+32cK2R4+ayqHS9/wA+XPudE9E5U4plJtRi1pydTofUQdPVXQbN2ZmBZpC/ZG7Nr7u78qhcq9nMuEUpqVMmJjR88xJjdu8KyTlpZt4e2WOpUQogn1b/AJNenPxMuBPErbbW3yRwzzwjll0+FfwnL89S/wAVaARsqgQBu6joTp86Vps4lLNovcZFWZliAImPXXP4TlHcxDSUFq0RChpFx23yAeEV6/Jp8U5564vNIZVFUiSd2YySTGnCuGXDSxy05Xvz8+v/AA3YJQywtva+/sQ7/KDGYzo4W2bVufPIHSEwN4ge07q6HYmYBBcMuFAc6asN59lXOA2YAoRBAXqGmnaKnYTYaqxdjmPVwHxrKEJZlUFS8/Si5eKxpaUq+vqarOzyxBkjWSTodIiI31uxexWdywxOItz9lGQKNANJQnt38asgK9r1MOFYo6UePObm7ZS/VmSpuYjEXQro4VmTKWRgyzlQHRgDv4VcxXtK3GBqGFQObgRc5AUtAzFQZALb4nhW2lKFbb5ilKUIKUpQClKUApSlAKUpQClKUApSlAKUpQClKUArwivaUBFfZyHUCDM6fCod7YxII0YHgatqVzT4XFLpXy2Nscs49Thds8jrd3emVhx6UHTrmvn2O2MMNcJZOctEmR9pTPtjWvvZFU2N5KWLmYwULTOU6SeMGRWUI5obKbdcux1Yc+HdZYJp1e13XX5o+Y4HkhaxNvncPcCNwAY5pncZ3b/fU5Nnvh5RzzrSqjjKkKxUeBA8TV3Y/s8bD3jessG182SuYcdNwOp41ov23+kKbyG35TceAKgLruIlYnvrm4rLnklHI7j9t6s68GLh4ZHLBVV029rr2NmO2y9tM/MNG86iY8NR41U7O5TWb11AZSDm6XR4GNN++uqurBHD1azp1VyW1eT1u46kIT0tBJGsyuvAb/XXl8I+GlPRli1Lo0+3k2SXiPfHXyd/Xo/Rl5ym23aSwys4YkbgZJ1B4cTG7v7a4/kfyczDnSkk+ZOkDXU8J1PtPGry3/Z8GuG82UsTMGSBw6u351rs9jbCZUHOaQToN5HA9hr2ceRYcLxcM3KTq29q/Pc4JY1LIsmWqjelc7fm/al6lLZ5Lmc5lrp3ayFG+BO6euug2VsQoDzhBngO6NTVtashRAEVnVWDU9WV2/ZdjGWd04xVXuYogAgCAKypSulKtkc4pSlUClKUApSlAKUpQClKUApSlAKUpQClKUApSlAKUpQClKUApSlAKUpQClKUApSlAK8ZQdCJFKUBBxOxbb9a/un8qpcNs3Lf5vNMg6x/i7+yvKV5XF8NiTjJR3tHXhySpq+h0mHwipuGvWd9bqUr04xUFUVSOVtvdilKVkQUpSgFKUoBSlKAUpSgFKUoBSlKAUpS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124" y="2129418"/>
            <a:ext cx="5736609" cy="30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5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www.youtube.com/watch?v=AhbPPd-YeiU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0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me a favor…</a:t>
            </a:r>
          </a:p>
          <a:p>
            <a:r>
              <a:rPr lang="en-US" dirty="0" smtClean="0"/>
              <a:t>Take a look at the person next to you </a:t>
            </a:r>
          </a:p>
          <a:p>
            <a:r>
              <a:rPr lang="en-US" dirty="0" smtClean="0"/>
              <a:t>First, comment on how good they look today</a:t>
            </a:r>
          </a:p>
          <a:p>
            <a:pPr lvl="1"/>
            <a:r>
              <a:rPr lang="en-US" dirty="0" smtClean="0"/>
              <a:t>Unless they look really bad… in which case a white lie won’t hurt</a:t>
            </a:r>
          </a:p>
          <a:p>
            <a:r>
              <a:rPr lang="en-US" dirty="0" smtClean="0"/>
              <a:t>Second, ask very politely how much makeup, hair dye, hair gel and perfume they are wearing today</a:t>
            </a:r>
            <a:endParaRPr lang="en-US" dirty="0"/>
          </a:p>
        </p:txBody>
      </p:sp>
      <p:pic>
        <p:nvPicPr>
          <p:cNvPr id="3074" name="Picture 2" descr="http://www.rbs.ac.mu/BeautyThera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991" y="2272601"/>
            <a:ext cx="5126609" cy="340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85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With that information try to come up with an estimate how much humans spend per year on beauty products</a:t>
            </a:r>
          </a:p>
          <a:p>
            <a:r>
              <a:rPr lang="en-US" dirty="0" smtClean="0"/>
              <a:t>Go ahead</a:t>
            </a:r>
          </a:p>
          <a:p>
            <a:r>
              <a:rPr lang="en-US" dirty="0" smtClean="0"/>
              <a:t>You can do it</a:t>
            </a:r>
          </a:p>
          <a:p>
            <a:r>
              <a:rPr lang="en-US" dirty="0" smtClean="0"/>
              <a:t>Do you want the answer?</a:t>
            </a:r>
          </a:p>
          <a:p>
            <a:r>
              <a:rPr lang="en-US" dirty="0" smtClean="0"/>
              <a:t>It is a 160 billion dollar business</a:t>
            </a:r>
            <a:endParaRPr lang="en-US" dirty="0"/>
          </a:p>
        </p:txBody>
      </p:sp>
      <p:pic>
        <p:nvPicPr>
          <p:cNvPr id="2052" name="Picture 4" descr="http://www.backgroundsy.com/file/large/dollars-money-p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4781097" cy="35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15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interesting facts about “beauty”…</a:t>
            </a:r>
          </a:p>
          <a:p>
            <a:r>
              <a:rPr lang="en-US" dirty="0" smtClean="0"/>
              <a:t>Americans spend more per year on beauty products than they do education</a:t>
            </a:r>
          </a:p>
          <a:p>
            <a:r>
              <a:rPr lang="en-US" dirty="0" smtClean="0"/>
              <a:t>Babies will smile longer at a female face that is considered “attractive” </a:t>
            </a:r>
          </a:p>
          <a:p>
            <a:r>
              <a:rPr lang="en-US" dirty="0" smtClean="0"/>
              <a:t>In a comprehensive study of 52 different cultures across 5 continents, males chose beauty as the most important attribute in a female partner and females chose beauty as the second most important attribute in a male partner</a:t>
            </a:r>
            <a:endParaRPr lang="en-US" dirty="0"/>
          </a:p>
        </p:txBody>
      </p:sp>
      <p:pic>
        <p:nvPicPr>
          <p:cNvPr id="1026" name="Picture 2" descr="https://encrypted-tbn0.gstatic.com/images?q=tbn:ANd9GcRT1BY05h5iOdKaFii4WR-EtYraObkfwyFJYE3QaXUtIcX2Zltp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815" y="1825624"/>
            <a:ext cx="3709289" cy="463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18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surprising thing about beauty is that it revolves around one body system</a:t>
            </a:r>
          </a:p>
          <a:p>
            <a:r>
              <a:rPr lang="en-US" dirty="0" smtClean="0"/>
              <a:t>To understand this system that has become an obsession in our culture (and others) we really have to understand the </a:t>
            </a:r>
            <a:r>
              <a:rPr lang="en-US" dirty="0"/>
              <a:t>i</a:t>
            </a:r>
            <a:r>
              <a:rPr lang="en-US" dirty="0" smtClean="0"/>
              <a:t>ntegumentary system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integumentary system </a:t>
            </a:r>
            <a:r>
              <a:rPr lang="en-US" dirty="0" smtClean="0"/>
              <a:t>is a system designed to protect the body that is composed of the skin and its accessories (hair, nails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 descr="http://e08595.medialib.glogster.com/media/bb/bbf9536cf4f187bb12d9b7ed0a8c3070c5e1e4482ef80b58b8185c05b60a27b4/the-integumentary-system-8-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41" y="1992573"/>
            <a:ext cx="4268238" cy="331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5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a system that is constantly bombarded by different types of attacks</a:t>
            </a:r>
          </a:p>
          <a:p>
            <a:r>
              <a:rPr lang="en-US" dirty="0" smtClean="0"/>
              <a:t>UV radiation, microorganisms, viruses, chemicals, plants and animals are all trying to attack this system </a:t>
            </a:r>
          </a:p>
          <a:p>
            <a:r>
              <a:rPr lang="en-US" dirty="0" smtClean="0"/>
              <a:t>This is why it accounts for so much of your body weight</a:t>
            </a:r>
          </a:p>
          <a:p>
            <a:r>
              <a:rPr lang="en-US" dirty="0" smtClean="0"/>
              <a:t>Nearly 16% of a typical adult is devoted to this important system</a:t>
            </a:r>
            <a:endParaRPr lang="en-US" dirty="0"/>
          </a:p>
        </p:txBody>
      </p:sp>
      <p:pic>
        <p:nvPicPr>
          <p:cNvPr id="5122" name="Picture 2" descr="http://www.buzzle.com/img/articleImages/332623-4673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4" y="2333768"/>
            <a:ext cx="4550566" cy="26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1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Two Components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integumentary systems is made of two major </a:t>
            </a:r>
            <a:r>
              <a:rPr lang="en-US" dirty="0" smtClean="0"/>
              <a:t>components</a:t>
            </a:r>
          </a:p>
          <a:p>
            <a:r>
              <a:rPr lang="en-US" dirty="0" smtClean="0"/>
              <a:t>Each is separate and has different functions</a:t>
            </a:r>
            <a:endParaRPr lang="en-US" dirty="0" smtClean="0"/>
          </a:p>
          <a:p>
            <a:r>
              <a:rPr lang="en-US" dirty="0" smtClean="0"/>
              <a:t>These two components account for the two square meters of </a:t>
            </a:r>
            <a:r>
              <a:rPr lang="en-US" dirty="0" smtClean="0"/>
              <a:t>integument</a:t>
            </a:r>
          </a:p>
        </p:txBody>
      </p:sp>
      <p:pic>
        <p:nvPicPr>
          <p:cNvPr id="6146" name="Picture 2" descr="http://healthproject123.weebly.com/uploads/6/7/0/2/6702376/5912645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11726"/>
            <a:ext cx="4826104" cy="407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74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cutaneous membrane </a:t>
            </a:r>
            <a:r>
              <a:rPr lang="en-US" dirty="0" smtClean="0"/>
              <a:t>is commonly referred to as the skin</a:t>
            </a:r>
          </a:p>
          <a:p>
            <a:r>
              <a:rPr lang="en-US" dirty="0" smtClean="0"/>
              <a:t>The cutaneous membrane is made of multiple components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epidermis</a:t>
            </a:r>
            <a:r>
              <a:rPr lang="en-US" dirty="0" smtClean="0"/>
              <a:t> can be referred to as the superficial epithelium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dermis</a:t>
            </a:r>
            <a:r>
              <a:rPr lang="en-US" dirty="0" smtClean="0"/>
              <a:t> is the underlying area of connective tissues that bind the epidermis to the body</a:t>
            </a:r>
            <a:endParaRPr lang="en-US" dirty="0"/>
          </a:p>
        </p:txBody>
      </p:sp>
      <p:pic>
        <p:nvPicPr>
          <p:cNvPr id="7170" name="Picture 2" descr="http://classconnection.s3.amazonaws.com/391/flashcards/548391/jpg/skindiagram1306455177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41" y="1825625"/>
            <a:ext cx="4311218" cy="42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18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accessory structures </a:t>
            </a:r>
            <a:r>
              <a:rPr lang="en-US" dirty="0" smtClean="0"/>
              <a:t>are the components of the integumentary system that are not skin</a:t>
            </a:r>
          </a:p>
          <a:p>
            <a:r>
              <a:rPr lang="en-US" dirty="0" smtClean="0"/>
              <a:t>These include hair, nails and multicellular exocrine glands</a:t>
            </a:r>
          </a:p>
          <a:p>
            <a:r>
              <a:rPr lang="en-US" dirty="0" smtClean="0"/>
              <a:t>These structures often are found in the skin with parts of their structure extending through the skin to the outer environment</a:t>
            </a:r>
            <a:endParaRPr lang="en-US" dirty="0"/>
          </a:p>
        </p:txBody>
      </p:sp>
      <p:pic>
        <p:nvPicPr>
          <p:cNvPr id="8194" name="Picture 2" descr="http://cnx.org/resources/77f482e454b2a9dadd419f731de12c45/506_H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83" y="1607235"/>
            <a:ext cx="3925105" cy="478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8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474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Introduction To Integumentary</vt:lpstr>
      <vt:lpstr>Beauty</vt:lpstr>
      <vt:lpstr>Beauty</vt:lpstr>
      <vt:lpstr>Beauty</vt:lpstr>
      <vt:lpstr>Introduction to Integumentary</vt:lpstr>
      <vt:lpstr>Introduction to Integumentary</vt:lpstr>
      <vt:lpstr>Two Components</vt:lpstr>
      <vt:lpstr>Two Components</vt:lpstr>
      <vt:lpstr>Two Components</vt:lpstr>
      <vt:lpstr>Two Components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Integumentary</dc:title>
  <dc:creator>Owdij, Michael</dc:creator>
  <cp:lastModifiedBy>Owdij, Michael</cp:lastModifiedBy>
  <cp:revision>9</cp:revision>
  <dcterms:created xsi:type="dcterms:W3CDTF">2014-10-13T10:18:26Z</dcterms:created>
  <dcterms:modified xsi:type="dcterms:W3CDTF">2014-10-13T15:52:28Z</dcterms:modified>
</cp:coreProperties>
</file>