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3" r:id="rId6"/>
    <p:sldId id="259" r:id="rId7"/>
    <p:sldId id="260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74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8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28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5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2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1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9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1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0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7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D2F4-2C3A-4CE1-972C-C93D3F92B5D7}" type="datetimeFigureOut">
              <a:rPr lang="en-US" smtClean="0"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0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Anatomy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5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often compare it to a house</a:t>
            </a:r>
          </a:p>
          <a:p>
            <a:r>
              <a:rPr lang="en-US" dirty="0" smtClean="0"/>
              <a:t>While a house is a whole structure, it is made of different things</a:t>
            </a:r>
          </a:p>
          <a:p>
            <a:r>
              <a:rPr lang="en-US" dirty="0" smtClean="0"/>
              <a:t>Wood and dry wall make up walls</a:t>
            </a:r>
          </a:p>
          <a:p>
            <a:r>
              <a:rPr lang="en-US" dirty="0" smtClean="0"/>
              <a:t>Walls make up rooms</a:t>
            </a:r>
          </a:p>
          <a:p>
            <a:r>
              <a:rPr lang="en-US" dirty="0" smtClean="0"/>
              <a:t>Rooms make up floors</a:t>
            </a:r>
          </a:p>
          <a:p>
            <a:r>
              <a:rPr lang="en-US" dirty="0" smtClean="0"/>
              <a:t>Floors make up your house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 descr="http://blog.bluewhaleapps.com/Portals/107458/images/steps-to-building-a-house-resized-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84" y="2510631"/>
            <a:ext cx="4572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28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smallest level is the </a:t>
            </a:r>
            <a:r>
              <a:rPr lang="en-US" b="1" dirty="0" smtClean="0"/>
              <a:t>atomic level</a:t>
            </a:r>
          </a:p>
          <a:p>
            <a:r>
              <a:rPr lang="en-US" dirty="0" smtClean="0"/>
              <a:t>The atomic level is made up of atoms</a:t>
            </a:r>
          </a:p>
          <a:p>
            <a:r>
              <a:rPr lang="en-US" dirty="0" smtClean="0"/>
              <a:t>These atoms are by themselves or can make up small chemicals</a:t>
            </a:r>
          </a:p>
          <a:p>
            <a:r>
              <a:rPr lang="en-US" dirty="0" smtClean="0"/>
              <a:t>Many of these small </a:t>
            </a:r>
            <a:r>
              <a:rPr lang="en-US" dirty="0" err="1" smtClean="0"/>
              <a:t>chemcials</a:t>
            </a:r>
            <a:r>
              <a:rPr lang="en-US" dirty="0" smtClean="0"/>
              <a:t> carry out important body functions</a:t>
            </a:r>
          </a:p>
          <a:p>
            <a:endParaRPr lang="en-US" dirty="0"/>
          </a:p>
        </p:txBody>
      </p:sp>
      <p:pic>
        <p:nvPicPr>
          <p:cNvPr id="10242" name="Picture 2" descr="http://0.tqn.com/d/chemistry/1/0/X/I/1/Franc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47" y="1825625"/>
            <a:ext cx="3802276" cy="415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87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Atoms combine to form the </a:t>
            </a:r>
            <a:r>
              <a:rPr lang="en-US" b="1" dirty="0" smtClean="0"/>
              <a:t>cellular level</a:t>
            </a:r>
          </a:p>
          <a:p>
            <a:r>
              <a:rPr lang="en-US" dirty="0" smtClean="0"/>
              <a:t>This level is composed of individual cells </a:t>
            </a:r>
          </a:p>
          <a:p>
            <a:r>
              <a:rPr lang="en-US" dirty="0" smtClean="0"/>
              <a:t>On the cellular level we study the individual cells job in the body</a:t>
            </a:r>
            <a:endParaRPr lang="en-US" dirty="0"/>
          </a:p>
        </p:txBody>
      </p:sp>
      <p:pic>
        <p:nvPicPr>
          <p:cNvPr id="11266" name="Picture 2" descr="http://www.paradoja7.com/wp-content/uploads/2013/12/the-human-body-c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339" y="1825625"/>
            <a:ext cx="5743575" cy="47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47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next largest level is the </a:t>
            </a:r>
            <a:r>
              <a:rPr lang="en-US" b="1" dirty="0" smtClean="0"/>
              <a:t>tissue level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tissue</a:t>
            </a:r>
            <a:r>
              <a:rPr lang="en-US" dirty="0" smtClean="0"/>
              <a:t> is a group of similar and interacting cells </a:t>
            </a:r>
          </a:p>
          <a:p>
            <a:r>
              <a:rPr lang="en-US" dirty="0" smtClean="0"/>
              <a:t>These cells will perform one or more functions to help the body</a:t>
            </a:r>
          </a:p>
          <a:p>
            <a:endParaRPr lang="en-US" dirty="0"/>
          </a:p>
        </p:txBody>
      </p:sp>
      <p:pic>
        <p:nvPicPr>
          <p:cNvPr id="12290" name="Picture 2" descr="http://o.quizlet.com/SQlx7hZFqg5KIqVA8EPN4A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96" y="2035767"/>
            <a:ext cx="5385416" cy="410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64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organ level </a:t>
            </a:r>
            <a:r>
              <a:rPr lang="en-US" dirty="0" smtClean="0"/>
              <a:t>is the next largest level or organization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organ</a:t>
            </a:r>
            <a:r>
              <a:rPr lang="en-US" dirty="0" smtClean="0"/>
              <a:t> is a group of tissues that collectively work together to perform many different functions</a:t>
            </a:r>
          </a:p>
          <a:p>
            <a:r>
              <a:rPr lang="en-US" dirty="0" smtClean="0"/>
              <a:t>These organs generally perform vital functions and several we cannot live without</a:t>
            </a:r>
            <a:endParaRPr lang="en-US" dirty="0"/>
          </a:p>
        </p:txBody>
      </p:sp>
      <p:pic>
        <p:nvPicPr>
          <p:cNvPr id="13314" name="Picture 2" descr="http://images.medicinenet.com/images/image_collection/webmd_anatomy/liver-anato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2405856"/>
            <a:ext cx="4695825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3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48384"/>
            <a:ext cx="5181600" cy="462857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organ system </a:t>
            </a:r>
            <a:r>
              <a:rPr lang="en-US" dirty="0" smtClean="0"/>
              <a:t>level is the largest level that we will study in anatomy</a:t>
            </a:r>
          </a:p>
          <a:p>
            <a:r>
              <a:rPr lang="en-US" b="1" dirty="0" smtClean="0"/>
              <a:t>Organ systems </a:t>
            </a:r>
            <a:r>
              <a:rPr lang="en-US" dirty="0" smtClean="0"/>
              <a:t>are groups of organs that interact to perform a particular function</a:t>
            </a:r>
          </a:p>
          <a:p>
            <a:r>
              <a:rPr lang="en-US" dirty="0" smtClean="0"/>
              <a:t>There are only a handful of organ systems in the body</a:t>
            </a:r>
          </a:p>
          <a:p>
            <a:r>
              <a:rPr lang="en-US" dirty="0" smtClean="0"/>
              <a:t>When organ systems work together they make up </a:t>
            </a:r>
            <a:r>
              <a:rPr lang="en-US" smtClean="0"/>
              <a:t>an </a:t>
            </a:r>
            <a:r>
              <a:rPr lang="en-US" b="1" smtClean="0"/>
              <a:t>organism</a:t>
            </a:r>
            <a:endParaRPr lang="en-US" b="1" dirty="0"/>
          </a:p>
        </p:txBody>
      </p:sp>
      <p:pic>
        <p:nvPicPr>
          <p:cNvPr id="14338" name="Picture 2" descr="http://theathletescorner.com/wp-content/uploads/2011/02/c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825625"/>
            <a:ext cx="513511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44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12 major organ systems that we will study in this class</a:t>
            </a:r>
          </a:p>
          <a:p>
            <a:r>
              <a:rPr lang="en-US" dirty="0" smtClean="0"/>
              <a:t>You will have to know about each and every one of them</a:t>
            </a:r>
          </a:p>
          <a:p>
            <a:r>
              <a:rPr lang="en-US" dirty="0" smtClean="0"/>
              <a:t>Several you may have heard of before and some you may have never heard of</a:t>
            </a:r>
            <a:endParaRPr lang="en-US" dirty="0"/>
          </a:p>
        </p:txBody>
      </p:sp>
      <p:pic>
        <p:nvPicPr>
          <p:cNvPr id="15362" name="Picture 2" descr="http://www.thewhiskytastingclub.co.uk/Images/doz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2596356"/>
            <a:ext cx="44577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60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73869956"/>
              </p:ext>
            </p:extLst>
          </p:nvPr>
        </p:nvGraphicFramePr>
        <p:xfrm>
          <a:off x="838200" y="1825625"/>
          <a:ext cx="10515600" cy="487107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041478"/>
                <a:gridCol w="2593074"/>
                <a:gridCol w="3179929"/>
                <a:gridCol w="2701119"/>
              </a:tblGrid>
              <a:tr h="6594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</a:t>
                      </a:r>
                      <a:r>
                        <a:rPr lang="en-US" baseline="0" dirty="0" smtClean="0"/>
                        <a:t>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 Organs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 Function(s)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Function(s)</a:t>
                      </a:r>
                      <a:endParaRPr lang="en-US" dirty="0"/>
                    </a:p>
                  </a:txBody>
                  <a:tcPr/>
                </a:tc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Skeletal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Bones, Connective Tissue, Marrow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Support and protect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Mineral storage, make blood cells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Muscular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Skeletal muscle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, Tendons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Move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Generates heat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Nervous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Brain, Spine,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Sense Organs, Nerves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Respond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to the world around you, regulate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Coordinate multiple organs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Endocrine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Pituitary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Gland, Thyroid Gland, Pancreas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Directs changes in the body,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sends signals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Adjusts metabolic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activity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Cardiovascular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Heart, Blood Vessels, Blood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Distributes blood to the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Reallocates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heat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Integumentary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Skin,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Hair, Sweat Glands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Protects against environment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Helps regulate body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temperature, provide sensory information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92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41843200"/>
              </p:ext>
            </p:extLst>
          </p:nvPr>
        </p:nvGraphicFramePr>
        <p:xfrm>
          <a:off x="838200" y="1569492"/>
          <a:ext cx="10762396" cy="47938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0599"/>
                <a:gridCol w="2690599"/>
                <a:gridCol w="2690599"/>
                <a:gridCol w="2690599"/>
              </a:tblGrid>
              <a:tr h="5529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</a:t>
                      </a:r>
                      <a:r>
                        <a:rPr lang="en-US" baseline="0" dirty="0" smtClean="0"/>
                        <a:t> Organs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 Function(s)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Function(s)</a:t>
                      </a:r>
                      <a:endParaRPr lang="en-US" dirty="0"/>
                    </a:p>
                  </a:txBody>
                  <a:tcPr/>
                </a:tc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Lymphatic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Spleen, Thymus, Lymph Nodes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Defense against infection and disease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Return tissue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fluids to blood stream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Respiratory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Lungs, Trachea, Larynx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Deliver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O</a:t>
                      </a:r>
                      <a:r>
                        <a:rPr lang="en-US" baseline="-25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, Remove CO</a:t>
                      </a:r>
                      <a:r>
                        <a:rPr lang="en-US" baseline="-25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from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Produce audible sounds for communication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Digestive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Stomach, Small and large Intestine, Liver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Breakdown and absorb food into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Store energy reserves, fight disease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Urinary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Kidneys, Bladder,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Ureters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Remove waste products from the blood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Control blood pH and ion levels,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control liquid levels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Reproductive (male)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Testes, Prostate Gland, Penis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Produce male sex cells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and hormones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Sexual intercourse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Reproductive (female)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Ovaries, Uterus, Mammary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Glands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Produce female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sex cells and hormones, support developing embryo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Provide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nourishment to newborns, sexual intercourse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96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pic>
        <p:nvPicPr>
          <p:cNvPr id="5" name="Picture 4" descr="fig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t="6039" r="7437"/>
          <a:stretch/>
        </p:blipFill>
        <p:spPr bwMode="auto">
          <a:xfrm>
            <a:off x="3391443" y="1389889"/>
            <a:ext cx="5409113" cy="535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26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93539"/>
          </a:xfrm>
        </p:spPr>
        <p:txBody>
          <a:bodyPr>
            <a:normAutofit/>
          </a:bodyPr>
          <a:lstStyle/>
          <a:p>
            <a:r>
              <a:rPr lang="en-US" dirty="0" smtClean="0"/>
              <a:t>Anatomy is a fun and interesting topic to study</a:t>
            </a:r>
          </a:p>
          <a:p>
            <a:r>
              <a:rPr lang="en-US" dirty="0" smtClean="0"/>
              <a:t>It tells us how we function and live in the world</a:t>
            </a:r>
          </a:p>
          <a:p>
            <a:r>
              <a:rPr lang="en-US" dirty="0" smtClean="0"/>
              <a:t>However many people often confuse anatomy with physiology</a:t>
            </a:r>
          </a:p>
          <a:p>
            <a:r>
              <a:rPr lang="en-US" b="1" dirty="0" smtClean="0"/>
              <a:t>Anatomy </a:t>
            </a:r>
            <a:r>
              <a:rPr lang="en-US" dirty="0" smtClean="0"/>
              <a:t>is the study of physical structures of the body</a:t>
            </a:r>
          </a:p>
          <a:p>
            <a:pPr lvl="1"/>
            <a:r>
              <a:rPr lang="en-US" dirty="0" smtClean="0"/>
              <a:t>Anatomy means “cut open” in Greek</a:t>
            </a:r>
            <a:endParaRPr lang="en-US" dirty="0"/>
          </a:p>
        </p:txBody>
      </p:sp>
      <p:pic>
        <p:nvPicPr>
          <p:cNvPr id="3074" name="Picture 2" descr="http://www.citrinitas.com/history_of_viscom/images/masters/1vitruvi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46" y="1690688"/>
            <a:ext cx="3333335" cy="466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96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Anatomy is generally broken into two different sections</a:t>
            </a:r>
          </a:p>
          <a:p>
            <a:r>
              <a:rPr lang="en-US" b="1" dirty="0" smtClean="0"/>
              <a:t>Gross anatomy </a:t>
            </a:r>
            <a:r>
              <a:rPr lang="en-US" dirty="0" smtClean="0"/>
              <a:t>describes structures that can be seen with the naked eye</a:t>
            </a:r>
          </a:p>
          <a:p>
            <a:r>
              <a:rPr lang="en-US" b="1" dirty="0" smtClean="0"/>
              <a:t>Microscopic anatomy </a:t>
            </a:r>
            <a:r>
              <a:rPr lang="en-US" dirty="0" smtClean="0"/>
              <a:t>deals with structures that cannot be seen without instruments or modification</a:t>
            </a:r>
            <a:endParaRPr lang="en-US" dirty="0"/>
          </a:p>
        </p:txBody>
      </p:sp>
      <p:pic>
        <p:nvPicPr>
          <p:cNvPr id="6" name="Picture 2" descr="http://fc00.deviantart.net/fs71/f/2014/004/3/c/eyeball_macro_2_by_adamchris1992-d6zu6g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869" y="1928876"/>
            <a:ext cx="2810062" cy="187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sulb.edu/~cwallis/labs/visualsystem/eye.ht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552" y="3909438"/>
            <a:ext cx="2860580" cy="293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9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 people cannot not live on physical structures alone</a:t>
            </a:r>
          </a:p>
          <a:p>
            <a:r>
              <a:rPr lang="en-US" b="1" dirty="0" smtClean="0"/>
              <a:t>Physiology</a:t>
            </a:r>
            <a:r>
              <a:rPr lang="en-US" dirty="0" smtClean="0"/>
              <a:t> is the study of how the physical structures function</a:t>
            </a:r>
          </a:p>
          <a:p>
            <a:r>
              <a:rPr lang="en-US" dirty="0" smtClean="0"/>
              <a:t>This course will combine the elements of anatomy and physiology together to give a greater understanding of the human body</a:t>
            </a:r>
          </a:p>
          <a:p>
            <a:endParaRPr lang="en-US" dirty="0"/>
          </a:p>
        </p:txBody>
      </p:sp>
      <p:pic>
        <p:nvPicPr>
          <p:cNvPr id="5122" name="Picture 2" descr="http://www.netanimations.net/Moving-ilustrated-picture-heart-beating-gif-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31" y="1690688"/>
            <a:ext cx="4416425" cy="512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1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will be studying physiology in a very particular fashion during this course</a:t>
            </a:r>
          </a:p>
          <a:p>
            <a:r>
              <a:rPr lang="en-US" dirty="0" smtClean="0"/>
              <a:t>We will be studying system physiology</a:t>
            </a:r>
          </a:p>
          <a:p>
            <a:r>
              <a:rPr lang="en-US" b="1" dirty="0" smtClean="0"/>
              <a:t>Systems (systemic) physiology </a:t>
            </a:r>
            <a:r>
              <a:rPr lang="en-US" dirty="0" smtClean="0"/>
              <a:t>describes how each organ in an organ system contributes to an organ system</a:t>
            </a:r>
            <a:endParaRPr lang="en-US" dirty="0"/>
          </a:p>
        </p:txBody>
      </p:sp>
      <p:pic>
        <p:nvPicPr>
          <p:cNvPr id="6146" name="Picture 2" descr="http://labspace.open.ac.uk/file.php/6728/!via/oucontent/course/2998/non_com_session1_fig1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576" y="1570934"/>
            <a:ext cx="2620370" cy="460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373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36774"/>
            <a:ext cx="10515600" cy="43977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Beware!!!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1026" name="Picture 2" descr="http://www.marinebusiness.com.au/images/dmImage/StandardImage/marine_business_bewa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757463"/>
            <a:ext cx="2857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38034" y="5870549"/>
            <a:ext cx="6915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This course uses A LOT of medical terminology</a:t>
            </a:r>
          </a:p>
        </p:txBody>
      </p:sp>
    </p:spTree>
    <p:extLst>
      <p:ext uri="{BB962C8B-B14F-4D97-AF65-F5344CB8AC3E}">
        <p14:creationId xmlns:p14="http://schemas.microsoft.com/office/powerpoint/2010/main" val="11151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course will use terms and terminology that are designed to make things simple</a:t>
            </a:r>
          </a:p>
          <a:p>
            <a:r>
              <a:rPr lang="en-US" dirty="0" smtClean="0"/>
              <a:t>Until you get used to the system it might seem like it is much harder</a:t>
            </a:r>
          </a:p>
          <a:p>
            <a:r>
              <a:rPr lang="en-US" dirty="0" smtClean="0"/>
              <a:t>Many medical terms use prefixes and suffixes</a:t>
            </a:r>
          </a:p>
          <a:p>
            <a:r>
              <a:rPr lang="en-US" dirty="0" smtClean="0"/>
              <a:t>They also use word parings that describe form, function and position in the body </a:t>
            </a:r>
            <a:endParaRPr lang="en-US" dirty="0"/>
          </a:p>
        </p:txBody>
      </p:sp>
      <p:pic>
        <p:nvPicPr>
          <p:cNvPr id="7170" name="Picture 2" descr="http://www.nlm.nih.gov/medlineplus/images/medical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4725" r="7667" b="22574"/>
          <a:stretch/>
        </p:blipFill>
        <p:spPr bwMode="auto">
          <a:xfrm>
            <a:off x="6303331" y="2288500"/>
            <a:ext cx="5474687" cy="34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83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give an example </a:t>
            </a:r>
          </a:p>
          <a:p>
            <a:pPr lvl="1"/>
            <a:r>
              <a:rPr lang="en-US" dirty="0" smtClean="0"/>
              <a:t>The term “cardiac” refers to the heart</a:t>
            </a:r>
          </a:p>
          <a:p>
            <a:pPr lvl="1"/>
            <a:r>
              <a:rPr lang="en-US" dirty="0" smtClean="0"/>
              <a:t>Veins carry blood to the heart</a:t>
            </a:r>
          </a:p>
          <a:p>
            <a:pPr lvl="1"/>
            <a:r>
              <a:rPr lang="en-US" dirty="0" smtClean="0"/>
              <a:t>The term “great” can mean uppermost or largest</a:t>
            </a:r>
          </a:p>
          <a:p>
            <a:r>
              <a:rPr lang="en-US" dirty="0" smtClean="0"/>
              <a:t>The great cardiac vein is the </a:t>
            </a:r>
            <a:r>
              <a:rPr lang="en-US" dirty="0" smtClean="0"/>
              <a:t>largest </a:t>
            </a:r>
            <a:r>
              <a:rPr lang="en-US" dirty="0" smtClean="0"/>
              <a:t>vein on the heart</a:t>
            </a:r>
          </a:p>
          <a:p>
            <a:r>
              <a:rPr lang="en-US" dirty="0" smtClean="0"/>
              <a:t>It carries deoxygenated blood from heart tissue back to the heart</a:t>
            </a:r>
            <a:endParaRPr lang="en-US" dirty="0"/>
          </a:p>
        </p:txBody>
      </p:sp>
      <p:pic>
        <p:nvPicPr>
          <p:cNvPr id="2050" name="Picture 2" descr="http://upload.wikimedia.org/wikipedia/commons/0/05/Gray5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181" y="1462881"/>
            <a:ext cx="571500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7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anatomy and physiology it is important to understand how life is organized</a:t>
            </a:r>
          </a:p>
          <a:p>
            <a:r>
              <a:rPr lang="en-US" dirty="0" smtClean="0"/>
              <a:t>Different types of small structural materials make up the larger structures of the body</a:t>
            </a:r>
          </a:p>
          <a:p>
            <a:r>
              <a:rPr lang="en-US" dirty="0" smtClean="0"/>
              <a:t>We need to know how the body is built in order to understand how it works</a:t>
            </a:r>
          </a:p>
        </p:txBody>
      </p:sp>
      <p:pic>
        <p:nvPicPr>
          <p:cNvPr id="8194" name="Picture 2" descr="http://classconnection.s3.amazonaws.com/921/flashcards/2673921/jpg/levelsoforganization13597458446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" t="5353" r="1"/>
          <a:stretch/>
        </p:blipFill>
        <p:spPr bwMode="auto">
          <a:xfrm>
            <a:off x="586854" y="2265528"/>
            <a:ext cx="5042539" cy="362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0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867</Words>
  <Application>Microsoft Office PowerPoint</Application>
  <PresentationFormat>Widescreen</PresentationFormat>
  <Paragraphs>135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Introduction To Anatomy</vt:lpstr>
      <vt:lpstr>Anatomy and Physiology</vt:lpstr>
      <vt:lpstr>Anatomy and Physiology</vt:lpstr>
      <vt:lpstr>Anatomy and Physiology</vt:lpstr>
      <vt:lpstr>Anatomy and Physiology</vt:lpstr>
      <vt:lpstr>Medical Terms</vt:lpstr>
      <vt:lpstr>Medical Terms</vt:lpstr>
      <vt:lpstr>Medical Terms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Organ Systems</vt:lpstr>
      <vt:lpstr>Organ Systems</vt:lpstr>
      <vt:lpstr>Organ Systems</vt:lpstr>
      <vt:lpstr>Organ Systems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Anatomy</dc:title>
  <dc:creator>Owdij, Michael</dc:creator>
  <cp:lastModifiedBy>Owdij, Michael</cp:lastModifiedBy>
  <cp:revision>13</cp:revision>
  <dcterms:created xsi:type="dcterms:W3CDTF">2014-07-10T17:41:09Z</dcterms:created>
  <dcterms:modified xsi:type="dcterms:W3CDTF">2014-08-26T10:30:26Z</dcterms:modified>
</cp:coreProperties>
</file>