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75" r:id="rId6"/>
    <p:sldId id="276" r:id="rId7"/>
    <p:sldId id="277" r:id="rId8"/>
    <p:sldId id="262" r:id="rId9"/>
    <p:sldId id="264" r:id="rId10"/>
    <p:sldId id="265" r:id="rId11"/>
    <p:sldId id="278" r:id="rId12"/>
    <p:sldId id="279" r:id="rId13"/>
    <p:sldId id="280" r:id="rId14"/>
    <p:sldId id="282" r:id="rId15"/>
    <p:sldId id="281" r:id="rId16"/>
    <p:sldId id="283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8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58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45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43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9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13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655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4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29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974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476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9B953-3A1A-4EB9-8142-6FD30CDF4788}" type="datetimeFigureOut">
              <a:rPr lang="en-US" smtClean="0"/>
              <a:t>5/9/2017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1AA6D-B7CE-42BB-8234-394F43544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42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9ZZ6tcxArI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04d3rJCLCE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DyqXNHLju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51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Valves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chordae tendineae </a:t>
            </a:r>
            <a:r>
              <a:rPr lang="en-US" dirty="0" smtClean="0"/>
              <a:t>are connective tissues that are attached to the valves on one side and papillary muscles on the other side</a:t>
            </a:r>
          </a:p>
          <a:p>
            <a:r>
              <a:rPr lang="en-US" dirty="0" smtClean="0"/>
              <a:t>These are responsible for closing the tricuspid and the mitral valves</a:t>
            </a:r>
          </a:p>
          <a:p>
            <a:r>
              <a:rPr lang="en-US" dirty="0" smtClean="0"/>
              <a:t>These are commonly called the heart strings</a:t>
            </a:r>
          </a:p>
          <a:p>
            <a:pPr lvl="1"/>
            <a:r>
              <a:rPr lang="en-US" dirty="0" smtClean="0"/>
              <a:t>Don’t tug on them!</a:t>
            </a:r>
            <a:endParaRPr lang="en-US" dirty="0"/>
          </a:p>
        </p:txBody>
      </p:sp>
      <p:pic>
        <p:nvPicPr>
          <p:cNvPr id="13314" name="Picture 2" descr="http://www.mitralvalverepair.org/images/mv_anatomy/chord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999" y="1475097"/>
            <a:ext cx="4148796" cy="485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407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 of 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the heart beats, it beats into a closed system</a:t>
            </a:r>
          </a:p>
          <a:p>
            <a:r>
              <a:rPr lang="en-US" dirty="0" smtClean="0"/>
              <a:t>Very little additional blood comes into the system and very little blood comes out of the system</a:t>
            </a:r>
          </a:p>
          <a:p>
            <a:r>
              <a:rPr lang="en-US" dirty="0" smtClean="0"/>
              <a:t>This creates a scenario where we can track the pathway of blood around the body</a:t>
            </a:r>
            <a:endParaRPr lang="en-US" dirty="0"/>
          </a:p>
        </p:txBody>
      </p:sp>
      <p:pic>
        <p:nvPicPr>
          <p:cNvPr id="8194" name="Picture 2" descr="http://leavingbio.net/circulatory%20system/CIRCULATORY%20SYSTEM_files/image0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25"/>
          <a:stretch/>
        </p:blipFill>
        <p:spPr bwMode="auto">
          <a:xfrm>
            <a:off x="6810994" y="1603847"/>
            <a:ext cx="4542806" cy="40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69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 of Blood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Blood collects in the right atrium as it comes in from the superior and inferior vena cava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the atriums contract, blood passes into the right ventricle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the right ventricle pumps, blood travels to the pulmonary (lungs) artery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Blood </a:t>
            </a:r>
            <a:r>
              <a:rPr lang="en-US" dirty="0"/>
              <a:t>then travels to the lungs to get oxygenated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9218" name="Picture 2" descr="http://peer.tamu.edu/curriculum_modules/OrganSystems/module_4/Images/circulation_he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371" y="1519935"/>
            <a:ext cx="4133927" cy="483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4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 of Blood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5. Then blood is pushed back into the pulmonary (lungs) vein and back to the heart</a:t>
            </a:r>
          </a:p>
          <a:p>
            <a:pPr marL="0" indent="0">
              <a:buNone/>
            </a:pPr>
            <a:r>
              <a:rPr lang="en-US" dirty="0" smtClean="0"/>
              <a:t>6. Blood collects in the left atrium</a:t>
            </a:r>
          </a:p>
          <a:p>
            <a:pPr marL="0" indent="0">
              <a:buNone/>
            </a:pPr>
            <a:r>
              <a:rPr lang="en-US" dirty="0" smtClean="0"/>
              <a:t>7. When the left atrium contracts, blood moves the left ventricle</a:t>
            </a:r>
          </a:p>
          <a:p>
            <a:pPr marL="0" indent="0">
              <a:buNone/>
            </a:pPr>
            <a:r>
              <a:rPr lang="en-US" dirty="0" smtClean="0"/>
              <a:t>8. When the left ventricle contracts, blood moves to the aorta</a:t>
            </a:r>
          </a:p>
          <a:p>
            <a:pPr marL="0" indent="0">
              <a:buNone/>
            </a:pPr>
            <a:r>
              <a:rPr lang="en-US" dirty="0" smtClean="0"/>
              <a:t>9. Aortic blood will travel to the rest of the body</a:t>
            </a:r>
            <a:endParaRPr lang="en-US" dirty="0"/>
          </a:p>
        </p:txBody>
      </p:sp>
      <p:pic>
        <p:nvPicPr>
          <p:cNvPr id="10242" name="Picture 2" descr="http://peer.tamu.edu/curriculum_modules/OrganSystems/module_4/Images/circulation_he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162" y="1476374"/>
            <a:ext cx="4018638" cy="4700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811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42993534"/>
              </p:ext>
            </p:extLst>
          </p:nvPr>
        </p:nvGraphicFramePr>
        <p:xfrm>
          <a:off x="1479394" y="1568605"/>
          <a:ext cx="9433934" cy="4720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16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69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603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034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99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 of Blood</a:t>
            </a:r>
            <a:endParaRPr lang="en-US" dirty="0"/>
          </a:p>
        </p:txBody>
      </p:sp>
      <p:pic>
        <p:nvPicPr>
          <p:cNvPr id="7170" name="Picture 2" descr="http://www.heartpoint.com/images/copyright/theheartwhol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046" y="1225356"/>
            <a:ext cx="7917908" cy="519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21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Video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www.youtube.com/watch?v=X9ZZ6tcxArI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8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the Heart Pumps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764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heart has to have a very systematic pattern for how it beats</a:t>
            </a:r>
          </a:p>
          <a:p>
            <a:r>
              <a:rPr lang="en-US" dirty="0" smtClean="0"/>
              <a:t>This keeps the blood flow to the body regular and constant</a:t>
            </a:r>
          </a:p>
          <a:p>
            <a:r>
              <a:rPr lang="en-US" dirty="0" smtClean="0"/>
              <a:t>There are a few steps to the heart pumping</a:t>
            </a:r>
          </a:p>
        </p:txBody>
      </p:sp>
      <p:pic>
        <p:nvPicPr>
          <p:cNvPr id="9220" name="Picture 4" descr="http://www.dynaccess.com/images/HeartBea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1" y="2209800"/>
            <a:ext cx="4057549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3302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the Heart Pumps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important to remember that when the heart pumps it has two different stages</a:t>
            </a:r>
          </a:p>
          <a:p>
            <a:r>
              <a:rPr lang="en-US" dirty="0" smtClean="0"/>
              <a:t>First the atriums contract together</a:t>
            </a:r>
          </a:p>
          <a:p>
            <a:r>
              <a:rPr lang="en-US" dirty="0" smtClean="0"/>
              <a:t>After they contract the ventricles contract together</a:t>
            </a:r>
          </a:p>
          <a:p>
            <a:r>
              <a:rPr lang="en-US" dirty="0" smtClean="0"/>
              <a:t>This gives a heart beat a distinct “</a:t>
            </a:r>
            <a:r>
              <a:rPr lang="en-US" dirty="0" err="1" smtClean="0"/>
              <a:t>lub</a:t>
            </a:r>
            <a:r>
              <a:rPr lang="en-US" dirty="0" smtClean="0"/>
              <a:t> – dup” sound</a:t>
            </a:r>
            <a:endParaRPr lang="en-US" dirty="0"/>
          </a:p>
        </p:txBody>
      </p:sp>
      <p:pic>
        <p:nvPicPr>
          <p:cNvPr id="4098" name="Picture 2" descr="http://www.consumerreports.org/health/resources/images/conditions/heartbeat-animation_defaul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00200"/>
            <a:ext cx="2590800" cy="41325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801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heartbeat is controlled by electrical systems</a:t>
            </a:r>
          </a:p>
          <a:p>
            <a:r>
              <a:rPr lang="en-US" dirty="0" smtClean="0"/>
              <a:t>The heart only beats when there is an electrical current that tells it how and why to beat</a:t>
            </a:r>
          </a:p>
          <a:p>
            <a:r>
              <a:rPr lang="en-US" dirty="0" smtClean="0"/>
              <a:t>When this electrical impulse is moving and regular, people have a normal heartbeat</a:t>
            </a:r>
          </a:p>
          <a:p>
            <a:endParaRPr lang="en-US" dirty="0"/>
          </a:p>
        </p:txBody>
      </p:sp>
      <p:pic>
        <p:nvPicPr>
          <p:cNvPr id="3076" name="Picture 4" descr="http://www.livetradingnews.com/wp-content/uploads/electri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2262" y="1600200"/>
            <a:ext cx="4029075" cy="49768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487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69161"/>
            <a:ext cx="5181600" cy="331137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Imagine the task of writing your name</a:t>
            </a:r>
          </a:p>
          <a:p>
            <a:r>
              <a:rPr lang="en-US" dirty="0" smtClean="0"/>
              <a:t>It seems like an easy to accomplish task that does not take long</a:t>
            </a:r>
          </a:p>
          <a:p>
            <a:r>
              <a:rPr lang="en-US" dirty="0" smtClean="0"/>
              <a:t>Take this opportunity to sign your name on the sheet of paper 10 times</a:t>
            </a:r>
          </a:p>
        </p:txBody>
      </p:sp>
      <p:pic>
        <p:nvPicPr>
          <p:cNvPr id="2050" name="Picture 2" descr="http://i.kinja-img.com/gawker-media/image/upload/s--n0kQiSL6--/c_scale,fl_progressive,q_80,w_800/aoqzimqtja2gfilhp2f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771" y="2354127"/>
            <a:ext cx="4847064" cy="272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8200" y="4345740"/>
            <a:ext cx="50682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As you did this, did you notice any differences between your signatures?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Were some sloppy, different or incorrect?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521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SA node </a:t>
            </a:r>
            <a:r>
              <a:rPr lang="en-US" dirty="0" smtClean="0"/>
              <a:t>is a group of cells on the right atrium that initiate their own electrical signal</a:t>
            </a:r>
          </a:p>
          <a:p>
            <a:r>
              <a:rPr lang="en-US" dirty="0" smtClean="0"/>
              <a:t>This signal regulates the heartbeat</a:t>
            </a:r>
          </a:p>
          <a:p>
            <a:r>
              <a:rPr lang="en-US" dirty="0" smtClean="0"/>
              <a:t>It also tells the atriums to contract</a:t>
            </a:r>
          </a:p>
          <a:p>
            <a:r>
              <a:rPr lang="en-US" dirty="0" smtClean="0"/>
              <a:t>When this group of cells does not work correctly, a pacemaker is installed</a:t>
            </a:r>
            <a:endParaRPr lang="en-US" dirty="0"/>
          </a:p>
        </p:txBody>
      </p:sp>
      <p:pic>
        <p:nvPicPr>
          <p:cNvPr id="6" name="Picture 2" descr="http://anatomy.med.umich.edu/images/pacem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828800"/>
            <a:ext cx="3429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2421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AV node </a:t>
            </a:r>
            <a:r>
              <a:rPr lang="en-US" dirty="0" smtClean="0"/>
              <a:t>is located in the septum and collects signals from the SA node</a:t>
            </a:r>
          </a:p>
          <a:p>
            <a:r>
              <a:rPr lang="en-US" dirty="0" smtClean="0"/>
              <a:t>This tells the ventricles when to contract</a:t>
            </a:r>
          </a:p>
          <a:p>
            <a:r>
              <a:rPr lang="en-US" dirty="0" smtClean="0"/>
              <a:t>This grouping of cells is reactive and relies on the information that is passes on to it from the SA node</a:t>
            </a:r>
          </a:p>
        </p:txBody>
      </p:sp>
      <p:pic>
        <p:nvPicPr>
          <p:cNvPr id="5" name="Picture 2" descr="http://anatomy.med.umich.edu/images/pacem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905000"/>
            <a:ext cx="3429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16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http://www.youtube.com/watch?v=H04d3rJCLCE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28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 a Heartbeat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the heart is not functioning properly, there can be changes to the oxygen levels of cells</a:t>
            </a:r>
          </a:p>
          <a:p>
            <a:r>
              <a:rPr lang="en-US" dirty="0" smtClean="0"/>
              <a:t>Because this can lead to several serious complications, machines called </a:t>
            </a:r>
            <a:r>
              <a:rPr lang="en-US" b="1" dirty="0" smtClean="0"/>
              <a:t>electrocardiograms (EKG or ECG)</a:t>
            </a:r>
            <a:r>
              <a:rPr lang="en-US" dirty="0" smtClean="0"/>
              <a:t> read the electrical signals that control the heart</a:t>
            </a:r>
          </a:p>
          <a:p>
            <a:r>
              <a:rPr lang="en-US" dirty="0" smtClean="0"/>
              <a:t>Reading these can help a medical professional understand what is wrong with a heart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786" y="1825625"/>
            <a:ext cx="3783902" cy="378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79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Reading </a:t>
            </a:r>
            <a:r>
              <a:rPr lang="en-US" dirty="0" smtClean="0"/>
              <a:t>a </a:t>
            </a:r>
            <a:r>
              <a:rPr lang="en-US" dirty="0"/>
              <a:t>Heartbeat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0682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reading on the EKG is the </a:t>
            </a:r>
            <a:r>
              <a:rPr lang="en-US" b="1" dirty="0" smtClean="0"/>
              <a:t>P Wave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 Wave </a:t>
            </a:r>
            <a:r>
              <a:rPr lang="en-US" dirty="0" smtClean="0"/>
              <a:t>indicates the atria are contracting and pumping blood to the ventricles</a:t>
            </a:r>
          </a:p>
          <a:p>
            <a:r>
              <a:rPr lang="en-US" dirty="0" smtClean="0"/>
              <a:t>The second reading, the </a:t>
            </a:r>
            <a:r>
              <a:rPr lang="en-US" b="1" dirty="0" smtClean="0"/>
              <a:t>QRS Waves</a:t>
            </a:r>
            <a:r>
              <a:rPr lang="en-US" dirty="0" smtClean="0"/>
              <a:t>, indicate the depolarization and contraction of the ventricles</a:t>
            </a:r>
          </a:p>
          <a:p>
            <a:r>
              <a:rPr lang="en-US" dirty="0"/>
              <a:t>The </a:t>
            </a:r>
            <a:r>
              <a:rPr lang="en-US" b="1" dirty="0"/>
              <a:t>T Wave </a:t>
            </a:r>
            <a:r>
              <a:rPr lang="en-US" dirty="0"/>
              <a:t>represents ventricular </a:t>
            </a:r>
            <a:r>
              <a:rPr lang="en-US" dirty="0" smtClean="0"/>
              <a:t>repolarization</a:t>
            </a:r>
          </a:p>
          <a:p>
            <a:r>
              <a:rPr lang="en-US" dirty="0" smtClean="0"/>
              <a:t>The little seen </a:t>
            </a:r>
            <a:r>
              <a:rPr lang="en-US" b="1" dirty="0" smtClean="0"/>
              <a:t>U Wave </a:t>
            </a:r>
            <a:r>
              <a:rPr lang="en-US" dirty="0" smtClean="0"/>
              <a:t>represents atrial repolarization</a:t>
            </a:r>
            <a:endParaRPr lang="en-US" dirty="0"/>
          </a:p>
          <a:p>
            <a:endParaRPr lang="en-US" dirty="0"/>
          </a:p>
        </p:txBody>
      </p:sp>
      <p:pic>
        <p:nvPicPr>
          <p:cNvPr id="1026" name="Picture 2" descr="http://www.childrenshospital.org/~/media/healthtopics-kidsmd/tests-and-procedures/electrocardiogram-ekg/ekg_tracings.ashx?la=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" y="2074164"/>
            <a:ext cx="4843272" cy="358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785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Any deviations in the EKG can show a medical professional if there are some abnormalities in the heart</a:t>
            </a:r>
          </a:p>
          <a:p>
            <a:r>
              <a:rPr lang="en-US" dirty="0" smtClean="0"/>
              <a:t>These simple charts can show a medical professional what condition the patient is in, how to treat the patient or how long the patient can go without care</a:t>
            </a:r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Reading </a:t>
            </a:r>
            <a:r>
              <a:rPr lang="en-US" dirty="0" smtClean="0"/>
              <a:t>a </a:t>
            </a:r>
            <a:r>
              <a:rPr lang="en-US" dirty="0"/>
              <a:t>Heartbeat</a:t>
            </a:r>
          </a:p>
        </p:txBody>
      </p:sp>
      <p:pic>
        <p:nvPicPr>
          <p:cNvPr id="2052" name="Picture 4" descr="http://patienteducationcenter.org/wp-content/themes/default/image.php?image=2434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383" y="2601150"/>
            <a:ext cx="5591175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528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Video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www.youtube.com/watch?v=HDyqXNHLjug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85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heart</a:t>
            </a:r>
            <a:r>
              <a:rPr lang="en-US" dirty="0" smtClean="0"/>
              <a:t> is an organ that does a task 100,000 times a day</a:t>
            </a:r>
          </a:p>
          <a:p>
            <a:r>
              <a:rPr lang="en-US" dirty="0" smtClean="0"/>
              <a:t>It is the primary organ for the circulation of blood in the body</a:t>
            </a:r>
          </a:p>
          <a:p>
            <a:r>
              <a:rPr lang="en-US" dirty="0" smtClean="0"/>
              <a:t>It does not look just like this, because it is incased in a sack called the </a:t>
            </a:r>
            <a:r>
              <a:rPr lang="en-US" b="1" dirty="0" smtClean="0"/>
              <a:t>pericardium</a:t>
            </a:r>
          </a:p>
          <a:p>
            <a:r>
              <a:rPr lang="en-US" dirty="0" smtClean="0"/>
              <a:t>This help create a safe and lubricated </a:t>
            </a:r>
            <a:r>
              <a:rPr lang="en-US" smtClean="0"/>
              <a:t>envrionment</a:t>
            </a:r>
            <a:endParaRPr lang="en-US" dirty="0" smtClean="0"/>
          </a:p>
        </p:txBody>
      </p:sp>
      <p:pic>
        <p:nvPicPr>
          <p:cNvPr id="1028" name="Picture 4" descr="https://s-media-cache-ak0.pinimg.com/736x/4f/bb/60/4fbb60a7ee66182b974e187be09aba7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473" y="1333849"/>
            <a:ext cx="3696217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77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heart has four muscular chambers</a:t>
            </a:r>
          </a:p>
          <a:p>
            <a:r>
              <a:rPr lang="en-US" dirty="0" smtClean="0"/>
              <a:t>The right atrium </a:t>
            </a:r>
          </a:p>
          <a:p>
            <a:r>
              <a:rPr lang="en-US" dirty="0" smtClean="0"/>
              <a:t>The right ventricle</a:t>
            </a:r>
          </a:p>
          <a:p>
            <a:r>
              <a:rPr lang="en-US" dirty="0" smtClean="0"/>
              <a:t>The left atrium</a:t>
            </a:r>
          </a:p>
          <a:p>
            <a:r>
              <a:rPr lang="en-US" dirty="0" smtClean="0"/>
              <a:t>The left ventricle</a:t>
            </a:r>
          </a:p>
          <a:p>
            <a:endParaRPr lang="en-US" dirty="0"/>
          </a:p>
        </p:txBody>
      </p:sp>
      <p:pic>
        <p:nvPicPr>
          <p:cNvPr id="3074" name="Picture 2" descr="http://img.webmd.com/dtmcms/live/webmd/consumer_assets/site_images/media/medical/hw/h9991324_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1"/>
          <a:stretch/>
        </p:blipFill>
        <p:spPr bwMode="auto">
          <a:xfrm>
            <a:off x="5872434" y="1825625"/>
            <a:ext cx="5814044" cy="359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77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Circulatory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heart pumps blood into a system of tubes that run all across the body</a:t>
            </a:r>
          </a:p>
          <a:p>
            <a:r>
              <a:rPr lang="en-US" dirty="0" smtClean="0"/>
              <a:t>These tubes are designed to carry blood to every cell in the body to provide oxygen and remove wastes from cells</a:t>
            </a:r>
          </a:p>
          <a:p>
            <a:r>
              <a:rPr lang="en-US" dirty="0" smtClean="0"/>
              <a:t>In this system…</a:t>
            </a:r>
          </a:p>
          <a:p>
            <a:pPr lvl="1"/>
            <a:r>
              <a:rPr lang="en-US" b="1" u="sng" dirty="0" smtClean="0"/>
              <a:t>A</a:t>
            </a:r>
            <a:r>
              <a:rPr lang="en-US" b="1" dirty="0" smtClean="0"/>
              <a:t>rteries</a:t>
            </a:r>
            <a:r>
              <a:rPr lang="en-US" dirty="0" smtClean="0"/>
              <a:t> travel </a:t>
            </a:r>
            <a:r>
              <a:rPr lang="en-US" u="sng" dirty="0" smtClean="0"/>
              <a:t>a</a:t>
            </a:r>
            <a:r>
              <a:rPr lang="en-US" dirty="0" smtClean="0"/>
              <a:t>way from the heart</a:t>
            </a:r>
          </a:p>
          <a:p>
            <a:pPr lvl="1"/>
            <a:r>
              <a:rPr lang="en-US" b="1" dirty="0" smtClean="0"/>
              <a:t>Veins</a:t>
            </a:r>
            <a:r>
              <a:rPr lang="en-US" dirty="0" smtClean="0"/>
              <a:t> travel to the heart</a:t>
            </a:r>
            <a:endParaRPr lang="en-US" dirty="0"/>
          </a:p>
        </p:txBody>
      </p:sp>
      <p:pic>
        <p:nvPicPr>
          <p:cNvPr id="4098" name="Picture 2" descr="https://s-media-cache-ak0.pinimg.com/736x/6e/9d/1b/6e9d1b2d8377409ca105918dec50bc7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90"/>
          <a:stretch/>
        </p:blipFill>
        <p:spPr bwMode="auto">
          <a:xfrm>
            <a:off x="705702" y="1690688"/>
            <a:ext cx="4788132" cy="429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069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Circulatory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circulatory system connects to the heart in large connectors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inferior</a:t>
            </a:r>
            <a:r>
              <a:rPr lang="en-US" dirty="0" smtClean="0"/>
              <a:t> and </a:t>
            </a:r>
            <a:r>
              <a:rPr lang="en-US" b="1" dirty="0" smtClean="0"/>
              <a:t>superior vena cava</a:t>
            </a:r>
            <a:r>
              <a:rPr lang="en-US" dirty="0" smtClean="0"/>
              <a:t> bring blood to the heart</a:t>
            </a:r>
            <a:endParaRPr lang="en-US" dirty="0"/>
          </a:p>
          <a:p>
            <a:pPr lvl="1"/>
            <a:r>
              <a:rPr lang="en-US" dirty="0" smtClean="0"/>
              <a:t>These are the largest veins in the body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aorta</a:t>
            </a:r>
            <a:r>
              <a:rPr lang="en-US" dirty="0" smtClean="0"/>
              <a:t> takes blood from the heart to the rest of the body</a:t>
            </a:r>
          </a:p>
          <a:p>
            <a:pPr lvl="1"/>
            <a:r>
              <a:rPr lang="en-US" dirty="0" smtClean="0"/>
              <a:t>This is the largest artery</a:t>
            </a:r>
            <a:endParaRPr lang="en-US" dirty="0"/>
          </a:p>
        </p:txBody>
      </p:sp>
      <p:pic>
        <p:nvPicPr>
          <p:cNvPr id="5122" name="Picture 2" descr="https://encrypted-tbn2.gstatic.com/images?q=tbn:ANd9GcR124C9Xnuw8bbCH05gz177ChSx9qYHvDuTemc2y2ci1QCh5Bkb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53" y="1825625"/>
            <a:ext cx="5472074" cy="409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71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Circulatory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major blood vessels branch off into smaller branches</a:t>
            </a:r>
          </a:p>
          <a:p>
            <a:pPr lvl="1"/>
            <a:r>
              <a:rPr lang="en-US" dirty="0" smtClean="0"/>
              <a:t>Those smaller branches then break off into smaller branches</a:t>
            </a:r>
          </a:p>
          <a:p>
            <a:r>
              <a:rPr lang="en-US" dirty="0" smtClean="0"/>
              <a:t>This process continues until there are passages that are only one red blood cell wide</a:t>
            </a:r>
          </a:p>
          <a:p>
            <a:r>
              <a:rPr lang="en-US" b="1" dirty="0" smtClean="0"/>
              <a:t>Capillaries</a:t>
            </a:r>
            <a:r>
              <a:rPr lang="en-US" dirty="0" smtClean="0"/>
              <a:t> are only one red blood cell wide, but are great places to transfer oxygen and waste</a:t>
            </a:r>
            <a:endParaRPr lang="en-US" dirty="0"/>
          </a:p>
        </p:txBody>
      </p:sp>
      <p:pic>
        <p:nvPicPr>
          <p:cNvPr id="6146" name="Picture 2" descr="http://training.seer.cancer.gov/images/anatomy/cardiovascular/capillar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707" y="2130890"/>
            <a:ext cx="5584338" cy="357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65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Valves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Each and every section of the heart has valves that prevent blood from traveling backwards</a:t>
            </a:r>
          </a:p>
          <a:p>
            <a:r>
              <a:rPr lang="en-US" dirty="0" smtClean="0"/>
              <a:t>This prevents back flow and allows oxygenated blood to travel forward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tricuspid valve </a:t>
            </a:r>
            <a:r>
              <a:rPr lang="en-US" dirty="0" smtClean="0"/>
              <a:t>separates the right atrium and right ventricle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pulmonary</a:t>
            </a:r>
            <a:r>
              <a:rPr lang="en-US" dirty="0" smtClean="0"/>
              <a:t> (lungs) </a:t>
            </a:r>
            <a:r>
              <a:rPr lang="en-US" b="1" dirty="0" smtClean="0"/>
              <a:t>valve</a:t>
            </a:r>
            <a:r>
              <a:rPr lang="en-US" dirty="0" smtClean="0"/>
              <a:t> separates the </a:t>
            </a:r>
            <a:r>
              <a:rPr lang="en-US" smtClean="0"/>
              <a:t>right ventricle </a:t>
            </a:r>
            <a:r>
              <a:rPr lang="en-US" dirty="0" smtClean="0"/>
              <a:t>from blood leaving the heart in the pulmonary artery</a:t>
            </a:r>
            <a:endParaRPr lang="en-US" dirty="0"/>
          </a:p>
        </p:txBody>
      </p:sp>
      <p:pic>
        <p:nvPicPr>
          <p:cNvPr id="11266" name="Picture 2" descr="http://www.cts.usc.edu/graphics/heartvalves-heartcrosssectio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50" y="2283774"/>
            <a:ext cx="5208755" cy="318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477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Valves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left atrium and the left ventricle are separated by the </a:t>
            </a:r>
            <a:r>
              <a:rPr lang="en-US" b="1" dirty="0" smtClean="0"/>
              <a:t>bicuspid valve</a:t>
            </a:r>
          </a:p>
          <a:p>
            <a:pPr lvl="1"/>
            <a:r>
              <a:rPr lang="en-US" dirty="0" smtClean="0"/>
              <a:t>It is commonly referred to as the </a:t>
            </a:r>
            <a:r>
              <a:rPr lang="en-US" b="1" dirty="0" smtClean="0"/>
              <a:t>mitral valve</a:t>
            </a:r>
          </a:p>
          <a:p>
            <a:r>
              <a:rPr lang="en-US" dirty="0" smtClean="0"/>
              <a:t>Blood leaves the heart, again, through the </a:t>
            </a:r>
            <a:r>
              <a:rPr lang="en-US" b="1" dirty="0" smtClean="0"/>
              <a:t>aortic valve</a:t>
            </a:r>
            <a:endParaRPr lang="en-US" b="1" dirty="0"/>
          </a:p>
        </p:txBody>
      </p:sp>
      <p:pic>
        <p:nvPicPr>
          <p:cNvPr id="12290" name="Picture 2" descr="http://img.webmd.com/dtmcms/live/webmd/consumer_assets/site_images/media/medical/hw/h9991304_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37"/>
          <a:stretch/>
        </p:blipFill>
        <p:spPr bwMode="auto">
          <a:xfrm>
            <a:off x="5960326" y="1773044"/>
            <a:ext cx="5762207" cy="354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45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988</Words>
  <Application>Microsoft Office PowerPoint</Application>
  <PresentationFormat>Widescreen</PresentationFormat>
  <Paragraphs>105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The Heart</vt:lpstr>
      <vt:lpstr>The Heart</vt:lpstr>
      <vt:lpstr>The Heart</vt:lpstr>
      <vt:lpstr>The Heart</vt:lpstr>
      <vt:lpstr>Circulatory System</vt:lpstr>
      <vt:lpstr>Circulatory System</vt:lpstr>
      <vt:lpstr>Circulatory System</vt:lpstr>
      <vt:lpstr>Valves</vt:lpstr>
      <vt:lpstr>Valves</vt:lpstr>
      <vt:lpstr>Valves</vt:lpstr>
      <vt:lpstr>Path of Blood</vt:lpstr>
      <vt:lpstr>Path of Blood</vt:lpstr>
      <vt:lpstr>Path of Blood</vt:lpstr>
      <vt:lpstr>PowerPoint Presentation</vt:lpstr>
      <vt:lpstr>Path of Blood</vt:lpstr>
      <vt:lpstr>Video</vt:lpstr>
      <vt:lpstr>How the Heart Pumps</vt:lpstr>
      <vt:lpstr>How the Heart Pumps</vt:lpstr>
      <vt:lpstr>Electrical Systems</vt:lpstr>
      <vt:lpstr>Electrical Systems</vt:lpstr>
      <vt:lpstr>Electrical Systems</vt:lpstr>
      <vt:lpstr>PowerPoint Presentation</vt:lpstr>
      <vt:lpstr>Reading a Heartbeat</vt:lpstr>
      <vt:lpstr>Reading a Heartbeat</vt:lpstr>
      <vt:lpstr>Reading a Heartbeat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Heart</dc:title>
  <dc:creator>Owdij, Michael</dc:creator>
  <cp:lastModifiedBy>Owdij, Michael</cp:lastModifiedBy>
  <cp:revision>14</cp:revision>
  <dcterms:created xsi:type="dcterms:W3CDTF">2016-05-09T11:28:58Z</dcterms:created>
  <dcterms:modified xsi:type="dcterms:W3CDTF">2017-05-09T11:00:54Z</dcterms:modified>
</cp:coreProperties>
</file>