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3" r:id="rId9"/>
    <p:sldId id="264" r:id="rId10"/>
    <p:sldId id="269" r:id="rId11"/>
    <p:sldId id="274" r:id="rId12"/>
    <p:sldId id="276" r:id="rId13"/>
    <p:sldId id="277" r:id="rId14"/>
    <p:sldId id="270" r:id="rId15"/>
    <p:sldId id="275" r:id="rId16"/>
    <p:sldId id="271" r:id="rId17"/>
    <p:sldId id="272" r:id="rId18"/>
    <p:sldId id="273" r:id="rId19"/>
    <p:sldId id="285" r:id="rId20"/>
    <p:sldId id="288" r:id="rId21"/>
    <p:sldId id="289" r:id="rId22"/>
    <p:sldId id="290" r:id="rId23"/>
    <p:sldId id="291" r:id="rId24"/>
    <p:sldId id="292" r:id="rId25"/>
    <p:sldId id="293" r:id="rId26"/>
    <p:sldId id="294" r:id="rId27"/>
    <p:sldId id="286" r:id="rId28"/>
    <p:sldId id="278" r:id="rId29"/>
    <p:sldId id="281" r:id="rId30"/>
    <p:sldId id="282" r:id="rId31"/>
    <p:sldId id="283" r:id="rId32"/>
    <p:sldId id="284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90" autoAdjust="0"/>
    <p:restoredTop sz="94660"/>
  </p:normalViewPr>
  <p:slideViewPr>
    <p:cSldViewPr>
      <p:cViewPr varScale="1">
        <p:scale>
          <a:sx n="91" d="100"/>
          <a:sy n="91" d="100"/>
        </p:scale>
        <p:origin x="1124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Species</a:t>
            </a:r>
            <a:endParaRPr lang="en-US" dirty="0"/>
          </a:p>
        </c:rich>
      </c:tx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cat>
            <c:strRef>
              <c:f>Sheet1!$A$2:$A$3</c:f>
              <c:strCache>
                <c:ptCount val="2"/>
                <c:pt idx="0">
                  <c:v>Species Discovered</c:v>
                </c:pt>
                <c:pt idx="1">
                  <c:v>Species Total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</c:v>
                </c:pt>
                <c:pt idx="1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8B8-4136-8774-6CBCA04937C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51887-382E-4EEC-89F4-6801CBA2ADC4}" type="datetimeFigureOut">
              <a:rPr lang="en-US" smtClean="0"/>
              <a:pPr/>
              <a:t>5/11/2017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8CBBB-6194-4ECD-978B-276D48E648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51887-382E-4EEC-89F4-6801CBA2ADC4}" type="datetimeFigureOut">
              <a:rPr lang="en-US" smtClean="0"/>
              <a:pPr/>
              <a:t>5/11/2017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8CBBB-6194-4ECD-978B-276D48E648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51887-382E-4EEC-89F4-6801CBA2ADC4}" type="datetimeFigureOut">
              <a:rPr lang="en-US" smtClean="0"/>
              <a:pPr/>
              <a:t>5/11/2017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8CBBB-6194-4ECD-978B-276D48E648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51887-382E-4EEC-89F4-6801CBA2ADC4}" type="datetimeFigureOut">
              <a:rPr lang="en-US" smtClean="0"/>
              <a:pPr/>
              <a:t>5/11/2017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8CBBB-6194-4ECD-978B-276D48E648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51887-382E-4EEC-89F4-6801CBA2ADC4}" type="datetimeFigureOut">
              <a:rPr lang="en-US" smtClean="0"/>
              <a:pPr/>
              <a:t>5/11/2017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8CBBB-6194-4ECD-978B-276D48E648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51887-382E-4EEC-89F4-6801CBA2ADC4}" type="datetimeFigureOut">
              <a:rPr lang="en-US" smtClean="0"/>
              <a:pPr/>
              <a:t>5/11/2017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8CBBB-6194-4ECD-978B-276D48E648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51887-382E-4EEC-89F4-6801CBA2ADC4}" type="datetimeFigureOut">
              <a:rPr lang="en-US" smtClean="0"/>
              <a:pPr/>
              <a:t>5/11/2017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8CBBB-6194-4ECD-978B-276D48E648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51887-382E-4EEC-89F4-6801CBA2ADC4}" type="datetimeFigureOut">
              <a:rPr lang="en-US" smtClean="0"/>
              <a:pPr/>
              <a:t>5/11/2017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8CBBB-6194-4ECD-978B-276D48E648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51887-382E-4EEC-89F4-6801CBA2ADC4}" type="datetimeFigureOut">
              <a:rPr lang="en-US" smtClean="0"/>
              <a:pPr/>
              <a:t>5/11/2017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8CBBB-6194-4ECD-978B-276D48E648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51887-382E-4EEC-89F4-6801CBA2ADC4}" type="datetimeFigureOut">
              <a:rPr lang="en-US" smtClean="0"/>
              <a:pPr/>
              <a:t>5/11/2017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8CBBB-6194-4ECD-978B-276D48E648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51887-382E-4EEC-89F4-6801CBA2ADC4}" type="datetimeFigureOut">
              <a:rPr lang="en-US" smtClean="0"/>
              <a:pPr/>
              <a:t>5/11/2017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8CBBB-6194-4ECD-978B-276D48E648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551887-382E-4EEC-89F4-6801CBA2ADC4}" type="datetimeFigureOut">
              <a:rPr lang="en-US" smtClean="0"/>
              <a:pPr/>
              <a:t>5/11/2017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98CBBB-6194-4ECD-978B-276D48E648B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XFpaVfFIMFQ" TargetMode="Externa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owcast.com/videos/100020-How-To-Survive-a-Bear-Attack" TargetMode="External"/><Relationship Id="rId2" Type="http://schemas.openxmlformats.org/officeDocument/2006/relationships/hyperlink" Target="http://www.cc.com/video-clips/4xo90c/the-daily-show-with-jon-stewart-the-deer-hunted" TargetMode="Externa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com/imgres?imgurl=http://photos.travelblog.org/Photos/96394/422284/t/4097401-puffin--gull-1.jpg&amp;imgrefurl=http://www.travelblog.org/North-America/Canada/Newfoundland-Labrador/St-John-s/blog-422284.html&amp;usg=__P17iO2-py-s7rSH9dIBJhOzV4as=&amp;h=225&amp;w=300&amp;sz=19&amp;hl=en&amp;start=6&amp;sig2=9lt2cjkvf7g83fzyCVUx_Q&amp;zoom=1&amp;um=1&amp;itbs=1&amp;tbnid=SEx7MrSd_-15DM:&amp;tbnh=87&amp;tbnw=116&amp;prev=/images?q=puffin+predator&amp;um=1&amp;hl=en&amp;sa=N&amp;rlz=1G1TSNACENUS392&amp;tbs=isch:1&amp;ei=y_1wTc7LMoH7lwfSlaBI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JX8xy9YZw-Y" TargetMode="Externa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Intro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Biological Wealth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Even if we are a person who lives in a major city, we need this biological wealth</a:t>
            </a:r>
          </a:p>
          <a:p>
            <a:r>
              <a:rPr lang="en-US" dirty="0" smtClean="0"/>
              <a:t>We need interacting microbes to keep our soil fertile</a:t>
            </a:r>
          </a:p>
          <a:p>
            <a:r>
              <a:rPr lang="en-US" dirty="0" smtClean="0"/>
              <a:t>We need diverse plant life to maintain our oxygen levels</a:t>
            </a:r>
          </a:p>
          <a:p>
            <a:r>
              <a:rPr lang="en-US" dirty="0" smtClean="0"/>
              <a:t>We need diverse animal life to maintain our food supply</a:t>
            </a:r>
            <a:endParaRPr lang="en-US" dirty="0"/>
          </a:p>
        </p:txBody>
      </p:sp>
      <p:pic>
        <p:nvPicPr>
          <p:cNvPr id="10242" name="Picture 2" descr="http://www.greatbigplants.com/Portals/1012/images/soil%20microb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2800" y="1295400"/>
            <a:ext cx="1700784" cy="1524000"/>
          </a:xfrm>
          <a:prstGeom prst="rect">
            <a:avLst/>
          </a:prstGeom>
          <a:noFill/>
        </p:spPr>
      </p:pic>
      <p:pic>
        <p:nvPicPr>
          <p:cNvPr id="10244" name="Picture 4" descr="http://www.mbgnet.net/bioplants/images/plantneeds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2514600"/>
            <a:ext cx="1943622" cy="2333625"/>
          </a:xfrm>
          <a:prstGeom prst="rect">
            <a:avLst/>
          </a:prstGeom>
          <a:noFill/>
        </p:spPr>
      </p:pic>
      <p:pic>
        <p:nvPicPr>
          <p:cNvPr id="10246" name="Picture 6" descr="http://farm5.static.flickr.com/4051/4454468387_fcdb8f29a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0" y="5029200"/>
            <a:ext cx="2493221" cy="1590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Kinds of Value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24400" y="1600200"/>
            <a:ext cx="40386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Passenger Pigeon was a species that lived in the united states</a:t>
            </a:r>
          </a:p>
          <a:p>
            <a:r>
              <a:rPr lang="en-US" dirty="0" smtClean="0"/>
              <a:t>It used to form flocks that were so large they would darken the sky in many areas of the country</a:t>
            </a:r>
          </a:p>
          <a:p>
            <a:r>
              <a:rPr lang="en-US" dirty="0" smtClean="0"/>
              <a:t>It was the most numerous bird in the United States</a:t>
            </a:r>
          </a:p>
        </p:txBody>
      </p:sp>
      <p:pic>
        <p:nvPicPr>
          <p:cNvPr id="9218" name="Picture 2" descr="http://liveclay.files.wordpress.com/2010/09/passenger-pige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286000"/>
            <a:ext cx="4191000" cy="3124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Kinds of Value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In the 19</a:t>
            </a:r>
            <a:r>
              <a:rPr lang="en-US" baseline="30000" dirty="0" smtClean="0"/>
              <a:t>th</a:t>
            </a:r>
            <a:r>
              <a:rPr lang="en-US" dirty="0" smtClean="0"/>
              <a:t> century humans hunted them to extinction</a:t>
            </a:r>
          </a:p>
          <a:p>
            <a:r>
              <a:rPr lang="en-US" dirty="0" smtClean="0"/>
              <a:t>They were reduced from millions to hundreds in a matter of a few years</a:t>
            </a:r>
          </a:p>
          <a:p>
            <a:r>
              <a:rPr lang="en-US" dirty="0" smtClean="0"/>
              <a:t>Finally they were only found in zoos</a:t>
            </a:r>
          </a:p>
          <a:p>
            <a:endParaRPr lang="en-US" dirty="0"/>
          </a:p>
        </p:txBody>
      </p:sp>
      <p:pic>
        <p:nvPicPr>
          <p:cNvPr id="8194" name="Picture 2" descr="http://www.mongabay.com/images/external/2005/Bison_skull_pile-187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1981200"/>
            <a:ext cx="3905250" cy="3124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Kinds of Value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http://www.youtube.com/watch?v=XFpaVfFIMFQ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Kinds of Value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Species hold value to both humans and the environment</a:t>
            </a:r>
          </a:p>
          <a:p>
            <a:r>
              <a:rPr lang="en-US" dirty="0" smtClean="0"/>
              <a:t>There are two main types of value</a:t>
            </a:r>
          </a:p>
          <a:p>
            <a:pPr lvl="1"/>
            <a:r>
              <a:rPr lang="en-US" dirty="0" smtClean="0"/>
              <a:t>Instrumental Value</a:t>
            </a:r>
          </a:p>
          <a:p>
            <a:pPr lvl="1"/>
            <a:r>
              <a:rPr lang="en-US" dirty="0" smtClean="0"/>
              <a:t>Intrinsic Value</a:t>
            </a:r>
            <a:endParaRPr lang="en-US" dirty="0"/>
          </a:p>
        </p:txBody>
      </p:sp>
      <p:pic>
        <p:nvPicPr>
          <p:cNvPr id="6146" name="Picture 2" descr="http://1.bp.blogspot.com/_-QNIW9M9zrU/TLiLQ3Lvh2I/AAAAAAAABTg/5wkJUe3e1Cs/s1600/panda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514600"/>
            <a:ext cx="4166826" cy="2867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Instrumental Value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Many organisms have a positive affect on the world around them</a:t>
            </a:r>
          </a:p>
          <a:p>
            <a:r>
              <a:rPr lang="en-US" dirty="0" smtClean="0"/>
              <a:t>They are part of the food web and healthy ecosystems</a:t>
            </a:r>
          </a:p>
          <a:p>
            <a:r>
              <a:rPr lang="en-US" dirty="0" smtClean="0"/>
              <a:t>If an organism has a benefit to another form of species it is said to have </a:t>
            </a:r>
            <a:r>
              <a:rPr lang="en-US" b="1" dirty="0" smtClean="0"/>
              <a:t>instrumental value</a:t>
            </a:r>
          </a:p>
          <a:p>
            <a:endParaRPr lang="en-US" dirty="0"/>
          </a:p>
        </p:txBody>
      </p:sp>
      <p:pic>
        <p:nvPicPr>
          <p:cNvPr id="5122" name="Picture 2" descr="http://www.solcomhouse.com/images/coral_reef_florid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590800"/>
            <a:ext cx="4121452" cy="2686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Instrumental Value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Many species of plants and animals have instrumental value to humans</a:t>
            </a:r>
          </a:p>
          <a:p>
            <a:r>
              <a:rPr lang="en-US" dirty="0" smtClean="0"/>
              <a:t>This is because humans tend to use or eat parts of an organism</a:t>
            </a:r>
          </a:p>
          <a:p>
            <a:r>
              <a:rPr lang="en-US" dirty="0" smtClean="0"/>
              <a:t>Without these organisms there would be no ecosystem capital</a:t>
            </a:r>
            <a:endParaRPr lang="en-US" dirty="0"/>
          </a:p>
        </p:txBody>
      </p:sp>
      <p:pic>
        <p:nvPicPr>
          <p:cNvPr id="4098" name="Picture 2" descr="http://2.bp.blogspot.com/_iqdND0dHUBY/S8-4wWnD7oI/AAAAAAAAAFQ/1BwfMUfRCD8/s1600/cuttingdown-tre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828800"/>
            <a:ext cx="2847975" cy="4152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Intrinsic Value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53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Sometimes organisms have little or no value to other organisms than themselves</a:t>
            </a:r>
          </a:p>
          <a:p>
            <a:r>
              <a:rPr lang="en-US" dirty="0" smtClean="0"/>
              <a:t>These organisms and organisms that have value to others all possess value to themselves</a:t>
            </a:r>
          </a:p>
          <a:p>
            <a:r>
              <a:rPr lang="en-US" dirty="0" smtClean="0"/>
              <a:t>An organism that has value for its own sake is said to have </a:t>
            </a:r>
            <a:r>
              <a:rPr lang="en-US" b="1" dirty="0" smtClean="0"/>
              <a:t>intrinsic value</a:t>
            </a:r>
            <a:endParaRPr lang="en-US" b="1" dirty="0"/>
          </a:p>
        </p:txBody>
      </p:sp>
      <p:pic>
        <p:nvPicPr>
          <p:cNvPr id="3074" name="Picture 2" descr="http://www.corbisimages.com/images/67/42CB39C7-1CD2-44D7-AC1E-3B363960E6EC/42-15251511.jpg"/>
          <p:cNvPicPr>
            <a:picLocks noChangeAspect="1" noChangeArrowheads="1"/>
          </p:cNvPicPr>
          <p:nvPr/>
        </p:nvPicPr>
        <p:blipFill>
          <a:blip r:embed="rId2" cstate="print"/>
          <a:srcRect t="11667"/>
          <a:stretch>
            <a:fillRect/>
          </a:stretch>
        </p:blipFill>
        <p:spPr bwMode="auto">
          <a:xfrm>
            <a:off x="4648200" y="2514600"/>
            <a:ext cx="4257675" cy="29740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Intrinsic Value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876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While some organisms have a very small instrumental value, they all have an intrinsic value</a:t>
            </a:r>
          </a:p>
          <a:p>
            <a:r>
              <a:rPr lang="en-US" dirty="0" smtClean="0"/>
              <a:t>This intrinsic value is the root of many debates in animal rights</a:t>
            </a:r>
          </a:p>
          <a:p>
            <a:r>
              <a:rPr lang="en-US" dirty="0" smtClean="0"/>
              <a:t>With animals rights people often debate the intrinsic value of organisms</a:t>
            </a:r>
            <a:endParaRPr lang="en-US" dirty="0"/>
          </a:p>
        </p:txBody>
      </p:sp>
      <p:pic>
        <p:nvPicPr>
          <p:cNvPr id="2050" name="Picture 2" descr="http://www.sccs.swarthmore.edu/org/arc/BzAnimalRightsCartoon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752600"/>
            <a:ext cx="3886200" cy="4646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Biodiversity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Remember </a:t>
            </a:r>
            <a:r>
              <a:rPr lang="en-US" b="1" dirty="0" smtClean="0"/>
              <a:t>biodiversity</a:t>
            </a:r>
            <a:r>
              <a:rPr lang="en-US" dirty="0" smtClean="0"/>
              <a:t> is defined as the amount of different species that live in a particular ecosystem</a:t>
            </a:r>
          </a:p>
          <a:p>
            <a:r>
              <a:rPr lang="en-US" dirty="0" smtClean="0"/>
              <a:t>This can be helped or hurt by the actions of humans</a:t>
            </a:r>
          </a:p>
          <a:p>
            <a:r>
              <a:rPr lang="en-US" dirty="0" smtClean="0"/>
              <a:t>It is important to understand how we can affect biodiversity</a:t>
            </a:r>
            <a:endParaRPr lang="en-US" dirty="0"/>
          </a:p>
        </p:txBody>
      </p:sp>
      <p:pic>
        <p:nvPicPr>
          <p:cNvPr id="5" name="Picture 2" descr="Image result for biodiversity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362200"/>
            <a:ext cx="4292600" cy="2414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5853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Puffins are creatures that live in northern and cold environments</a:t>
            </a:r>
          </a:p>
          <a:p>
            <a:r>
              <a:rPr lang="en-US" dirty="0" smtClean="0"/>
              <a:t>They are birds that have a fairly narrow niche</a:t>
            </a:r>
          </a:p>
          <a:p>
            <a:r>
              <a:rPr lang="en-US" dirty="0" smtClean="0"/>
              <a:t>They are currently endangered </a:t>
            </a:r>
          </a:p>
          <a:p>
            <a:r>
              <a:rPr lang="en-US" dirty="0" smtClean="0"/>
              <a:t>Their numbers were dropping fast</a:t>
            </a:r>
            <a:endParaRPr lang="en-US" dirty="0"/>
          </a:p>
        </p:txBody>
      </p:sp>
      <p:pic>
        <p:nvPicPr>
          <p:cNvPr id="14338" name="Picture 2" descr="http://www.thescreamonline.com/photo/photo2-2/isaac/images/puff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1447800"/>
            <a:ext cx="3638550" cy="4838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Biodiversity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876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Several species that are watched by the government are open for hunting during the year</a:t>
            </a:r>
          </a:p>
          <a:p>
            <a:r>
              <a:rPr lang="en-US" dirty="0" smtClean="0"/>
              <a:t>These species are closely watched and regulated by the government</a:t>
            </a:r>
          </a:p>
          <a:p>
            <a:r>
              <a:rPr lang="en-US" dirty="0" smtClean="0"/>
              <a:t>Their numbers are hunted at a sustainable level</a:t>
            </a:r>
          </a:p>
          <a:p>
            <a:r>
              <a:rPr lang="en-US" dirty="0" smtClean="0"/>
              <a:t>Hunters open up new niches for other organisms in an environment</a:t>
            </a:r>
          </a:p>
          <a:p>
            <a:endParaRPr lang="en-US" dirty="0"/>
          </a:p>
        </p:txBody>
      </p:sp>
      <p:pic>
        <p:nvPicPr>
          <p:cNvPr id="20482" name="Picture 2" descr="http://www.destination360.com/north-america/us/utah/images/s/utah-hunt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2209800"/>
            <a:ext cx="3952875" cy="31623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31582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Biodiversity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876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Hunting often does more good than harm for the environment</a:t>
            </a:r>
          </a:p>
          <a:p>
            <a:r>
              <a:rPr lang="en-US" dirty="0" smtClean="0"/>
              <a:t>Animals are hunted at a sustainable level</a:t>
            </a:r>
          </a:p>
          <a:p>
            <a:r>
              <a:rPr lang="en-US" dirty="0" smtClean="0"/>
              <a:t>Biodiversity is increased in an ecosystem</a:t>
            </a:r>
          </a:p>
          <a:p>
            <a:r>
              <a:rPr lang="en-US" dirty="0" smtClean="0"/>
              <a:t>Many hunters are members of groups that try to preserve areas of land so they may hunt on them</a:t>
            </a:r>
            <a:endParaRPr lang="en-US" dirty="0"/>
          </a:p>
        </p:txBody>
      </p:sp>
      <p:pic>
        <p:nvPicPr>
          <p:cNvPr id="19458" name="Picture 2" descr="http://www.suziethaller.com/images/ducks_unlimited_image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590800"/>
            <a:ext cx="4140645" cy="23812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12249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Biodiversity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876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There are several animals that are well suited to suburban life</a:t>
            </a:r>
          </a:p>
          <a:p>
            <a:r>
              <a:rPr lang="en-US" dirty="0" smtClean="0"/>
              <a:t>These animals are protected from hunters because they live in close proximity to humans</a:t>
            </a:r>
          </a:p>
          <a:p>
            <a:r>
              <a:rPr lang="en-US" dirty="0" smtClean="0"/>
              <a:t>This means that their numbers have increased as suburbs have become more abundant in recent years</a:t>
            </a:r>
            <a:endParaRPr lang="en-US" dirty="0"/>
          </a:p>
        </p:txBody>
      </p:sp>
      <p:pic>
        <p:nvPicPr>
          <p:cNvPr id="9218" name="Picture 2" descr="http://www.statesymbolsusa.org/IMAGES/Illinois/whitetail_deer_l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447801"/>
            <a:ext cx="3018215" cy="2438400"/>
          </a:xfrm>
          <a:prstGeom prst="rect">
            <a:avLst/>
          </a:prstGeom>
          <a:noFill/>
        </p:spPr>
      </p:pic>
      <p:pic>
        <p:nvPicPr>
          <p:cNvPr id="9220" name="Picture 4" descr="http://www.naturephoto-cz.com/photos/others/wild-rabbit-41946.jpg"/>
          <p:cNvPicPr>
            <a:picLocks noChangeAspect="1" noChangeArrowheads="1"/>
          </p:cNvPicPr>
          <p:nvPr/>
        </p:nvPicPr>
        <p:blipFill>
          <a:blip r:embed="rId3" cstate="print"/>
          <a:srcRect l="5333" b="8000"/>
          <a:stretch>
            <a:fillRect/>
          </a:stretch>
        </p:blipFill>
        <p:spPr bwMode="auto">
          <a:xfrm>
            <a:off x="5334000" y="4236076"/>
            <a:ext cx="3581400" cy="23203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6353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Biodiversity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Without natural predators in the suburbs these animals often grow to large populations</a:t>
            </a:r>
          </a:p>
          <a:p>
            <a:r>
              <a:rPr lang="en-US" dirty="0" smtClean="0"/>
              <a:t>They start to take over the niches of other organisms and reduce biodiversity</a:t>
            </a:r>
          </a:p>
          <a:p>
            <a:r>
              <a:rPr lang="en-US" dirty="0" smtClean="0"/>
              <a:t>Their large populations causes them to have interactions with humans</a:t>
            </a:r>
          </a:p>
          <a:p>
            <a:r>
              <a:rPr lang="en-US" dirty="0" smtClean="0"/>
              <a:t>Their interactions cause hundreds of millions of dollars of damage a year</a:t>
            </a:r>
          </a:p>
        </p:txBody>
      </p:sp>
      <p:pic>
        <p:nvPicPr>
          <p:cNvPr id="8194" name="Picture 2" descr="http://www.bimmermail.com/part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286000"/>
            <a:ext cx="4189136" cy="31432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00665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Biodiversity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There are some very serious problems that are involved with backyard animals</a:t>
            </a:r>
          </a:p>
          <a:p>
            <a:r>
              <a:rPr lang="en-US" dirty="0" smtClean="0"/>
              <a:t>They have become roadway hazards</a:t>
            </a:r>
          </a:p>
          <a:p>
            <a:r>
              <a:rPr lang="en-US" dirty="0" smtClean="0"/>
              <a:t>Many animals are becoming a nuisance</a:t>
            </a:r>
          </a:p>
          <a:p>
            <a:r>
              <a:rPr lang="en-US" dirty="0" smtClean="0"/>
              <a:t>Without predators they are becoming overpopulated</a:t>
            </a:r>
            <a:endParaRPr lang="en-US" dirty="0"/>
          </a:p>
        </p:txBody>
      </p:sp>
      <p:pic>
        <p:nvPicPr>
          <p:cNvPr id="6146" name="Picture 2" descr="http://blogs.villagevoice.com/forkintheroad/roadki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1524000"/>
            <a:ext cx="1828362" cy="1905000"/>
          </a:xfrm>
          <a:prstGeom prst="rect">
            <a:avLst/>
          </a:prstGeom>
          <a:noFill/>
        </p:spPr>
      </p:pic>
      <p:pic>
        <p:nvPicPr>
          <p:cNvPr id="6148" name="Picture 4" descr="http://www.underthegoldendome.com/wp-content/uploads/2011/02/raccoon-trash-collecto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14278" y="3581400"/>
            <a:ext cx="2534274" cy="1295400"/>
          </a:xfrm>
          <a:prstGeom prst="rect">
            <a:avLst/>
          </a:prstGeom>
          <a:noFill/>
        </p:spPr>
      </p:pic>
      <p:pic>
        <p:nvPicPr>
          <p:cNvPr id="6150" name="Picture 6" descr="http://www.swf-wc.usace.army.mil/georgetown/images/gtwn%20images/images/DeerFeedingWisconsin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5800" y="5105400"/>
            <a:ext cx="2032000" cy="1524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41123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Biodiversity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Dangerous animal encounters with humans are on the rise</a:t>
            </a:r>
          </a:p>
          <a:p>
            <a:r>
              <a:rPr lang="en-US" dirty="0" smtClean="0"/>
              <a:t>Disease has increased</a:t>
            </a:r>
          </a:p>
          <a:p>
            <a:r>
              <a:rPr lang="en-US" dirty="0" smtClean="0"/>
              <a:t>Animal feces are starting to pile up</a:t>
            </a:r>
            <a:endParaRPr lang="en-US" dirty="0"/>
          </a:p>
        </p:txBody>
      </p:sp>
      <p:pic>
        <p:nvPicPr>
          <p:cNvPr id="5122" name="Picture 2" descr="http://3.bp.blogspot.com/_4W3L_3G1cdo/Ry1cVYW6qhI/AAAAAAAAAB8/o3uxUNVp_ms/S210/BearGrowlin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371600"/>
            <a:ext cx="2065867" cy="1828800"/>
          </a:xfrm>
          <a:prstGeom prst="rect">
            <a:avLst/>
          </a:prstGeom>
          <a:noFill/>
        </p:spPr>
      </p:pic>
      <p:pic>
        <p:nvPicPr>
          <p:cNvPr id="5124" name="Picture 4" descr="http://www.westislandweather.com/deer_tick_femal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2667000"/>
            <a:ext cx="2034807" cy="2209800"/>
          </a:xfrm>
          <a:prstGeom prst="rect">
            <a:avLst/>
          </a:prstGeom>
          <a:noFill/>
        </p:spPr>
      </p:pic>
      <p:pic>
        <p:nvPicPr>
          <p:cNvPr id="5126" name="Picture 6" descr="http://www.chicagoist.com/attachments/chicagoist_alicia/GEES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1" y="4724400"/>
            <a:ext cx="2406774" cy="19240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44778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Backyard Animals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www.cc.com/video-clips/4xo90c/the-daily-show-with-jon-stewart-the-deer-hunted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http://www.howcast.com/videos/100020-How-To-Survive-a-Bear-Attack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2193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Biodiversity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242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Value of Wild Species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029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New wild species are often helpful because there is a real need for products from the ecosystem</a:t>
            </a:r>
          </a:p>
          <a:p>
            <a:r>
              <a:rPr lang="en-US" dirty="0" smtClean="0"/>
              <a:t>Many new products can be synthesized, grown and developed from new species</a:t>
            </a:r>
          </a:p>
          <a:p>
            <a:r>
              <a:rPr lang="en-US" dirty="0" smtClean="0"/>
              <a:t>Medicines, new crops, new genes, new pesticides and more have yet to be discovered</a:t>
            </a:r>
            <a:endParaRPr lang="en-US" dirty="0"/>
          </a:p>
        </p:txBody>
      </p:sp>
      <p:pic>
        <p:nvPicPr>
          <p:cNvPr id="1026" name="Picture 2" descr="http://fr.academic.ru/pictures/frwiki/67/Canna_indica_(wild_species)_flower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1219200"/>
            <a:ext cx="4029075" cy="5372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Value of Wild Species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Earlier we defined ecosystem capital</a:t>
            </a:r>
          </a:p>
          <a:p>
            <a:r>
              <a:rPr lang="en-US" b="1" dirty="0" smtClean="0"/>
              <a:t>Ecosystem capital </a:t>
            </a:r>
            <a:r>
              <a:rPr lang="en-US" dirty="0" smtClean="0"/>
              <a:t>is the sum of the wealth for human enterprises provided by natural systems</a:t>
            </a:r>
          </a:p>
          <a:p>
            <a:r>
              <a:rPr lang="en-US" dirty="0" smtClean="0"/>
              <a:t>This is a multi million dollar industry in the world</a:t>
            </a:r>
            <a:endParaRPr lang="en-US" dirty="0"/>
          </a:p>
        </p:txBody>
      </p:sp>
      <p:pic>
        <p:nvPicPr>
          <p:cNvPr id="14338" name="Picture 2" descr="http://www.ecosystemcapital.com/yahoo_site_admin/assets/images/iStock_000003001232Medium.1461203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133600"/>
            <a:ext cx="3842628" cy="25527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1332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Puffins have low numbers because they were previously hunted for their eggs, meat and feathers</a:t>
            </a:r>
          </a:p>
          <a:p>
            <a:r>
              <a:rPr lang="en-US" dirty="0" smtClean="0"/>
              <a:t>They were a valuable resource, but they were over hunted almost to extinction</a:t>
            </a:r>
            <a:endParaRPr lang="en-US" dirty="0"/>
          </a:p>
        </p:txBody>
      </p:sp>
      <p:pic>
        <p:nvPicPr>
          <p:cNvPr id="13314" name="Picture 2" descr="http://www.seabird.org/assets/gallery/birds/puffin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905000"/>
            <a:ext cx="4392428" cy="3352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Value of Wild Species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Many of the aspects of ecosystem capital require a wide and diverse range of species</a:t>
            </a:r>
          </a:p>
          <a:p>
            <a:r>
              <a:rPr lang="en-US" dirty="0" smtClean="0"/>
              <a:t>This includes plants, animals and microbes</a:t>
            </a:r>
          </a:p>
          <a:p>
            <a:r>
              <a:rPr lang="en-US" dirty="0" smtClean="0"/>
              <a:t>These species are wildly valuable to the management of natural systems</a:t>
            </a:r>
          </a:p>
          <a:p>
            <a:endParaRPr lang="en-US" dirty="0"/>
          </a:p>
        </p:txBody>
      </p:sp>
      <p:pic>
        <p:nvPicPr>
          <p:cNvPr id="13314" name="Picture 2" descr="http://thecontaminated.com/wp-content/uploads/2009/04/tardigrade-water-bea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828800"/>
            <a:ext cx="2952750" cy="3810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52566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Value of Wild Species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Currently we have identified and described around 2 million species on the planet</a:t>
            </a:r>
          </a:p>
          <a:p>
            <a:r>
              <a:rPr lang="en-US" dirty="0" smtClean="0"/>
              <a:t>That includes plants, animals, fungi and microscopic organisms</a:t>
            </a:r>
          </a:p>
          <a:p>
            <a:r>
              <a:rPr lang="en-US" dirty="0" smtClean="0"/>
              <a:t>Scientists estimate that here are between 5 and 30 million species on the planet</a:t>
            </a:r>
            <a:endParaRPr lang="en-US" dirty="0"/>
          </a:p>
        </p:txBody>
      </p:sp>
      <p:graphicFrame>
        <p:nvGraphicFramePr>
          <p:cNvPr id="4" name="Chart 3"/>
          <p:cNvGraphicFramePr/>
          <p:nvPr/>
        </p:nvGraphicFramePr>
        <p:xfrm>
          <a:off x="4724400" y="1828800"/>
          <a:ext cx="4191000" cy="287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29317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4" grpId="0">
        <p:bldSub>
          <a:bldChart bld="category"/>
        </p:bldSub>
      </p:bldGraphic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Value of Wild Species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These species form the wealth that we harvest from natural systems</a:t>
            </a:r>
          </a:p>
          <a:p>
            <a:r>
              <a:rPr lang="en-US" b="1" dirty="0" smtClean="0"/>
              <a:t>Biological wealth </a:t>
            </a:r>
            <a:r>
              <a:rPr lang="en-US" dirty="0" smtClean="0"/>
              <a:t>is the ecosystem capital that sustains human activity and economy in the world</a:t>
            </a:r>
            <a:endParaRPr lang="en-US" dirty="0"/>
          </a:p>
        </p:txBody>
      </p:sp>
      <p:pic>
        <p:nvPicPr>
          <p:cNvPr id="11266" name="Picture 2" descr="http://www.ruraltech.org/projects/fire/fire_thinning/images/Slide0_1_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133600"/>
            <a:ext cx="4318000" cy="304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3651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Once their numbers were low, much of their territory was over taken by predators</a:t>
            </a:r>
          </a:p>
          <a:p>
            <a:r>
              <a:rPr lang="en-US" dirty="0" smtClean="0"/>
              <a:t>These predators pushed the puffins almost to extinction</a:t>
            </a:r>
            <a:endParaRPr lang="en-US" dirty="0"/>
          </a:p>
        </p:txBody>
      </p:sp>
      <p:pic>
        <p:nvPicPr>
          <p:cNvPr id="12290" name="Picture 2" descr="http://t3.gstatic.com/images?q=tbn:ANd9GcTf8mwa74I6tLvfqfteNJhrXx5aw7nIBfprXnTJF1l-g95qNGBwz8mwMA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2209800"/>
            <a:ext cx="3149596" cy="236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Without the puffins, the islands had a large number of predatory gulls and dramatically dipped in biodiversity</a:t>
            </a:r>
          </a:p>
          <a:p>
            <a:r>
              <a:rPr lang="en-US" dirty="0" smtClean="0"/>
              <a:t>Species on the island started to disappear</a:t>
            </a:r>
          </a:p>
          <a:p>
            <a:r>
              <a:rPr lang="en-US" dirty="0" smtClean="0"/>
              <a:t>These missing species adversely affected the island</a:t>
            </a:r>
            <a:endParaRPr lang="en-US" dirty="0"/>
          </a:p>
        </p:txBody>
      </p:sp>
      <p:pic>
        <p:nvPicPr>
          <p:cNvPr id="19458" name="Picture 2" descr="http://www.allenlloyd.co.uk/Web%20Photos/Birds/05_Great%20black-backed%20gull%20&amp;%20puff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295400"/>
            <a:ext cx="3943350" cy="4972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 1973, a biologist named Steven Kress started “Project Puffin”</a:t>
            </a:r>
          </a:p>
          <a:p>
            <a:r>
              <a:rPr lang="en-US" dirty="0" smtClean="0"/>
              <a:t>His conservation group removed predators and reintroduced puffins one specific island</a:t>
            </a:r>
          </a:p>
          <a:p>
            <a:r>
              <a:rPr lang="en-US" dirty="0" smtClean="0"/>
              <a:t>They started by introducing four pairs of puffins</a:t>
            </a:r>
          </a:p>
        </p:txBody>
      </p:sp>
      <p:pic>
        <p:nvPicPr>
          <p:cNvPr id="11266" name="Picture 2" descr="http://www.rootconcepts.com/images/steve%20with%20puffin%20at%20eg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219200"/>
            <a:ext cx="3486150" cy="523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Every year they introduced more puffins to the island</a:t>
            </a:r>
          </a:p>
          <a:p>
            <a:r>
              <a:rPr lang="en-US" dirty="0" smtClean="0"/>
              <a:t>In 2005 they have over 76 pairs of mating puffins on the island</a:t>
            </a:r>
          </a:p>
          <a:p>
            <a:r>
              <a:rPr lang="en-US" dirty="0" smtClean="0"/>
              <a:t>These puffins helped return the island to their natural state</a:t>
            </a:r>
          </a:p>
          <a:p>
            <a:endParaRPr lang="en-US" dirty="0"/>
          </a:p>
        </p:txBody>
      </p:sp>
      <p:pic>
        <p:nvPicPr>
          <p:cNvPr id="10242" name="Picture 2" descr="http://daphne.palomar.edu/ddozier/photos_of_people_&amp;_objects/Arctic/puffi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1828800"/>
            <a:ext cx="3981653" cy="4229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mtClean="0">
                <a:hlinkClick r:id="rId2"/>
              </a:rPr>
              <a:t>http://www.youtube.com/watch?v=JX8xy9YZw-Y</a:t>
            </a:r>
            <a:r>
              <a:rPr lang="en-US" smtClean="0"/>
              <a:t> 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Introduction to Biodiversity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408</TotalTime>
  <Words>981</Words>
  <Application>Microsoft Office PowerPoint</Application>
  <PresentationFormat>On-screen Show (4:3)</PresentationFormat>
  <Paragraphs>119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5" baseType="lpstr">
      <vt:lpstr>Arial</vt:lpstr>
      <vt:lpstr>Calibri</vt:lpstr>
      <vt:lpstr>Office Theme</vt:lpstr>
      <vt:lpstr>Intro</vt:lpstr>
      <vt:lpstr>Introduction</vt:lpstr>
      <vt:lpstr>Introduction</vt:lpstr>
      <vt:lpstr>Introduction</vt:lpstr>
      <vt:lpstr>Introduction</vt:lpstr>
      <vt:lpstr>Introduction</vt:lpstr>
      <vt:lpstr>Introduction</vt:lpstr>
      <vt:lpstr>Video</vt:lpstr>
      <vt:lpstr>Introduction to Biodiversity</vt:lpstr>
      <vt:lpstr>Biological Wealth</vt:lpstr>
      <vt:lpstr>Two Kinds of Value</vt:lpstr>
      <vt:lpstr>Two Kinds of Value</vt:lpstr>
      <vt:lpstr>Two Kinds of Value</vt:lpstr>
      <vt:lpstr>Two Kinds of Value</vt:lpstr>
      <vt:lpstr>Instrumental Value</vt:lpstr>
      <vt:lpstr>Instrumental Value</vt:lpstr>
      <vt:lpstr>Intrinsic Value</vt:lpstr>
      <vt:lpstr>Intrinsic Value</vt:lpstr>
      <vt:lpstr>Biodiversity</vt:lpstr>
      <vt:lpstr>Biodiversity</vt:lpstr>
      <vt:lpstr>Biodiversity</vt:lpstr>
      <vt:lpstr>Biodiversity</vt:lpstr>
      <vt:lpstr>Biodiversity</vt:lpstr>
      <vt:lpstr>Biodiversity</vt:lpstr>
      <vt:lpstr>Biodiversity</vt:lpstr>
      <vt:lpstr>Backyard Animals</vt:lpstr>
      <vt:lpstr>Biodiversity</vt:lpstr>
      <vt:lpstr>Value of Wild Species</vt:lpstr>
      <vt:lpstr>Value of Wild Species</vt:lpstr>
      <vt:lpstr>Value of Wild Species</vt:lpstr>
      <vt:lpstr>Value of Wild Species</vt:lpstr>
      <vt:lpstr>Value of Wild Species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</dc:title>
  <dc:creator>mowdij</dc:creator>
  <cp:lastModifiedBy>Owdij, Michael</cp:lastModifiedBy>
  <cp:revision>15</cp:revision>
  <dcterms:created xsi:type="dcterms:W3CDTF">2011-03-04T14:45:08Z</dcterms:created>
  <dcterms:modified xsi:type="dcterms:W3CDTF">2017-05-11T15:17:43Z</dcterms:modified>
</cp:coreProperties>
</file>