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2" r:id="rId5"/>
    <p:sldId id="263" r:id="rId6"/>
    <p:sldId id="273" r:id="rId7"/>
    <p:sldId id="264" r:id="rId8"/>
    <p:sldId id="27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5" r:id="rId17"/>
    <p:sldId id="276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82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15616-03FB-439C-ADC5-426B43446411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59C45-37AA-4DF0-BADB-25B99591D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51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15616-03FB-439C-ADC5-426B43446411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59C45-37AA-4DF0-BADB-25B99591D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590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15616-03FB-439C-ADC5-426B43446411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59C45-37AA-4DF0-BADB-25B99591D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0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15616-03FB-439C-ADC5-426B43446411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59C45-37AA-4DF0-BADB-25B99591D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246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15616-03FB-439C-ADC5-426B43446411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59C45-37AA-4DF0-BADB-25B99591D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623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15616-03FB-439C-ADC5-426B43446411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59C45-37AA-4DF0-BADB-25B99591D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829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15616-03FB-439C-ADC5-426B43446411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59C45-37AA-4DF0-BADB-25B99591D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78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15616-03FB-439C-ADC5-426B43446411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59C45-37AA-4DF0-BADB-25B99591D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47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15616-03FB-439C-ADC5-426B43446411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59C45-37AA-4DF0-BADB-25B99591D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7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15616-03FB-439C-ADC5-426B43446411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59C45-37AA-4DF0-BADB-25B99591D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317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15616-03FB-439C-ADC5-426B43446411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59C45-37AA-4DF0-BADB-25B99591D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756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B15616-03FB-439C-ADC5-426B43446411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59C45-37AA-4DF0-BADB-25B99591D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360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Population Ecology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37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second type of dispersion is clumped</a:t>
            </a:r>
          </a:p>
          <a:p>
            <a:r>
              <a:rPr lang="en-US" dirty="0" smtClean="0"/>
              <a:t>This means there are areas of tightly packed animals with large spaces between the groups </a:t>
            </a:r>
          </a:p>
          <a:p>
            <a:r>
              <a:rPr lang="en-US" dirty="0" smtClean="0"/>
              <a:t>This often happens when resources are not abundant</a:t>
            </a:r>
          </a:p>
          <a:p>
            <a:r>
              <a:rPr lang="en-US" dirty="0" smtClean="0"/>
              <a:t>The animals tend to gather around the available resources</a:t>
            </a:r>
          </a:p>
          <a:p>
            <a:endParaRPr lang="en-US" dirty="0"/>
          </a:p>
        </p:txBody>
      </p:sp>
      <p:pic>
        <p:nvPicPr>
          <p:cNvPr id="10242" name="Picture 2" descr="http://cas.bellarmine.edu/tietjen/RootWeb/Distrib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44" t="3957" b="12529"/>
          <a:stretch/>
        </p:blipFill>
        <p:spPr bwMode="auto">
          <a:xfrm>
            <a:off x="4522906" y="1295400"/>
            <a:ext cx="2741494" cy="278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lesleehorner.files.wordpress.com/2010/10/schoolfis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191000"/>
            <a:ext cx="3251201" cy="243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25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final type is random dispersion</a:t>
            </a:r>
          </a:p>
          <a:p>
            <a:r>
              <a:rPr lang="en-US" dirty="0" smtClean="0"/>
              <a:t>This means that organisms are randomly dispersed over an area</a:t>
            </a:r>
          </a:p>
          <a:p>
            <a:r>
              <a:rPr lang="en-US" dirty="0" smtClean="0"/>
              <a:t>This happens with abundant resources in an area</a:t>
            </a:r>
          </a:p>
          <a:p>
            <a:r>
              <a:rPr lang="en-US" dirty="0" smtClean="0"/>
              <a:t>This rarely happens in the wild </a:t>
            </a:r>
            <a:endParaRPr lang="en-US" dirty="0"/>
          </a:p>
        </p:txBody>
      </p:sp>
      <p:pic>
        <p:nvPicPr>
          <p:cNvPr id="11266" name="Picture 2" descr="http://cas.bellarmine.edu/tietjen/RootWeb/Distrib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00" r="34801" b="13040"/>
          <a:stretch/>
        </p:blipFill>
        <p:spPr bwMode="auto">
          <a:xfrm>
            <a:off x="155574" y="838200"/>
            <a:ext cx="2720004" cy="289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www.forrestmims.org/images/220_Mosquito_up_close_cropped_low_res_DSCN89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932960"/>
            <a:ext cx="2781300" cy="259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378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Population Density of the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6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Dynamics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All populations change in size and structure over time</a:t>
            </a:r>
          </a:p>
          <a:p>
            <a:r>
              <a:rPr lang="en-US" dirty="0" smtClean="0"/>
              <a:t>We call this having a </a:t>
            </a:r>
            <a:r>
              <a:rPr lang="en-US" b="1" dirty="0" smtClean="0"/>
              <a:t>dynamic population</a:t>
            </a:r>
          </a:p>
          <a:p>
            <a:r>
              <a:rPr lang="en-US" dirty="0" smtClean="0"/>
              <a:t>There are several aspects about a population that can change over time</a:t>
            </a:r>
            <a:endParaRPr lang="en-US" dirty="0"/>
          </a:p>
        </p:txBody>
      </p:sp>
      <p:pic>
        <p:nvPicPr>
          <p:cNvPr id="7170" name="Picture 2" descr="http://3.bp.blogspot.com/_ej1MAOYLxfs/TM1j1FazsSI/AAAAAAAAAxA/0h0HLkaQ-sY/s400/14937.gif"/>
          <p:cNvPicPr>
            <a:picLocks noChangeAspect="1" noChangeArrowheads="1"/>
          </p:cNvPicPr>
          <p:nvPr/>
        </p:nvPicPr>
        <p:blipFill>
          <a:blip r:embed="rId2" cstate="print"/>
          <a:srcRect t="12000"/>
          <a:stretch>
            <a:fillRect/>
          </a:stretch>
        </p:blipFill>
        <p:spPr bwMode="auto">
          <a:xfrm>
            <a:off x="533400" y="2209800"/>
            <a:ext cx="4156364" cy="3657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3673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Dynamics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Several things affect population dynamics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birth rate</a:t>
            </a:r>
            <a:r>
              <a:rPr lang="en-US" dirty="0" smtClean="0"/>
              <a:t> is the number of births that happen in a unit of time</a:t>
            </a:r>
          </a:p>
          <a:p>
            <a:pPr lvl="1"/>
            <a:r>
              <a:rPr lang="en-US" dirty="0" smtClean="0"/>
              <a:t>There is 4 million human births in the United States per year</a:t>
            </a:r>
          </a:p>
          <a:p>
            <a:endParaRPr lang="en-US" dirty="0"/>
          </a:p>
        </p:txBody>
      </p:sp>
      <p:pic>
        <p:nvPicPr>
          <p:cNvPr id="6146" name="Picture 2" descr="http://dogtime.com/system/gallery_pictures/26/thumbnail/Golden-Retriever-puppy-3-picture.jpg?12375692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828800"/>
            <a:ext cx="4114800" cy="37238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44325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Dynamics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Another factor that affects population dynamics is the death rate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death rate </a:t>
            </a:r>
            <a:r>
              <a:rPr lang="en-US" dirty="0" smtClean="0"/>
              <a:t>is the number of deaths in a period of time</a:t>
            </a:r>
          </a:p>
          <a:p>
            <a:pPr lvl="1"/>
            <a:r>
              <a:rPr lang="en-US" dirty="0" smtClean="0"/>
              <a:t>There are 2.6 million deaths in the United States per year</a:t>
            </a:r>
          </a:p>
          <a:p>
            <a:r>
              <a:rPr lang="en-US" dirty="0" smtClean="0"/>
              <a:t>Can be caused by old age, predators, disease, random chance, etc</a:t>
            </a:r>
            <a:endParaRPr lang="en-US" dirty="0"/>
          </a:p>
        </p:txBody>
      </p:sp>
      <p:pic>
        <p:nvPicPr>
          <p:cNvPr id="5122" name="Picture 2" descr="http://scrapetv.com/News/News%20Pages/Health/Images/grim-reaper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371600"/>
            <a:ext cx="3352800" cy="47392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9905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Dynamics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Immigration</a:t>
            </a:r>
            <a:r>
              <a:rPr lang="en-US" dirty="0" smtClean="0"/>
              <a:t> is the number of organisms that are moving into the population per unit of time</a:t>
            </a:r>
          </a:p>
          <a:p>
            <a:r>
              <a:rPr lang="en-US" dirty="0" smtClean="0"/>
              <a:t>These organisms are going to increase the size of the population</a:t>
            </a:r>
          </a:p>
          <a:p>
            <a:r>
              <a:rPr lang="en-US" dirty="0" smtClean="0"/>
              <a:t>They will also affect the population at the point of immigration</a:t>
            </a:r>
            <a:endParaRPr lang="en-US" dirty="0"/>
          </a:p>
        </p:txBody>
      </p:sp>
      <p:pic>
        <p:nvPicPr>
          <p:cNvPr id="2052" name="Picture 4" descr="Image result for ecology immigra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88"/>
          <a:stretch/>
        </p:blipFill>
        <p:spPr bwMode="auto">
          <a:xfrm>
            <a:off x="253057" y="2133601"/>
            <a:ext cx="4398456" cy="2716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835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Dynamics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However, based on conditions and the boundaries of the population organisms might leave the environment</a:t>
            </a:r>
          </a:p>
          <a:p>
            <a:r>
              <a:rPr lang="en-US" b="1" dirty="0" smtClean="0"/>
              <a:t>Emigration</a:t>
            </a:r>
            <a:r>
              <a:rPr lang="en-US" dirty="0" smtClean="0"/>
              <a:t> is when organisms leave the population’s geographical territory</a:t>
            </a:r>
          </a:p>
          <a:p>
            <a:r>
              <a:rPr lang="en-US" dirty="0" smtClean="0"/>
              <a:t>These organisms my leave from one location or multiple locations</a:t>
            </a:r>
            <a:endParaRPr lang="en-US" dirty="0"/>
          </a:p>
        </p:txBody>
      </p:sp>
      <p:pic>
        <p:nvPicPr>
          <p:cNvPr id="1026" name="Picture 2" descr="Image result for ecology immigr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19400"/>
            <a:ext cx="4273548" cy="1307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52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i-pal.or.jp/profile/Population_Dynamics_2007.jpg"/>
          <p:cNvPicPr>
            <a:picLocks noChangeAspect="1" noChangeArrowheads="1"/>
          </p:cNvPicPr>
          <p:nvPr/>
        </p:nvPicPr>
        <p:blipFill>
          <a:blip r:embed="rId2" cstate="print"/>
          <a:srcRect b="8940"/>
          <a:stretch>
            <a:fillRect/>
          </a:stretch>
        </p:blipFill>
        <p:spPr bwMode="auto">
          <a:xfrm>
            <a:off x="914400" y="381000"/>
            <a:ext cx="7543800" cy="5791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5353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Size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population</a:t>
            </a:r>
            <a:r>
              <a:rPr lang="en-US" dirty="0" smtClean="0"/>
              <a:t> is a group of the same species that live in the same particular area</a:t>
            </a:r>
          </a:p>
          <a:p>
            <a:r>
              <a:rPr lang="en-US" dirty="0" smtClean="0"/>
              <a:t>All of the bass within a lake would be a good example of a population</a:t>
            </a:r>
          </a:p>
          <a:p>
            <a:endParaRPr lang="en-US" dirty="0"/>
          </a:p>
        </p:txBody>
      </p:sp>
      <p:pic>
        <p:nvPicPr>
          <p:cNvPr id="2052" name="Picture 4" descr="http://www.flheritage.com/facts/symbols/images/symbols/ba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236" y="2438400"/>
            <a:ext cx="3854193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92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Size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size of populations is a very important characteristic</a:t>
            </a:r>
          </a:p>
          <a:p>
            <a:r>
              <a:rPr lang="en-US" dirty="0" smtClean="0"/>
              <a:t>This tells us many things about the resources needed from that population</a:t>
            </a:r>
          </a:p>
          <a:p>
            <a:r>
              <a:rPr lang="en-US" dirty="0" smtClean="0"/>
              <a:t>Researchers spend a lot of time trying to understand the size of populations</a:t>
            </a:r>
            <a:endParaRPr lang="en-US" dirty="0"/>
          </a:p>
        </p:txBody>
      </p:sp>
      <p:pic>
        <p:nvPicPr>
          <p:cNvPr id="4098" name="Picture 2" descr="http://cdn-www.airliners.net/aviation-photos/photos/4/5/8/06208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133600"/>
            <a:ext cx="4275197" cy="288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53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size of populations is often very difficult to quantify</a:t>
            </a:r>
          </a:p>
          <a:p>
            <a:r>
              <a:rPr lang="en-US" dirty="0" smtClean="0"/>
              <a:t>Some populations are easy to count</a:t>
            </a:r>
          </a:p>
          <a:p>
            <a:r>
              <a:rPr lang="en-US" dirty="0" smtClean="0"/>
              <a:t>Immobile organisms such as plants, fungi and some bacteria can simply be counted</a:t>
            </a:r>
          </a:p>
          <a:p>
            <a:r>
              <a:rPr lang="en-US" dirty="0" smtClean="0"/>
              <a:t>However organisms that can move, change number and change form can be harder to quantify</a:t>
            </a:r>
          </a:p>
          <a:p>
            <a:endParaRPr lang="en-US" dirty="0"/>
          </a:p>
        </p:txBody>
      </p:sp>
      <p:pic>
        <p:nvPicPr>
          <p:cNvPr id="5" name="Picture 2" descr="http://www.agric.wa.gov.au/objtwr/imported_images/tropical_ants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1" y="4025136"/>
            <a:ext cx="3581400" cy="237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mw2.google.com/mw-panoramio/photos/medium/153867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295400"/>
            <a:ext cx="3398611" cy="2379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319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Scientists often use different techniques to count populations</a:t>
            </a:r>
          </a:p>
          <a:p>
            <a:r>
              <a:rPr lang="en-US" b="1" dirty="0" smtClean="0"/>
              <a:t>Sampling</a:t>
            </a:r>
            <a:r>
              <a:rPr lang="en-US" dirty="0" smtClean="0"/>
              <a:t> is the practice of counting a smaller section of the population and applying it to a larger group within a population</a:t>
            </a:r>
          </a:p>
          <a:p>
            <a:endParaRPr lang="en-US" dirty="0"/>
          </a:p>
        </p:txBody>
      </p:sp>
      <p:pic>
        <p:nvPicPr>
          <p:cNvPr id="7170" name="Picture 2" descr="http://www.wsdot.wa.gov/NR/rdonlyres/12CA9B16-CA27-4507-91A1-A6373AEE5D5A/0/SoilSampl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05000"/>
            <a:ext cx="4048125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611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Sampling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8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Density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Populations can be stretched over a large area or condensed into a smaller area</a:t>
            </a:r>
          </a:p>
          <a:p>
            <a:r>
              <a:rPr lang="en-US" dirty="0" smtClean="0"/>
              <a:t>How close a population is can affect their dynamics</a:t>
            </a:r>
          </a:p>
          <a:p>
            <a:r>
              <a:rPr lang="en-US" dirty="0" smtClean="0"/>
              <a:t>Scientists refer to how crowded a population is as </a:t>
            </a:r>
            <a:r>
              <a:rPr lang="en-US" b="1" dirty="0" smtClean="0"/>
              <a:t>population density</a:t>
            </a:r>
            <a:endParaRPr lang="en-US" b="1" dirty="0"/>
          </a:p>
        </p:txBody>
      </p:sp>
      <p:pic>
        <p:nvPicPr>
          <p:cNvPr id="7" name="Picture 2" descr="http://www.panasianbiz.com/wp-content/uploads/2008/12/china_population_density_ma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057400"/>
            <a:ext cx="3730625" cy="358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73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Density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However, the population does not have to be evenly dispersed over the area</a:t>
            </a:r>
          </a:p>
          <a:p>
            <a:r>
              <a:rPr lang="en-US" dirty="0" smtClean="0"/>
              <a:t>Many times populations will inhabit sections of the ecosystem best suited for survival</a:t>
            </a:r>
          </a:p>
          <a:p>
            <a:r>
              <a:rPr lang="en-US" dirty="0" smtClean="0"/>
              <a:t>They will try to avoid places that are devoid of resources, life or mates</a:t>
            </a:r>
          </a:p>
          <a:p>
            <a:r>
              <a:rPr lang="en-US" b="1" dirty="0" smtClean="0"/>
              <a:t>Dispersion</a:t>
            </a:r>
            <a:r>
              <a:rPr lang="en-US" dirty="0" smtClean="0"/>
              <a:t> is the way that populations inhabit their geological territory</a:t>
            </a:r>
            <a:endParaRPr lang="en-US" dirty="0"/>
          </a:p>
        </p:txBody>
      </p:sp>
      <p:pic>
        <p:nvPicPr>
          <p:cNvPr id="1026" name="Picture 2" descr="http://bio1152.nicerweb.com/Locked/media/med/US_populati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166" y="2667000"/>
            <a:ext cx="4552618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412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first type of dispersion is </a:t>
            </a:r>
            <a:r>
              <a:rPr lang="en-US" b="1" dirty="0" smtClean="0"/>
              <a:t>uniform</a:t>
            </a:r>
          </a:p>
          <a:p>
            <a:r>
              <a:rPr lang="en-US" dirty="0" smtClean="0"/>
              <a:t>This means that there is an even spacing over the area that the animal is spread</a:t>
            </a:r>
          </a:p>
          <a:p>
            <a:r>
              <a:rPr lang="en-US" dirty="0" smtClean="0"/>
              <a:t>This often happens with tightly packed organisms</a:t>
            </a:r>
          </a:p>
          <a:p>
            <a:r>
              <a:rPr lang="en-US" dirty="0" smtClean="0"/>
              <a:t>The organisms have a set territory and try to defend it </a:t>
            </a:r>
            <a:endParaRPr lang="en-US" dirty="0"/>
          </a:p>
        </p:txBody>
      </p:sp>
      <p:pic>
        <p:nvPicPr>
          <p:cNvPr id="9218" name="Picture 2" descr="http://cas.bellarmine.edu/tietjen/RootWeb/Distrib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7" r="66619" b="12939"/>
          <a:stretch/>
        </p:blipFill>
        <p:spPr bwMode="auto">
          <a:xfrm>
            <a:off x="152400" y="1219200"/>
            <a:ext cx="2785281" cy="2770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jesslaccetti.co.uk/uploaded_images/penguins-79508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881" y="4191000"/>
            <a:ext cx="31496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913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555</Words>
  <Application>Microsoft Office PowerPoint</Application>
  <PresentationFormat>On-screen Show (4:3)</PresentationFormat>
  <Paragraphs>63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Introduction to Population Ecology</vt:lpstr>
      <vt:lpstr>Population Size</vt:lpstr>
      <vt:lpstr>Population Size</vt:lpstr>
      <vt:lpstr>Population Size</vt:lpstr>
      <vt:lpstr>Population Size</vt:lpstr>
      <vt:lpstr>Sampling Activity</vt:lpstr>
      <vt:lpstr>Population Density</vt:lpstr>
      <vt:lpstr>Population Density</vt:lpstr>
      <vt:lpstr>Dispersion</vt:lpstr>
      <vt:lpstr>Dispersion</vt:lpstr>
      <vt:lpstr>Dispersion</vt:lpstr>
      <vt:lpstr>Population Density of the Classroom</vt:lpstr>
      <vt:lpstr>Population Dynamics</vt:lpstr>
      <vt:lpstr>Population Dynamics</vt:lpstr>
      <vt:lpstr>Population Dynamics</vt:lpstr>
      <vt:lpstr>Population Dynamics</vt:lpstr>
      <vt:lpstr>Population Dynamics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Population Ecology</dc:title>
  <dc:creator>Administrator</dc:creator>
  <cp:lastModifiedBy>Administrator</cp:lastModifiedBy>
  <cp:revision>6</cp:revision>
  <dcterms:created xsi:type="dcterms:W3CDTF">2014-03-07T11:56:12Z</dcterms:created>
  <dcterms:modified xsi:type="dcterms:W3CDTF">2018-05-01T16:41:03Z</dcterms:modified>
</cp:coreProperties>
</file>