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1"/>
  </p:handoutMasterIdLst>
  <p:sldIdLst>
    <p:sldId id="256" r:id="rId2"/>
    <p:sldId id="257" r:id="rId3"/>
    <p:sldId id="30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313" r:id="rId23"/>
    <p:sldId id="302" r:id="rId24"/>
    <p:sldId id="303" r:id="rId25"/>
    <p:sldId id="304" r:id="rId26"/>
    <p:sldId id="305" r:id="rId27"/>
    <p:sldId id="314" r:id="rId28"/>
    <p:sldId id="306" r:id="rId29"/>
    <p:sldId id="308" r:id="rId30"/>
    <p:sldId id="309" r:id="rId31"/>
    <p:sldId id="310" r:id="rId32"/>
    <p:sldId id="311" r:id="rId33"/>
    <p:sldId id="312" r:id="rId34"/>
    <p:sldId id="341" r:id="rId35"/>
    <p:sldId id="316" r:id="rId36"/>
    <p:sldId id="317" r:id="rId37"/>
    <p:sldId id="325" r:id="rId38"/>
    <p:sldId id="318" r:id="rId39"/>
    <p:sldId id="319" r:id="rId40"/>
    <p:sldId id="320" r:id="rId41"/>
    <p:sldId id="326" r:id="rId42"/>
    <p:sldId id="321" r:id="rId43"/>
    <p:sldId id="322" r:id="rId44"/>
    <p:sldId id="327" r:id="rId45"/>
    <p:sldId id="323" r:id="rId46"/>
    <p:sldId id="324" r:id="rId47"/>
    <p:sldId id="328" r:id="rId48"/>
    <p:sldId id="331" r:id="rId49"/>
    <p:sldId id="330" r:id="rId50"/>
    <p:sldId id="342" r:id="rId51"/>
    <p:sldId id="343" r:id="rId52"/>
    <p:sldId id="344" r:id="rId53"/>
    <p:sldId id="334" r:id="rId54"/>
    <p:sldId id="335" r:id="rId55"/>
    <p:sldId id="336" r:id="rId56"/>
    <p:sldId id="337" r:id="rId57"/>
    <p:sldId id="338" r:id="rId58"/>
    <p:sldId id="340" r:id="rId59"/>
    <p:sldId id="339" r:id="rId60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06" autoAdjust="0"/>
    <p:restoredTop sz="94660"/>
  </p:normalViewPr>
  <p:slideViewPr>
    <p:cSldViewPr>
      <p:cViewPr varScale="1">
        <p:scale>
          <a:sx n="96" d="100"/>
          <a:sy n="96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3A47B-71C5-4127-A58E-209A71EB0B7E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33C02-7599-493C-AB13-58D442E15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363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3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18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2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0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4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18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4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0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0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E323B-9B38-4872-8557-B6AFB0677542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8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4EAW3eTj8c&amp;nohtml5=False" TargetMode="External"/><Relationship Id="rId2" Type="http://schemas.openxmlformats.org/officeDocument/2006/relationships/hyperlink" Target="http://www.youtube.com/watch?v=j3mTPEuFcWk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kqzyfj.com/click-1477599-10592246?url=http://www.fish.com/item/copperband-butterfly/LF703142/?srccode=CJFISH&amp;intid=CJFISH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fENSyycPQ4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tflix.com/watch/70207879?trackId=14170289&amp;tctx=0,8,ce491c92-a704-4d23-b601-144c7bc2731b-153091321" TargetMode="External"/><Relationship Id="rId2" Type="http://schemas.openxmlformats.org/officeDocument/2006/relationships/hyperlink" Target="http://www.howcast.com/videos/22122-How-To-Recognize-and-Avoid-Poison-Ivy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yeDEAWtAR8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CQt6BAnsK3I?t=24m51s" TargetMode="Externa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m2qdxVVRm4" TargetMode="Externa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rE05fvMx_o" TargetMode="Externa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Communities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9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http://www.youtube.com/watch?v=j3mTPEuFcWk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www.youtube.com/watch?v=Q4EAW3eTj8c&amp;nohtml5=False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34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Prey animals may do one of many things when a predator approaches</a:t>
            </a:r>
          </a:p>
          <a:p>
            <a:r>
              <a:rPr lang="en-US" dirty="0" smtClean="0"/>
              <a:t>There goal is to not be eaten</a:t>
            </a:r>
          </a:p>
          <a:p>
            <a:r>
              <a:rPr lang="en-US" dirty="0" smtClean="0"/>
              <a:t>They will use what ever natural abilities they have in order to survive</a:t>
            </a:r>
          </a:p>
        </p:txBody>
      </p:sp>
      <p:pic>
        <p:nvPicPr>
          <p:cNvPr id="1026" name="Picture 2" descr="http://www.terrierman.com/zululeagletoyrabb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00200"/>
            <a:ext cx="359092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39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animals run and hide as fast as they can</a:t>
            </a:r>
          </a:p>
          <a:p>
            <a:r>
              <a:rPr lang="en-US" dirty="0" smtClean="0"/>
              <a:t>These animals are built for speed and agility</a:t>
            </a:r>
          </a:p>
          <a:p>
            <a:r>
              <a:rPr lang="en-US" dirty="0" smtClean="0"/>
              <a:t>As long as the prey animal is faster or more agile then the predator they should be able to survive</a:t>
            </a:r>
          </a:p>
          <a:p>
            <a:endParaRPr lang="en-US" dirty="0"/>
          </a:p>
        </p:txBody>
      </p:sp>
      <p:pic>
        <p:nvPicPr>
          <p:cNvPr id="2050" name="Picture 2" descr="http://www.merseysidebiobank.org.uk/BrownHare/pictures/Running_hare%20MarleneThyssen%20Wiki%20Common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93"/>
          <a:stretch/>
        </p:blipFill>
        <p:spPr bwMode="auto">
          <a:xfrm>
            <a:off x="381000" y="2133599"/>
            <a:ext cx="3876201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52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 animals have false markings or spots that will confuse a predator</a:t>
            </a:r>
          </a:p>
          <a:p>
            <a:r>
              <a:rPr lang="en-US" dirty="0" smtClean="0"/>
              <a:t>The predator might get confused when there is a large group of an animal and not be able to pick out one</a:t>
            </a:r>
          </a:p>
          <a:p>
            <a:r>
              <a:rPr lang="en-US" dirty="0" smtClean="0"/>
              <a:t>Sometimes the markings resemble extra eyes or heads so the predator does not know where the animal is facing</a:t>
            </a:r>
            <a:endParaRPr lang="en-US" dirty="0"/>
          </a:p>
        </p:txBody>
      </p:sp>
      <p:pic>
        <p:nvPicPr>
          <p:cNvPr id="3074" name="Picture 2" descr="Copperband Butterfly Lar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057400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8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animals hide in plain sight </a:t>
            </a:r>
          </a:p>
          <a:p>
            <a:r>
              <a:rPr lang="en-US" dirty="0" smtClean="0"/>
              <a:t>These animals often try to resemble an object that is inedible</a:t>
            </a:r>
          </a:p>
          <a:p>
            <a:r>
              <a:rPr lang="en-US" dirty="0" smtClean="0"/>
              <a:t>They display a form of </a:t>
            </a:r>
            <a:r>
              <a:rPr lang="en-US" b="1" dirty="0" smtClean="0"/>
              <a:t>camouflage</a:t>
            </a:r>
            <a:r>
              <a:rPr lang="en-US" dirty="0" smtClean="0"/>
              <a:t> that makes them look like their surroundings</a:t>
            </a:r>
            <a:endParaRPr lang="en-US" dirty="0"/>
          </a:p>
        </p:txBody>
      </p:sp>
      <p:pic>
        <p:nvPicPr>
          <p:cNvPr id="4098" name="Picture 2" descr="http://all4yourfun.com/img/nature/giant_stick/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3048465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98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animals have chemical defenses</a:t>
            </a:r>
          </a:p>
          <a:p>
            <a:r>
              <a:rPr lang="en-US" dirty="0" smtClean="0"/>
              <a:t>These defenses can taste or smell terrible or can be deadly</a:t>
            </a:r>
          </a:p>
          <a:p>
            <a:r>
              <a:rPr lang="en-US" dirty="0" smtClean="0"/>
              <a:t>These organisms often have distinct markings and bright colors that let predators know they have chemical defenses</a:t>
            </a:r>
            <a:endParaRPr lang="en-US" dirty="0"/>
          </a:p>
        </p:txBody>
      </p:sp>
      <p:pic>
        <p:nvPicPr>
          <p:cNvPr id="5122" name="Picture 2" descr="http://www.ridacritter.com/Images/gallery/misc/skun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09" y="2133600"/>
            <a:ext cx="40894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2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final strategy is the mimic a much more deadly animal</a:t>
            </a:r>
          </a:p>
          <a:p>
            <a:r>
              <a:rPr lang="en-US" b="1" dirty="0" smtClean="0"/>
              <a:t>Mimicry</a:t>
            </a:r>
            <a:r>
              <a:rPr lang="en-US" dirty="0" smtClean="0"/>
              <a:t> is when the prey animal will mimic the look of an animal that can defend itself from predators</a:t>
            </a:r>
          </a:p>
          <a:p>
            <a:r>
              <a:rPr lang="en-US" dirty="0" smtClean="0"/>
              <a:t>When a predator sees the animal it will not want to attack it</a:t>
            </a:r>
          </a:p>
          <a:p>
            <a:endParaRPr lang="en-US" dirty="0"/>
          </a:p>
        </p:txBody>
      </p:sp>
      <p:pic>
        <p:nvPicPr>
          <p:cNvPr id="6146" name="Picture 2" descr="http://www.decaturveterinarian.net/wp-content/plugins/rss-poster/cache/b128f_c6e4a_coral_snak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2514600"/>
            <a:ext cx="454723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8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http://www.youtube.com/watch?v=sfENSyycPQ4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Plant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Plant prey organisms have to defend themselves differently</a:t>
            </a:r>
          </a:p>
          <a:p>
            <a:r>
              <a:rPr lang="en-US" dirty="0" smtClean="0"/>
              <a:t>Plant prey organisms  cannot run from their predators so they normally have different defenses</a:t>
            </a:r>
          </a:p>
          <a:p>
            <a:endParaRPr lang="en-US" dirty="0"/>
          </a:p>
        </p:txBody>
      </p:sp>
      <p:pic>
        <p:nvPicPr>
          <p:cNvPr id="7170" name="Picture 2" descr="http://www.greenvilledailyphoto.com/wp-content/uploads/2007/07/20070726_roots_900x6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3"/>
          <a:stretch/>
        </p:blipFill>
        <p:spPr bwMode="auto">
          <a:xfrm>
            <a:off x="196518" y="2057400"/>
            <a:ext cx="4397238" cy="272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8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Plant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plants develop physical defenses</a:t>
            </a:r>
            <a:endParaRPr lang="en-US" dirty="0"/>
          </a:p>
          <a:p>
            <a:r>
              <a:rPr lang="en-US" dirty="0" smtClean="0"/>
              <a:t>These defenses are normally spines, needles, thorns or sticky leaves</a:t>
            </a:r>
          </a:p>
          <a:p>
            <a:r>
              <a:rPr lang="en-US" dirty="0" smtClean="0"/>
              <a:t>These prevent animals from eating them or attempting to get too close to them</a:t>
            </a:r>
            <a:endParaRPr lang="en-US" dirty="0"/>
          </a:p>
        </p:txBody>
      </p:sp>
      <p:pic>
        <p:nvPicPr>
          <p:cNvPr id="8194" name="Picture 2" descr="http://community.adn.com/sites/community.adn.com/files/images/HollyHistory_0.pr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33538"/>
            <a:ext cx="4179852" cy="392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2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rare in the environment that a species will exist in a population</a:t>
            </a:r>
          </a:p>
          <a:p>
            <a:r>
              <a:rPr lang="en-US" dirty="0" smtClean="0"/>
              <a:t>Normally there are other living factors that are in the environment</a:t>
            </a:r>
          </a:p>
        </p:txBody>
      </p:sp>
      <p:pic>
        <p:nvPicPr>
          <p:cNvPr id="24578" name="Picture 2" descr="http://www.cartoonstock.com/newscartoons/cartoonists/rbr/lowres/rbrn16l.jpg"/>
          <p:cNvPicPr>
            <a:picLocks noChangeAspect="1" noChangeArrowheads="1"/>
          </p:cNvPicPr>
          <p:nvPr/>
        </p:nvPicPr>
        <p:blipFill>
          <a:blip r:embed="rId2" cstate="print"/>
          <a:srcRect l="4117" t="13793" r="5301" b="6896"/>
          <a:stretch>
            <a:fillRect/>
          </a:stretch>
        </p:blipFill>
        <p:spPr bwMode="auto">
          <a:xfrm>
            <a:off x="609600" y="1676400"/>
            <a:ext cx="3644348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672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Plant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Plants have also developed a variety of chemical defenses </a:t>
            </a:r>
          </a:p>
          <a:p>
            <a:r>
              <a:rPr lang="en-US" dirty="0" smtClean="0"/>
              <a:t>These can be a poisonous sap, bad taste</a:t>
            </a:r>
            <a:r>
              <a:rPr lang="en-US" dirty="0"/>
              <a:t> </a:t>
            </a:r>
            <a:r>
              <a:rPr lang="en-US" dirty="0" smtClean="0"/>
              <a:t>or irritating rash</a:t>
            </a:r>
          </a:p>
          <a:p>
            <a:r>
              <a:rPr lang="en-US" dirty="0" smtClean="0"/>
              <a:t>These plants are often avoided by predators because of the side effects of eating them</a:t>
            </a:r>
            <a:endParaRPr lang="en-US" dirty="0"/>
          </a:p>
        </p:txBody>
      </p:sp>
      <p:pic>
        <p:nvPicPr>
          <p:cNvPr id="9218" name="Picture 2" descr="http://www.poisonivytreatment.us/wp-content/uploads/2010/06/Poison_Iv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4275342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8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Plant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http://www.howcast.com/videos/22122-How-To-Recognize-and-Avoid-Poison-Ivy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Life – Plants</a:t>
            </a:r>
          </a:p>
          <a:p>
            <a:pPr lvl="1"/>
            <a:r>
              <a:rPr lang="en-US" dirty="0" smtClean="0"/>
              <a:t>19:20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www.netflix.com/watch/70207879?trackId=14170289&amp;tctx=0%2C8%2Cce491c92-a704-4d23-b601-144c7bc2731b-153091321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Competition may be a good thing on a soccer field</a:t>
            </a:r>
          </a:p>
          <a:p>
            <a:r>
              <a:rPr lang="en-US" dirty="0" smtClean="0"/>
              <a:t>Generally it brings out the best in two organisms that are competing for a starting spot</a:t>
            </a:r>
          </a:p>
          <a:p>
            <a:r>
              <a:rPr lang="en-US" dirty="0" smtClean="0"/>
              <a:t>However it works quite differently in the wild</a:t>
            </a:r>
            <a:endParaRPr lang="en-US" dirty="0"/>
          </a:p>
        </p:txBody>
      </p:sp>
      <p:pic>
        <p:nvPicPr>
          <p:cNvPr id="1028" name="Picture 4" descr="http://4.bp.blogspot.com/-6hGy8ZGpZEw/TbB3GBh8B4I/AAAAAAAAAFw/0MF4-w0WAxI/s1600/soccer-goal-738928_3pj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22579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5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Interspecific competition </a:t>
            </a:r>
            <a:r>
              <a:rPr lang="en-US" dirty="0" smtClean="0"/>
              <a:t>is when two different species compete for the same limited resource</a:t>
            </a:r>
          </a:p>
          <a:p>
            <a:r>
              <a:rPr lang="en-US" dirty="0" smtClean="0"/>
              <a:t>Since resources are limited two different species will compete for the resources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67200" y="2667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www.youtube.com/watch?v=FyeDEAWtAR8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514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Lions and Hyenas often will compete for the same prey</a:t>
            </a:r>
          </a:p>
          <a:p>
            <a:r>
              <a:rPr lang="en-US" dirty="0" smtClean="0"/>
              <a:t>Because there are a limited amount of Wildebeests and Zebras Lions and Hyenas will compete over who gets to eat them</a:t>
            </a:r>
            <a:endParaRPr lang="en-US" dirty="0"/>
          </a:p>
        </p:txBody>
      </p:sp>
      <p:pic>
        <p:nvPicPr>
          <p:cNvPr id="17410" name="Picture 2" descr="http://masterxela.files.wordpress.com/2010/06/lion-and-hye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3767030" cy="2505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7780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Exclusion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Competitive exclusion </a:t>
            </a:r>
            <a:r>
              <a:rPr lang="en-US" dirty="0" smtClean="0"/>
              <a:t>is when one species uses a limited resource much more effectively than another species</a:t>
            </a:r>
          </a:p>
          <a:p>
            <a:r>
              <a:rPr lang="en-US" dirty="0" smtClean="0"/>
              <a:t>When this happens, the one species that uses the limited resources more effectively will survive and prosper</a:t>
            </a:r>
          </a:p>
          <a:p>
            <a:r>
              <a:rPr lang="en-US" dirty="0" smtClean="0"/>
              <a:t>The species that does not use the resource as effectively will have drastically lower numbers and my even die out</a:t>
            </a:r>
            <a:endParaRPr lang="en-US" dirty="0"/>
          </a:p>
        </p:txBody>
      </p:sp>
      <p:pic>
        <p:nvPicPr>
          <p:cNvPr id="2050" name="Picture 2" descr="http://www.thwink.org/sustain/glossary/images/CompExclusionPrinciple_Grap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4222750" cy="398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1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Exclusion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can see competitive exclusion If we put two different type of bacteria in a test tube that share the same niche</a:t>
            </a:r>
          </a:p>
          <a:p>
            <a:r>
              <a:rPr lang="en-US" dirty="0" smtClean="0"/>
              <a:t>After a small amount of time we will see one bacteria have a much higher population</a:t>
            </a:r>
          </a:p>
          <a:p>
            <a:r>
              <a:rPr lang="en-US" dirty="0" smtClean="0"/>
              <a:t>The other bacteria will have a much lower population and will possibly be extinct</a:t>
            </a:r>
            <a:endParaRPr lang="en-US" dirty="0"/>
          </a:p>
        </p:txBody>
      </p:sp>
      <p:pic>
        <p:nvPicPr>
          <p:cNvPr id="1026" name="Picture 2" descr="http://www.sci.sdsu.edu/class/bio100/Lectures/Lect21/Image294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01"/>
          <a:stretch/>
        </p:blipFill>
        <p:spPr bwMode="auto">
          <a:xfrm>
            <a:off x="685800" y="1676400"/>
            <a:ext cx="3358947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89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Niche Size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niche</a:t>
            </a:r>
            <a:r>
              <a:rPr lang="en-US" dirty="0" smtClean="0"/>
              <a:t> is an organisms role in its environment</a:t>
            </a:r>
          </a:p>
          <a:p>
            <a:r>
              <a:rPr lang="en-US" dirty="0" smtClean="0"/>
              <a:t>Many different types of organisms can fill different roles in the environment basted on what they do, where they live and when they are active</a:t>
            </a:r>
            <a:endParaRPr lang="en-US" dirty="0"/>
          </a:p>
        </p:txBody>
      </p:sp>
      <p:pic>
        <p:nvPicPr>
          <p:cNvPr id="7" name="Picture 2" descr="http://kanevian.files.wordpress.com/2008/10/cartoon-find_nic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4267200" cy="32668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4630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Niche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organism’s niche can be broken up into more manageable chunks 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fundamental niche </a:t>
            </a:r>
            <a:r>
              <a:rPr lang="en-US" dirty="0" smtClean="0"/>
              <a:t>is the complete range of environments that an organism can live in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realized niche </a:t>
            </a:r>
            <a:r>
              <a:rPr lang="en-US" dirty="0" smtClean="0"/>
              <a:t>is the part of the niche that the species generally use</a:t>
            </a:r>
          </a:p>
          <a:p>
            <a:endParaRPr lang="en-US" dirty="0"/>
          </a:p>
        </p:txBody>
      </p:sp>
      <p:pic>
        <p:nvPicPr>
          <p:cNvPr id="5" name="Picture 4" descr="http://www.physicalgeography.net/fundamentals/images/nich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25" y="2590800"/>
            <a:ext cx="4638675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43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Displacement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is better for predators to be different from one another</a:t>
            </a:r>
          </a:p>
          <a:p>
            <a:r>
              <a:rPr lang="en-US" dirty="0" smtClean="0"/>
              <a:t>If they share too much of the same niche, the predators have a chance of being out competed through competitive exclusion</a:t>
            </a:r>
          </a:p>
          <a:p>
            <a:endParaRPr lang="en-US" dirty="0"/>
          </a:p>
        </p:txBody>
      </p:sp>
      <p:pic>
        <p:nvPicPr>
          <p:cNvPr id="12292" name="Picture 4" descr="http://www.studentsoftheworld.info/sites/animals/img/10452_retic_fluff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657600"/>
            <a:ext cx="2023198" cy="3028950"/>
          </a:xfrm>
          <a:prstGeom prst="rect">
            <a:avLst/>
          </a:prstGeom>
          <a:noFill/>
        </p:spPr>
      </p:pic>
      <p:pic>
        <p:nvPicPr>
          <p:cNvPr id="1026" name="Picture 2" descr="http://upload.wikimedia.org/wikipedia/commons/thumb/b/b4/Bitis_gabonica_fangs.jpg/250px-Bitis_gabonica_fang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95399"/>
            <a:ext cx="2785198" cy="187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21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Remember that communities are all of the collective organisms in a given area</a:t>
            </a:r>
          </a:p>
          <a:p>
            <a:r>
              <a:rPr lang="en-US" dirty="0" smtClean="0"/>
              <a:t>Understanding how these organisms interact with each other can drastically affect the way that each organism survives</a:t>
            </a:r>
            <a:endParaRPr lang="en-US" dirty="0"/>
          </a:p>
        </p:txBody>
      </p:sp>
      <p:pic>
        <p:nvPicPr>
          <p:cNvPr id="6" name="Picture 2" descr="http://www.jacksontwppa.com/Recreation%20Events/Fishing%20Derby/2009/DSC000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33600"/>
            <a:ext cx="4204228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30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Displacement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finches that live on the Galapagos Islands are an excellent example</a:t>
            </a:r>
          </a:p>
          <a:p>
            <a:r>
              <a:rPr lang="en-US" dirty="0" smtClean="0"/>
              <a:t>They are all Finches but they all have different beaks they help them do different things</a:t>
            </a:r>
          </a:p>
          <a:p>
            <a:r>
              <a:rPr lang="en-US" dirty="0" smtClean="0"/>
              <a:t>They do not share the same realized niche</a:t>
            </a:r>
            <a:endParaRPr lang="en-US" dirty="0"/>
          </a:p>
        </p:txBody>
      </p:sp>
      <p:pic>
        <p:nvPicPr>
          <p:cNvPr id="11266" name="Picture 2" descr="http://taggart.glg.msu.edu/isb200/FINC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752600"/>
            <a:ext cx="3048000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62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Displacement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less similarities among a community, the less chance that a species will die out</a:t>
            </a:r>
          </a:p>
          <a:p>
            <a:r>
              <a:rPr lang="en-US" dirty="0" smtClean="0"/>
              <a:t>The process of predators changing over a period of time is called </a:t>
            </a:r>
            <a:r>
              <a:rPr lang="en-US" b="1" dirty="0" smtClean="0"/>
              <a:t>character displacement</a:t>
            </a:r>
          </a:p>
        </p:txBody>
      </p:sp>
      <p:pic>
        <p:nvPicPr>
          <p:cNvPr id="10242" name="Picture 2" descr="http://www.sciencemag.org/content/313/5784/224/F1.sm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4091275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885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Partitioning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Some predators are in the same area and competing for the same food</a:t>
            </a:r>
          </a:p>
          <a:p>
            <a:r>
              <a:rPr lang="en-US" dirty="0" smtClean="0"/>
              <a:t>When they compete for the same food, it is important to consider where the resources are being used</a:t>
            </a:r>
          </a:p>
          <a:p>
            <a:r>
              <a:rPr lang="en-US" dirty="0" smtClean="0"/>
              <a:t>The differences in location between where predators hunt for a similar resources is called </a:t>
            </a:r>
            <a:r>
              <a:rPr lang="en-US" b="1" dirty="0" smtClean="0"/>
              <a:t>resource partitioning</a:t>
            </a:r>
            <a:endParaRPr lang="en-US" b="1" dirty="0"/>
          </a:p>
        </p:txBody>
      </p:sp>
      <p:pic>
        <p:nvPicPr>
          <p:cNvPr id="9218" name="Picture 2" descr="http://apbiosemonefinalreview.pbworks.com/w/page/11980952/f/54_02ResourcePartition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3555605" cy="3600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308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Partitioning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actual separation of the species makes a more defined realized niche </a:t>
            </a:r>
          </a:p>
          <a:p>
            <a:r>
              <a:rPr lang="en-US" dirty="0" smtClean="0"/>
              <a:t>All of these species are eating a particular type of bug out of a particular tree</a:t>
            </a:r>
          </a:p>
          <a:p>
            <a:r>
              <a:rPr lang="en-US" dirty="0" smtClean="0"/>
              <a:t>However, they are hunting in a different area</a:t>
            </a:r>
            <a:endParaRPr lang="en-US" dirty="0"/>
          </a:p>
        </p:txBody>
      </p:sp>
      <p:pic>
        <p:nvPicPr>
          <p:cNvPr id="7170" name="Picture 2" descr="http://teacherweb.com/CA/NogalesHighSchool/mespinoza/respart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3901197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273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Symbiosis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3320" y="1600200"/>
            <a:ext cx="4038600" cy="4648200"/>
          </a:xfrm>
        </p:spPr>
        <p:txBody>
          <a:bodyPr/>
          <a:lstStyle/>
          <a:p>
            <a:r>
              <a:rPr lang="en-US" dirty="0" smtClean="0"/>
              <a:t>There are 6 basic interactions between different organisms in a population </a:t>
            </a:r>
          </a:p>
          <a:p>
            <a:pPr lvl="1"/>
            <a:r>
              <a:rPr lang="en-US" dirty="0" smtClean="0"/>
              <a:t>Predation</a:t>
            </a:r>
          </a:p>
          <a:p>
            <a:pPr lvl="1"/>
            <a:r>
              <a:rPr lang="en-US" dirty="0" smtClean="0"/>
              <a:t>Herbivory</a:t>
            </a:r>
          </a:p>
          <a:p>
            <a:pPr lvl="1"/>
            <a:r>
              <a:rPr lang="en-US" dirty="0" smtClean="0"/>
              <a:t>Competition</a:t>
            </a:r>
          </a:p>
          <a:p>
            <a:pPr lvl="1"/>
            <a:r>
              <a:rPr lang="en-US" dirty="0" smtClean="0"/>
              <a:t>Mutualism</a:t>
            </a:r>
          </a:p>
          <a:p>
            <a:pPr lvl="1"/>
            <a:r>
              <a:rPr lang="en-US" dirty="0" smtClean="0"/>
              <a:t>Commensalism</a:t>
            </a:r>
          </a:p>
          <a:p>
            <a:pPr lvl="1"/>
            <a:r>
              <a:rPr lang="en-US" dirty="0" smtClean="0"/>
              <a:t>Parasitism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228600" y="1828800"/>
          <a:ext cx="4724400" cy="410173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694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Effect On</a:t>
                      </a:r>
                      <a:r>
                        <a:rPr lang="en-US" baseline="0" dirty="0" smtClean="0"/>
                        <a:t> Species #1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Effect On</a:t>
                      </a:r>
                      <a:r>
                        <a:rPr lang="en-US" baseline="0" dirty="0" smtClean="0"/>
                        <a:t> Species #2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Predation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Herbivory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Competition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Mutualism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Commensalism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943">
                <a:tc>
                  <a:txBody>
                    <a:bodyPr/>
                    <a:lstStyle/>
                    <a:p>
                      <a:r>
                        <a:rPr lang="en-US" dirty="0" smtClean="0"/>
                        <a:t>Parasitism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44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groupings of organisms are in a close proximity for a long time they can develop relationships</a:t>
            </a:r>
          </a:p>
          <a:p>
            <a:r>
              <a:rPr lang="en-US" b="1" dirty="0" smtClean="0"/>
              <a:t>Symbiosis</a:t>
            </a:r>
            <a:r>
              <a:rPr lang="en-US" dirty="0" smtClean="0"/>
              <a:t> is a long term relationship between two different species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www.offthemarkcartoons.com/cartoons/1994-11-2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447800"/>
            <a:ext cx="3657600" cy="487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06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Symbiosis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There are three different types of symbiosis</a:t>
            </a:r>
          </a:p>
          <a:p>
            <a:r>
              <a:rPr lang="en-US" dirty="0" smtClean="0"/>
              <a:t>There are</a:t>
            </a:r>
          </a:p>
          <a:p>
            <a:pPr lvl="1"/>
            <a:r>
              <a:rPr lang="en-US" dirty="0" smtClean="0"/>
              <a:t>Parasitism</a:t>
            </a:r>
          </a:p>
          <a:p>
            <a:pPr lvl="1"/>
            <a:r>
              <a:rPr lang="en-US" dirty="0" smtClean="0"/>
              <a:t>Mutualism</a:t>
            </a:r>
          </a:p>
          <a:p>
            <a:pPr lvl="1"/>
            <a:r>
              <a:rPr lang="en-US" dirty="0" smtClean="0"/>
              <a:t>Commensalism</a:t>
            </a:r>
          </a:p>
          <a:p>
            <a:r>
              <a:rPr lang="en-US" dirty="0" smtClean="0"/>
              <a:t>These three describe what happens when organisms are develop a close relationship</a:t>
            </a:r>
          </a:p>
          <a:p>
            <a:pPr lvl="1"/>
            <a:endParaRPr lang="en-US" dirty="0" smtClean="0"/>
          </a:p>
        </p:txBody>
      </p:sp>
      <p:pic>
        <p:nvPicPr>
          <p:cNvPr id="1026" name="Picture 2" descr="http://www.biologie.uni-hamburg.de/b-online/library/micro229/terry/images/micro/symbiosi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3650807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596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Symbiosis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Remember that all three of these share some basic qualities, however they all affect different species in different ways</a:t>
            </a:r>
          </a:p>
          <a:p>
            <a:r>
              <a:rPr lang="en-US" dirty="0" smtClean="0"/>
              <a:t>These different interactions can be good or bad for the species involved</a:t>
            </a:r>
          </a:p>
          <a:p>
            <a:endParaRPr lang="en-US" dirty="0"/>
          </a:p>
        </p:txBody>
      </p:sp>
      <p:pic>
        <p:nvPicPr>
          <p:cNvPr id="1026" name="Picture 2" descr="http://media.tumblr.com/tumblr_lfzyhmuEhr1qaw7ij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86000"/>
            <a:ext cx="433753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594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Not all relationships are beneficial to all parties involved</a:t>
            </a:r>
          </a:p>
          <a:p>
            <a:r>
              <a:rPr lang="en-US" dirty="0" smtClean="0"/>
              <a:t>Sometimes there are two organisms in a relationship where only one gains a benefit and one is harmed</a:t>
            </a:r>
          </a:p>
          <a:p>
            <a:r>
              <a:rPr lang="en-US" b="1" dirty="0" smtClean="0"/>
              <a:t>Parasitism</a:t>
            </a:r>
            <a:r>
              <a:rPr lang="en-US" dirty="0" smtClean="0"/>
              <a:t> is when one organism (host) is harmed and one organism (parasite) gains a benefit without immediately killing the host</a:t>
            </a:r>
          </a:p>
        </p:txBody>
      </p:sp>
      <p:pic>
        <p:nvPicPr>
          <p:cNvPr id="3074" name="Picture 2" descr="http://www.cbu.edu/~seisen/ExamplesOfParasitism_files/image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33600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54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Parasites can attack a host in a variety of ways</a:t>
            </a:r>
          </a:p>
          <a:p>
            <a:r>
              <a:rPr lang="en-US" dirty="0" smtClean="0"/>
              <a:t>When parasites attempt to harm another organism from the outside of the body they are called </a:t>
            </a:r>
            <a:r>
              <a:rPr lang="en-US" b="1" dirty="0" smtClean="0"/>
              <a:t>ectoparasites </a:t>
            </a:r>
          </a:p>
          <a:p>
            <a:r>
              <a:rPr lang="en-US" dirty="0" smtClean="0"/>
              <a:t>Good examples of this are fleas, leeches, aphids and ticks</a:t>
            </a:r>
          </a:p>
          <a:p>
            <a:endParaRPr lang="en-US" dirty="0"/>
          </a:p>
        </p:txBody>
      </p:sp>
      <p:pic>
        <p:nvPicPr>
          <p:cNvPr id="4098" name="Picture 2" descr="http://extension.missouri.edu/explore/images/g07380catflea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342900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06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Now it is time to explore the relationships between organisms</a:t>
            </a:r>
          </a:p>
          <a:p>
            <a:r>
              <a:rPr lang="en-US" dirty="0" smtClean="0"/>
              <a:t>One way that a community can interact is through predation and herbivory </a:t>
            </a:r>
          </a:p>
          <a:p>
            <a:r>
              <a:rPr lang="en-US" dirty="0" smtClean="0"/>
              <a:t>In </a:t>
            </a:r>
            <a:r>
              <a:rPr lang="en-US" b="1" dirty="0" smtClean="0"/>
              <a:t>predation</a:t>
            </a:r>
            <a:r>
              <a:rPr lang="en-US" dirty="0" smtClean="0"/>
              <a:t>, one species will eat all or some of another species</a:t>
            </a:r>
          </a:p>
          <a:p>
            <a:endParaRPr lang="en-US" dirty="0"/>
          </a:p>
        </p:txBody>
      </p:sp>
      <p:pic>
        <p:nvPicPr>
          <p:cNvPr id="23554" name="Picture 2" descr="http://www.eoearth.org/files/122001_122100/122009/250px-LadybirdPred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362200"/>
            <a:ext cx="397362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5322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Parasites that live inside of the host are called </a:t>
            </a:r>
            <a:r>
              <a:rPr lang="en-US" b="1" dirty="0" smtClean="0"/>
              <a:t>endoparasites</a:t>
            </a:r>
          </a:p>
          <a:p>
            <a:r>
              <a:rPr lang="en-US" dirty="0" smtClean="0"/>
              <a:t>These parasites live inside of their host in the various organs of the body</a:t>
            </a:r>
          </a:p>
          <a:p>
            <a:r>
              <a:rPr lang="en-US" dirty="0" smtClean="0"/>
              <a:t>Examples of this are heartworms, disease causing protists</a:t>
            </a:r>
            <a:r>
              <a:rPr lang="en-US" dirty="0"/>
              <a:t> </a:t>
            </a:r>
            <a:r>
              <a:rPr lang="en-US" dirty="0" smtClean="0"/>
              <a:t>and tapeworms</a:t>
            </a:r>
          </a:p>
          <a:p>
            <a:endParaRPr lang="en-US" dirty="0"/>
          </a:p>
        </p:txBody>
      </p:sp>
      <p:pic>
        <p:nvPicPr>
          <p:cNvPr id="5122" name="Picture 2" descr="http://bobsyourblog.com/wp-content/uploads/2010/05/tapeworm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0"/>
            <a:ext cx="406399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493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youtu.be/CQt6BAnsK3I?t=24m51s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7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Mutualism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 all close relationships are negative </a:t>
            </a:r>
          </a:p>
          <a:p>
            <a:r>
              <a:rPr lang="en-US" dirty="0" smtClean="0"/>
              <a:t>When both organisms gain some sort of benefit out of a relationship it is called </a:t>
            </a:r>
            <a:r>
              <a:rPr lang="en-US" b="1" dirty="0" smtClean="0"/>
              <a:t>mutualism</a:t>
            </a:r>
          </a:p>
          <a:p>
            <a:r>
              <a:rPr lang="en-US" dirty="0" smtClean="0"/>
              <a:t>This beneficial relationship is seen many places in nature</a:t>
            </a:r>
          </a:p>
          <a:p>
            <a:endParaRPr lang="en-US" dirty="0"/>
          </a:p>
        </p:txBody>
      </p:sp>
      <p:pic>
        <p:nvPicPr>
          <p:cNvPr id="6146" name="Picture 2" descr="http://netsyscon4hr.files.wordpress.com/2008/07/symbiotic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390418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36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Mutualism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Probably the most important mutualistic relationship on Earth is between bees and flowers</a:t>
            </a:r>
          </a:p>
          <a:p>
            <a:r>
              <a:rPr lang="en-US" dirty="0" smtClean="0"/>
              <a:t>Flowers provide food for bees in the form of nectar or pollen</a:t>
            </a:r>
          </a:p>
          <a:p>
            <a:r>
              <a:rPr lang="en-US" dirty="0" smtClean="0"/>
              <a:t>Bees carry the reproductive materials for the flower from plant to plant</a:t>
            </a:r>
          </a:p>
          <a:p>
            <a:r>
              <a:rPr lang="en-US" dirty="0" smtClean="0"/>
              <a:t>This allows them to reproduce</a:t>
            </a:r>
            <a:endParaRPr lang="en-US" dirty="0"/>
          </a:p>
        </p:txBody>
      </p:sp>
      <p:pic>
        <p:nvPicPr>
          <p:cNvPr id="7170" name="Picture 2" descr="http://i.dailymail.co.uk/i/pix/2008/06/23/article-0-01B53C4200000578-573_468x5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05000"/>
            <a:ext cx="3628361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996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www.youtube.com/watch?v=Xm2qdxVVRm4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7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Commensalism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Sometimes some organisms have an affect on another organism without a benefit to themselves</a:t>
            </a:r>
          </a:p>
          <a:p>
            <a:r>
              <a:rPr lang="en-US" b="1" dirty="0" smtClean="0"/>
              <a:t>Commensalism</a:t>
            </a:r>
            <a:r>
              <a:rPr lang="en-US" dirty="0" smtClean="0"/>
              <a:t> is when one organism benefits and one organism has not affected</a:t>
            </a:r>
          </a:p>
          <a:p>
            <a:r>
              <a:rPr lang="en-US" dirty="0" smtClean="0"/>
              <a:t>Scavengers are good examples of organisms that have commensalism relationships</a:t>
            </a:r>
            <a:endParaRPr lang="en-US" dirty="0"/>
          </a:p>
        </p:txBody>
      </p:sp>
      <p:pic>
        <p:nvPicPr>
          <p:cNvPr id="2050" name="Picture 2" descr="http://www.offthemarkcartoons.com/cartoons/1993-06-21.gif"/>
          <p:cNvPicPr>
            <a:picLocks noChangeAspect="1" noChangeArrowheads="1"/>
          </p:cNvPicPr>
          <p:nvPr/>
        </p:nvPicPr>
        <p:blipFill rotWithShape="1">
          <a:blip r:embed="rId2" cstate="print"/>
          <a:srcRect b="4062"/>
          <a:stretch/>
        </p:blipFill>
        <p:spPr bwMode="auto">
          <a:xfrm>
            <a:off x="533400" y="1447800"/>
            <a:ext cx="3657600" cy="4678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9950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Commensalism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good example of this is water buffalo and cattle egrets</a:t>
            </a:r>
          </a:p>
          <a:p>
            <a:r>
              <a:rPr lang="en-US" dirty="0" smtClean="0"/>
              <a:t>When water buffalo move around as a herd they often scare many bugs, small mammals and small lizards</a:t>
            </a:r>
          </a:p>
          <a:p>
            <a:r>
              <a:rPr lang="en-US" dirty="0" smtClean="0"/>
              <a:t>The cattle egrets follow the buffalo and eat the small animals they scare</a:t>
            </a:r>
            <a:endParaRPr lang="en-US" dirty="0"/>
          </a:p>
        </p:txBody>
      </p:sp>
      <p:pic>
        <p:nvPicPr>
          <p:cNvPr id="8194" name="Picture 2" descr="http://king.portlandschools.org/files/houses/y2/animalmaineia/files/species/coyotebq/Ecology/Commensali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90800"/>
            <a:ext cx="428037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68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www.youtube.com/watch?v=IrE05fvMx_o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Organisms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There are a very wide variety of organisms that are consumers</a:t>
            </a:r>
          </a:p>
          <a:p>
            <a:r>
              <a:rPr lang="en-US" dirty="0" smtClean="0"/>
              <a:t>As small as a bacteria and as large as a whale</a:t>
            </a:r>
          </a:p>
          <a:p>
            <a:r>
              <a:rPr lang="en-US" dirty="0" smtClean="0"/>
              <a:t>These organisms all have a specific roll to fill in their environment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2" descr="http://www.yukul.com/yukul/yukulhistory/History%20of%20Animals/Whale/Killer%20Whale/killer-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057400"/>
            <a:ext cx="4000500" cy="3390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939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Organisms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Most plants create glucose from the sun in a process called photosynthesis</a:t>
            </a:r>
          </a:p>
          <a:p>
            <a:r>
              <a:rPr lang="en-US" dirty="0"/>
              <a:t>This makes them </a:t>
            </a:r>
            <a:r>
              <a:rPr lang="en-US" b="1" dirty="0" smtClean="0"/>
              <a:t>producers</a:t>
            </a:r>
            <a:endParaRPr lang="en-US" b="1" dirty="0"/>
          </a:p>
          <a:p>
            <a:r>
              <a:rPr lang="en-US" dirty="0" smtClean="0"/>
              <a:t>Photosynthesis makes up the largest part of the food web because there are many more producers than consumers in any food web</a:t>
            </a:r>
          </a:p>
          <a:p>
            <a:r>
              <a:rPr lang="en-US" dirty="0" smtClean="0"/>
              <a:t>There are rare food webs where photosynthesis does not make up the production level of the food web</a:t>
            </a:r>
          </a:p>
        </p:txBody>
      </p:sp>
      <p:pic>
        <p:nvPicPr>
          <p:cNvPr id="14338" name="Picture 2" descr="http://www.factmonster.com/images/photosynthe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00200"/>
            <a:ext cx="3657600" cy="43760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418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people often think that predators are animals that eat other animals</a:t>
            </a:r>
          </a:p>
          <a:p>
            <a:r>
              <a:rPr lang="en-US" dirty="0" smtClean="0"/>
              <a:t>However, predators can be herbivores</a:t>
            </a:r>
          </a:p>
          <a:p>
            <a:r>
              <a:rPr lang="en-US" dirty="0" smtClean="0"/>
              <a:t>Herbivores eat other organisms and should therefore be considered predators</a:t>
            </a:r>
            <a:endParaRPr lang="en-US" dirty="0"/>
          </a:p>
        </p:txBody>
      </p:sp>
      <p:pic>
        <p:nvPicPr>
          <p:cNvPr id="22530" name="Picture 2" descr="http://www.healthbanquet.com/images/cow-eating-gr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179337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020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Organisms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Consumers</a:t>
            </a:r>
            <a:r>
              <a:rPr lang="en-US" dirty="0" smtClean="0"/>
              <a:t> cannot make their own food</a:t>
            </a:r>
          </a:p>
          <a:p>
            <a:r>
              <a:rPr lang="en-US" dirty="0" smtClean="0"/>
              <a:t>They must gain energy by going out and acquiring energy</a:t>
            </a:r>
          </a:p>
          <a:p>
            <a:r>
              <a:rPr lang="en-US" dirty="0" smtClean="0"/>
              <a:t>Most of the time this involves eating food</a:t>
            </a:r>
          </a:p>
          <a:p>
            <a:r>
              <a:rPr lang="en-US" dirty="0" smtClean="0"/>
              <a:t>However other methods of getting energy do exist</a:t>
            </a:r>
            <a:endParaRPr lang="en-US" dirty="0"/>
          </a:p>
        </p:txBody>
      </p:sp>
      <p:pic>
        <p:nvPicPr>
          <p:cNvPr id="1026" name="Picture 2" descr="http://cx.aos.ask.com/question/aq/1400px-788px/consumer-biology_9b706266358f3eb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599" y="2209800"/>
            <a:ext cx="433218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05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3332482"/>
            <a:ext cx="4038600" cy="175260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Now take a look at this little guy…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75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Not all consumers are created equal</a:t>
            </a:r>
          </a:p>
          <a:p>
            <a:r>
              <a:rPr lang="en-US" dirty="0" smtClean="0"/>
              <a:t>Take a look at this little guy…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48200" y="4114800"/>
            <a:ext cx="4038600" cy="1752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They do not eat the same things…</a:t>
            </a:r>
            <a:endParaRPr lang="en-US" dirty="0"/>
          </a:p>
        </p:txBody>
      </p:sp>
      <p:pic>
        <p:nvPicPr>
          <p:cNvPr id="7" name="Picture 2" descr="http://i.huffpost.com/gen/1843734/thumbs/o-GOATS-faceboo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99419"/>
            <a:ext cx="42672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humbs.dreamstime.com/x/tiger-eating-meat-bone-zoo-feasting-juicy-3149873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6"/>
          <a:stretch/>
        </p:blipFill>
        <p:spPr bwMode="auto">
          <a:xfrm>
            <a:off x="533400" y="4114801"/>
            <a:ext cx="38100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911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Primary consumers </a:t>
            </a:r>
            <a:r>
              <a:rPr lang="en-US" dirty="0" smtClean="0"/>
              <a:t>are organisms that eat only plants</a:t>
            </a:r>
          </a:p>
          <a:p>
            <a:r>
              <a:rPr lang="en-US" b="1" dirty="0" smtClean="0"/>
              <a:t>Secondary consumers </a:t>
            </a:r>
            <a:r>
              <a:rPr lang="en-US" dirty="0" smtClean="0"/>
              <a:t>are organism that eat primary consumers</a:t>
            </a:r>
          </a:p>
          <a:p>
            <a:r>
              <a:rPr lang="en-US" b="1" dirty="0" smtClean="0"/>
              <a:t>Tertiary consumers </a:t>
            </a:r>
            <a:r>
              <a:rPr lang="en-US" dirty="0" smtClean="0"/>
              <a:t>are considered apex predators that do not get eaten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389" y="2133600"/>
            <a:ext cx="4216047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9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Organisms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Dead plant material, fecal wastes and dead animal bodies make up a large amount of energy</a:t>
            </a:r>
          </a:p>
          <a:p>
            <a:r>
              <a:rPr lang="en-US" dirty="0" smtClean="0"/>
              <a:t>That energy can be used by </a:t>
            </a:r>
            <a:r>
              <a:rPr lang="en-US" b="1" dirty="0" smtClean="0"/>
              <a:t>Detritus Feeders </a:t>
            </a:r>
            <a:endParaRPr lang="en-US" dirty="0"/>
          </a:p>
        </p:txBody>
      </p:sp>
      <p:pic>
        <p:nvPicPr>
          <p:cNvPr id="9220" name="Picture 4" descr="http://www.offwell.free-online.co.uk/forest2/FOLDER01/leaf_li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368800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259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Organisms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Decomposers</a:t>
            </a:r>
            <a:r>
              <a:rPr lang="en-US" dirty="0" smtClean="0"/>
              <a:t> are a particularly important group of detritus feeders</a:t>
            </a:r>
          </a:p>
          <a:p>
            <a:r>
              <a:rPr lang="en-US" dirty="0" smtClean="0"/>
              <a:t>Decomposers are animals that “rot” dead organic matter</a:t>
            </a:r>
          </a:p>
          <a:p>
            <a:pPr lvl="1"/>
            <a:r>
              <a:rPr lang="en-US" dirty="0" smtClean="0"/>
              <a:t>Bacteria and fungi make up this group</a:t>
            </a:r>
            <a:endParaRPr lang="en-US" dirty="0"/>
          </a:p>
        </p:txBody>
      </p:sp>
      <p:pic>
        <p:nvPicPr>
          <p:cNvPr id="8194" name="Picture 2" descr="http://www.williamsclass.com/SixthScienceWork/Classification/ClassificationNotes/images/fungiMush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09800"/>
            <a:ext cx="3676650" cy="2990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3558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Relationships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food levels on the trophic levels are interconnected</a:t>
            </a:r>
          </a:p>
          <a:p>
            <a:r>
              <a:rPr lang="en-US" dirty="0" smtClean="0"/>
              <a:t>The different levels in the food web are called </a:t>
            </a:r>
            <a:r>
              <a:rPr lang="en-US" b="1" dirty="0"/>
              <a:t>t</a:t>
            </a:r>
            <a:r>
              <a:rPr lang="en-US" b="1" dirty="0" smtClean="0"/>
              <a:t>rophic levels</a:t>
            </a:r>
          </a:p>
          <a:p>
            <a:r>
              <a:rPr lang="en-US" dirty="0" smtClean="0"/>
              <a:t>Trophic refers to food or feeding</a:t>
            </a:r>
            <a:endParaRPr lang="en-US" dirty="0"/>
          </a:p>
        </p:txBody>
      </p:sp>
      <p:pic>
        <p:nvPicPr>
          <p:cNvPr id="7170" name="Picture 2" descr="http://www.uri.edu/cels/bio/wetherbee/bio262/bio262_files/food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600200"/>
            <a:ext cx="4142459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708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Relationships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a food web there are normally no more than three or four levels</a:t>
            </a:r>
          </a:p>
          <a:p>
            <a:r>
              <a:rPr lang="en-US" dirty="0" smtClean="0"/>
              <a:t>This is because there are different levels in biomass</a:t>
            </a:r>
          </a:p>
          <a:p>
            <a:r>
              <a:rPr lang="en-US" b="1" dirty="0" smtClean="0"/>
              <a:t>Biomass </a:t>
            </a:r>
            <a:r>
              <a:rPr lang="en-US" dirty="0" smtClean="0"/>
              <a:t>is a measurement of the weight of all the organisms at a particular step in the food web</a:t>
            </a:r>
          </a:p>
        </p:txBody>
      </p:sp>
      <p:pic>
        <p:nvPicPr>
          <p:cNvPr id="6146" name="Picture 2" descr="http://gotpowered.com/wp-content/uploads/2010/04/biomas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3276600" cy="436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225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Relationships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amount of biomass can often be represented by a </a:t>
            </a:r>
            <a:r>
              <a:rPr lang="en-US" b="1" dirty="0" smtClean="0"/>
              <a:t>trophic pyramid</a:t>
            </a:r>
          </a:p>
          <a:p>
            <a:r>
              <a:rPr lang="en-US" dirty="0" smtClean="0"/>
              <a:t>This is a visual representation of the amount of biomass in a system</a:t>
            </a:r>
          </a:p>
          <a:p>
            <a:r>
              <a:rPr lang="en-US" dirty="0" smtClean="0"/>
              <a:t>Only ~10% of the biomass (or energy) in a level of the biomass pyramid is transferred to the next level</a:t>
            </a:r>
            <a:endParaRPr lang="en-US" dirty="0"/>
          </a:p>
        </p:txBody>
      </p:sp>
      <p:pic>
        <p:nvPicPr>
          <p:cNvPr id="5122" name="Picture 2" descr="http://web1.stmaryssen-h.schools.nsw.edu.au/SMSHS/ricks%20sites/Biology%20web%20site/Pre_8_2_A%20Local%20Ecosystem/Pyramids/biomass-upright-pyramid.jpeg.jpg"/>
          <p:cNvPicPr>
            <a:picLocks noChangeAspect="1" noChangeArrowheads="1"/>
          </p:cNvPicPr>
          <p:nvPr/>
        </p:nvPicPr>
        <p:blipFill>
          <a:blip r:embed="rId2" cstate="print"/>
          <a:srcRect b="6522"/>
          <a:stretch>
            <a:fillRect/>
          </a:stretch>
        </p:blipFill>
        <p:spPr bwMode="auto">
          <a:xfrm>
            <a:off x="609600" y="1905000"/>
            <a:ext cx="4148476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069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Trophic Relationships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This is because much of the energy consumed from an organism cannot be absorbed</a:t>
            </a:r>
          </a:p>
          <a:p>
            <a:r>
              <a:rPr lang="en-US" dirty="0" smtClean="0"/>
              <a:t>Out of the energy that is absorbed, around two thirds of it is used in cellular respiration</a:t>
            </a:r>
          </a:p>
          <a:p>
            <a:r>
              <a:rPr lang="en-US" dirty="0" smtClean="0"/>
              <a:t>The remaining energy is used for growth, reproduction and production</a:t>
            </a:r>
          </a:p>
          <a:p>
            <a:endParaRPr lang="en-US" dirty="0"/>
          </a:p>
        </p:txBody>
      </p:sp>
      <p:pic>
        <p:nvPicPr>
          <p:cNvPr id="1026" name="Picture 2" descr="http://ak5.picdn.net/shutterstock/videos/2908231/preview/stock-footage-monarch-caterpillar-on-milk-weed-plant-eating-leaf-hanging-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438400"/>
            <a:ext cx="435428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4001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Pyramid</a:t>
            </a:r>
            <a:endParaRPr lang="en-US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992471" y="1981200"/>
            <a:ext cx="7475569" cy="4098925"/>
            <a:chOff x="822" y="10134"/>
            <a:chExt cx="10848" cy="441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22" y="13446"/>
              <a:ext cx="10848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3198" y="12342"/>
              <a:ext cx="6377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5255" y="11238"/>
              <a:ext cx="2076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6153" y="10134"/>
              <a:ext cx="262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177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organism that is eaten is considered </a:t>
            </a:r>
            <a:r>
              <a:rPr lang="en-US" b="1" dirty="0" smtClean="0"/>
              <a:t>prey</a:t>
            </a:r>
          </a:p>
          <a:p>
            <a:r>
              <a:rPr lang="en-US" dirty="0" smtClean="0"/>
              <a:t>Prey organisms often spend a large amount of their life trying to avoid predation</a:t>
            </a:r>
          </a:p>
          <a:p>
            <a:endParaRPr lang="en-US" dirty="0"/>
          </a:p>
        </p:txBody>
      </p:sp>
      <p:pic>
        <p:nvPicPr>
          <p:cNvPr id="21506" name="Picture 2" descr="http://www.costumedogs.com/wp-content/uploads/2007/07/cr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399" y="1752600"/>
            <a:ext cx="4145191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034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Adaptations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Predators that happen to be the best suited to find and consume their prey are the ones that survive</a:t>
            </a:r>
          </a:p>
          <a:p>
            <a:r>
              <a:rPr lang="en-US" dirty="0" smtClean="0"/>
              <a:t>Rattlesnakes are animals that have an excellent set of adaptive advantages that influence prey</a:t>
            </a:r>
          </a:p>
          <a:p>
            <a:endParaRPr lang="en-US" dirty="0"/>
          </a:p>
        </p:txBody>
      </p:sp>
      <p:pic>
        <p:nvPicPr>
          <p:cNvPr id="5" name="Picture 4" descr="http://www.animalpicturesarchive.com/animal/Animated_GIF/Snake/Animated-RattleSnak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2895600" cy="3880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020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Adaptations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Rattlesnakes have an excellent sense of smell which they use to find their prey</a:t>
            </a:r>
          </a:p>
          <a:p>
            <a:r>
              <a:rPr lang="en-US" dirty="0" smtClean="0"/>
              <a:t>Rattlesnakes also have a very strong venom that can be injected into prey animals</a:t>
            </a:r>
          </a:p>
          <a:p>
            <a:r>
              <a:rPr lang="en-US" dirty="0" smtClean="0"/>
              <a:t>The jaw of the rattlesnakes can unhinge in order to eat large prey</a:t>
            </a:r>
            <a:endParaRPr lang="en-US" dirty="0"/>
          </a:p>
        </p:txBody>
      </p:sp>
      <p:pic>
        <p:nvPicPr>
          <p:cNvPr id="6" name="Picture 2" descr="http://nestbox.com/blog/wp-content/uploads/2009/10/rattler-gets-HOFI_5_1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934" y="2057400"/>
            <a:ext cx="4443090" cy="358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034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Adaptations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humming bird is a well adapted predator</a:t>
            </a:r>
          </a:p>
          <a:p>
            <a:r>
              <a:rPr lang="en-US" dirty="0" smtClean="0"/>
              <a:t>A humming bird consumes the nectar of plants</a:t>
            </a:r>
          </a:p>
          <a:p>
            <a:r>
              <a:rPr lang="en-US" dirty="0" smtClean="0"/>
              <a:t>It can beat its wings 10 to 15 times a second</a:t>
            </a:r>
          </a:p>
          <a:p>
            <a:r>
              <a:rPr lang="en-US" dirty="0" smtClean="0"/>
              <a:t>It can also hover in mid air to drink nectar from flowers </a:t>
            </a:r>
            <a:endParaRPr lang="en-US" dirty="0"/>
          </a:p>
        </p:txBody>
      </p:sp>
      <p:pic>
        <p:nvPicPr>
          <p:cNvPr id="18434" name="Picture 2" descr="http://www.feedmyhummingbirdblog.com/wp-content/uploads/2010/10/hummingbird-eating-fl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4189136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020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</TotalTime>
  <Words>1979</Words>
  <Application>Microsoft Office PowerPoint</Application>
  <PresentationFormat>On-screen Show (4:3)</PresentationFormat>
  <Paragraphs>244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2" baseType="lpstr">
      <vt:lpstr>Arial</vt:lpstr>
      <vt:lpstr>Calibri</vt:lpstr>
      <vt:lpstr>Office Theme</vt:lpstr>
      <vt:lpstr>Introduction To Communities </vt:lpstr>
      <vt:lpstr>Communities</vt:lpstr>
      <vt:lpstr>Communities</vt:lpstr>
      <vt:lpstr>Predation</vt:lpstr>
      <vt:lpstr>Predation</vt:lpstr>
      <vt:lpstr>Predation</vt:lpstr>
      <vt:lpstr>Predator Adaptations</vt:lpstr>
      <vt:lpstr>Predator Adaptations</vt:lpstr>
      <vt:lpstr>Predator Adaptations</vt:lpstr>
      <vt:lpstr>Videos</vt:lpstr>
      <vt:lpstr>Adaptations in Animal Prey</vt:lpstr>
      <vt:lpstr>Adaptations in Animal Prey</vt:lpstr>
      <vt:lpstr>Adaptations in Animal Prey</vt:lpstr>
      <vt:lpstr>Adaptations in Animal Prey</vt:lpstr>
      <vt:lpstr>Adaptations in Animal Prey</vt:lpstr>
      <vt:lpstr>Adaptations in Animal Prey</vt:lpstr>
      <vt:lpstr>Adaptations in Animal Prey</vt:lpstr>
      <vt:lpstr>Adaptations in Plant Prey</vt:lpstr>
      <vt:lpstr>Adaptations in Plant Prey</vt:lpstr>
      <vt:lpstr>Adaptations in Plant Prey</vt:lpstr>
      <vt:lpstr>Adaptations in Plant Prey</vt:lpstr>
      <vt:lpstr>Competition</vt:lpstr>
      <vt:lpstr>Competition</vt:lpstr>
      <vt:lpstr>Competition</vt:lpstr>
      <vt:lpstr>Competitive Exclusion</vt:lpstr>
      <vt:lpstr>Competitive Exclusion</vt:lpstr>
      <vt:lpstr>Niche Size</vt:lpstr>
      <vt:lpstr>Niche Size</vt:lpstr>
      <vt:lpstr>Character Displacement</vt:lpstr>
      <vt:lpstr>Character Displacement</vt:lpstr>
      <vt:lpstr>Character Displacement</vt:lpstr>
      <vt:lpstr>Resource Partitioning</vt:lpstr>
      <vt:lpstr>Resource Partitioning</vt:lpstr>
      <vt:lpstr>Symbiosis</vt:lpstr>
      <vt:lpstr>Symbiosis</vt:lpstr>
      <vt:lpstr>Symbiosis</vt:lpstr>
      <vt:lpstr>Symbiosis</vt:lpstr>
      <vt:lpstr>Parasitism</vt:lpstr>
      <vt:lpstr>Parasitism</vt:lpstr>
      <vt:lpstr>Parasitism</vt:lpstr>
      <vt:lpstr>Videos</vt:lpstr>
      <vt:lpstr>Mutualism</vt:lpstr>
      <vt:lpstr>Mutualism</vt:lpstr>
      <vt:lpstr>Video</vt:lpstr>
      <vt:lpstr>Commensalism</vt:lpstr>
      <vt:lpstr>Commensalism</vt:lpstr>
      <vt:lpstr>Video</vt:lpstr>
      <vt:lpstr>Types of Organisms</vt:lpstr>
      <vt:lpstr>Types of Organisms</vt:lpstr>
      <vt:lpstr>Types of Organisms</vt:lpstr>
      <vt:lpstr>Types of Organisms</vt:lpstr>
      <vt:lpstr>Types of Organisms</vt:lpstr>
      <vt:lpstr>Types of Organisms</vt:lpstr>
      <vt:lpstr>Types of Organisms</vt:lpstr>
      <vt:lpstr>Trophic Relationships</vt:lpstr>
      <vt:lpstr>Trophic Relationships</vt:lpstr>
      <vt:lpstr>Trophic Relationships</vt:lpstr>
      <vt:lpstr>Trophic Relationships</vt:lpstr>
      <vt:lpstr>Trophic Pyramid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Species Interactions</dc:title>
  <dc:creator>Mike</dc:creator>
  <cp:lastModifiedBy>Administrator</cp:lastModifiedBy>
  <cp:revision>62</cp:revision>
  <dcterms:created xsi:type="dcterms:W3CDTF">2011-01-24T10:32:25Z</dcterms:created>
  <dcterms:modified xsi:type="dcterms:W3CDTF">2018-05-29T13:28:00Z</dcterms:modified>
</cp:coreProperties>
</file>