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8" r:id="rId20"/>
    <p:sldId id="274" r:id="rId21"/>
    <p:sldId id="276" r:id="rId22"/>
    <p:sldId id="277" r:id="rId23"/>
    <p:sldId id="275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09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1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2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57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28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3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97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5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31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79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4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CD9A2-1E98-4E41-AD76-DFC3E62A2F68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0E632-E4AE-4EBA-875B-F686C01F0F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5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mithsonianmag.com/videos/category/ask-smithsonian/appendixcc-h264medmov/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wCIqAAJGPg" TargetMode="External"/><Relationship Id="rId2" Type="http://schemas.openxmlformats.org/officeDocument/2006/relationships/hyperlink" Target="http://www.webmd.com/colorectal-cancer/video/colonoscopy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ebmd.com/diet/obesity/video/bariatric-surgery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Intestines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1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0352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small intestine has three main sections that all perform different functions</a:t>
            </a:r>
          </a:p>
          <a:p>
            <a:r>
              <a:rPr lang="en-US" dirty="0" smtClean="0"/>
              <a:t>These sections are all based off how far away from the stomach the section of intestine happens to be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duodenum</a:t>
            </a:r>
            <a:r>
              <a:rPr lang="en-US" dirty="0" smtClean="0"/>
              <a:t> is the first part of the intestine and is a mixing bowl for many different chemicals</a:t>
            </a:r>
          </a:p>
          <a:p>
            <a:r>
              <a:rPr lang="en-US" dirty="0" smtClean="0"/>
              <a:t>The duodenum is normally only 10 inches long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5115653" cy="4476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jejunum</a:t>
            </a:r>
            <a:r>
              <a:rPr lang="en-US" dirty="0" smtClean="0"/>
              <a:t> is the middle section to the intestine that is </a:t>
            </a:r>
            <a:r>
              <a:rPr lang="en-US" dirty="0" err="1" smtClean="0"/>
              <a:t>heavly</a:t>
            </a:r>
            <a:r>
              <a:rPr lang="en-US" dirty="0" smtClean="0"/>
              <a:t> involved in nutrient absorption</a:t>
            </a:r>
          </a:p>
          <a:p>
            <a:r>
              <a:rPr lang="en-US" dirty="0" smtClean="0"/>
              <a:t>It is normally around 8 feet long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ileum</a:t>
            </a:r>
            <a:r>
              <a:rPr lang="en-US" dirty="0" smtClean="0"/>
              <a:t> is the final and longest (11ft) segment of the small intestine</a:t>
            </a:r>
          </a:p>
          <a:p>
            <a:r>
              <a:rPr lang="en-US" dirty="0" smtClean="0"/>
              <a:t>It is involved in nutrient absorption and the flow of material into the large intestine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586"/>
          <a:stretch/>
        </p:blipFill>
        <p:spPr>
          <a:xfrm>
            <a:off x="6019800" y="1624028"/>
            <a:ext cx="5974509" cy="472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3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Stupid way to remember the sections of the intestine…</a:t>
            </a:r>
          </a:p>
          <a:p>
            <a:r>
              <a:rPr lang="en-US" b="1" dirty="0" smtClean="0"/>
              <a:t>D</a:t>
            </a:r>
            <a:r>
              <a:rPr lang="en-US" dirty="0" smtClean="0"/>
              <a:t>uodenum</a:t>
            </a:r>
          </a:p>
          <a:p>
            <a:r>
              <a:rPr lang="en-US" b="1" dirty="0" smtClean="0"/>
              <a:t>J</a:t>
            </a:r>
            <a:r>
              <a:rPr lang="en-US" dirty="0" smtClean="0"/>
              <a:t>ejunum</a:t>
            </a:r>
          </a:p>
          <a:p>
            <a:r>
              <a:rPr lang="en-US" b="1" dirty="0" smtClean="0"/>
              <a:t>Ileum</a:t>
            </a:r>
          </a:p>
          <a:p>
            <a:r>
              <a:rPr lang="en-US" dirty="0" smtClean="0"/>
              <a:t>Who is playing at the hottest clubs?</a:t>
            </a:r>
          </a:p>
          <a:p>
            <a:r>
              <a:rPr lang="en-US" b="1" dirty="0" smtClean="0"/>
              <a:t>DJ Ileum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9024" t="3607" r="27999" b="-1415"/>
          <a:stretch/>
        </p:blipFill>
        <p:spPr>
          <a:xfrm>
            <a:off x="753141" y="1311348"/>
            <a:ext cx="4711996" cy="5546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1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 of 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intestinal villi populate the entire surface of the small intestine</a:t>
            </a:r>
          </a:p>
          <a:p>
            <a:r>
              <a:rPr lang="en-US" dirty="0" smtClean="0"/>
              <a:t>These villi are highly packed to allow for more absorption</a:t>
            </a:r>
          </a:p>
          <a:p>
            <a:r>
              <a:rPr lang="en-US" dirty="0" smtClean="0"/>
              <a:t>There are between 6,000 to 25,000 villi per intestinal square inch</a:t>
            </a:r>
          </a:p>
          <a:p>
            <a:pPr lvl="1"/>
            <a:r>
              <a:rPr lang="en-US" dirty="0" smtClean="0"/>
              <a:t>This is based off the section of small intestine</a:t>
            </a:r>
            <a:endParaRPr lang="en-US" dirty="0"/>
          </a:p>
        </p:txBody>
      </p:sp>
      <p:pic>
        <p:nvPicPr>
          <p:cNvPr id="2050" name="Picture 2" descr="https://mylifeourhealth.files.wordpress.com/2010/01/vil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399" y="1690688"/>
            <a:ext cx="5663609" cy="4247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009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Histology of the Small Intestine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villi can increase there numbers per square inch by the number of folds that are present in the intestine</a:t>
            </a:r>
          </a:p>
          <a:p>
            <a:r>
              <a:rPr lang="en-US" b="1" dirty="0" smtClean="0"/>
              <a:t>Plicae circulares </a:t>
            </a:r>
            <a:r>
              <a:rPr lang="en-US" dirty="0" smtClean="0"/>
              <a:t>are a series of folds that are found in the intestine that increase surface area</a:t>
            </a:r>
          </a:p>
          <a:p>
            <a:r>
              <a:rPr lang="en-US" dirty="0" smtClean="0"/>
              <a:t>The number of these will vary in the sections of the small intestine</a:t>
            </a:r>
            <a:endParaRPr lang="en-US" dirty="0"/>
          </a:p>
        </p:txBody>
      </p:sp>
      <p:pic>
        <p:nvPicPr>
          <p:cNvPr id="3074" name="Picture 2" descr="Image result for Plicae circular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7" t="5813"/>
          <a:stretch/>
        </p:blipFill>
        <p:spPr bwMode="auto">
          <a:xfrm>
            <a:off x="838200" y="2133600"/>
            <a:ext cx="4947758" cy="398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4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Histology of the Small Intestine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surface of the villi are covered in simple columnar epithelium</a:t>
            </a:r>
          </a:p>
          <a:p>
            <a:r>
              <a:rPr lang="en-US" dirty="0" smtClean="0"/>
              <a:t>This is to create a larger absorptive surface</a:t>
            </a:r>
          </a:p>
          <a:p>
            <a:r>
              <a:rPr lang="en-US" dirty="0" smtClean="0"/>
              <a:t>Each cell can only absorb a certain amount of nutrients per minute</a:t>
            </a:r>
          </a:p>
          <a:p>
            <a:r>
              <a:rPr lang="en-US" dirty="0" smtClean="0"/>
              <a:t>This increases absorption  </a:t>
            </a:r>
            <a:endParaRPr lang="en-US" dirty="0"/>
          </a:p>
        </p:txBody>
      </p:sp>
      <p:pic>
        <p:nvPicPr>
          <p:cNvPr id="1026" name="Picture 2" descr="http://img.tfd.com/medical/Davis/Tabers/th/v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565" y="1375033"/>
            <a:ext cx="4083272" cy="480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787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Histology of the Small Intestine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Inside of the villi there are a network of blood vessels, nerves and lymph tissue</a:t>
            </a:r>
          </a:p>
          <a:p>
            <a:r>
              <a:rPr lang="en-US" dirty="0" smtClean="0"/>
              <a:t>This allows for nutrients to quickly hit the blood stream</a:t>
            </a:r>
          </a:p>
          <a:p>
            <a:r>
              <a:rPr lang="en-US" dirty="0" smtClean="0"/>
              <a:t>This is often seen in a cup of coffee</a:t>
            </a:r>
          </a:p>
          <a:p>
            <a:r>
              <a:rPr lang="en-US" dirty="0" smtClean="0"/>
              <a:t>The effect of the caffeine can be seen as soon as 45 minutes after it enters the body</a:t>
            </a:r>
            <a:endParaRPr lang="en-US" dirty="0"/>
          </a:p>
        </p:txBody>
      </p:sp>
      <p:pic>
        <p:nvPicPr>
          <p:cNvPr id="4100" name="Picture 4" descr="http://www.globalhealingcenter.com/natural-health/wp-content/uploads/2015/01/coff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0050" y="1933280"/>
            <a:ext cx="5093136" cy="392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110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large intestine </a:t>
            </a:r>
            <a:r>
              <a:rPr lang="en-US" dirty="0" smtClean="0"/>
              <a:t>is a horseshoe shaped organ that starts at the end of the ileum and ends as the anus</a:t>
            </a:r>
          </a:p>
          <a:p>
            <a:r>
              <a:rPr lang="en-US" dirty="0" smtClean="0"/>
              <a:t>The large intestine is roughly 5 feet long and 3 inches wide</a:t>
            </a:r>
          </a:p>
          <a:p>
            <a:r>
              <a:rPr lang="en-US" dirty="0" smtClean="0"/>
              <a:t>That leaves a confusing mess of the names “small intestine” and “large intestine”</a:t>
            </a:r>
          </a:p>
        </p:txBody>
      </p:sp>
      <p:pic>
        <p:nvPicPr>
          <p:cNvPr id="1026" name="Picture 2" descr="Image result for large intest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625" y="1502736"/>
            <a:ext cx="3650881" cy="499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41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Large Intestine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large intestine </a:t>
            </a:r>
            <a:r>
              <a:rPr lang="en-US" dirty="0"/>
              <a:t>has </a:t>
            </a:r>
            <a:r>
              <a:rPr lang="en-US" dirty="0" smtClean="0"/>
              <a:t>three </a:t>
            </a:r>
            <a:r>
              <a:rPr lang="en-US" dirty="0"/>
              <a:t>main </a:t>
            </a:r>
            <a:r>
              <a:rPr lang="en-US" dirty="0" smtClean="0"/>
              <a:t>functions</a:t>
            </a: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Storage and movement of </a:t>
            </a:r>
            <a:r>
              <a:rPr lang="en-US" dirty="0"/>
              <a:t>digestive wastes</a:t>
            </a:r>
          </a:p>
          <a:p>
            <a:pPr marL="514350" indent="-514350">
              <a:buAutoNum type="arabicParenR"/>
            </a:pPr>
            <a:r>
              <a:rPr lang="en-US" dirty="0" smtClean="0"/>
              <a:t>Absorption of </a:t>
            </a:r>
            <a:r>
              <a:rPr lang="en-US" dirty="0"/>
              <a:t>remaining </a:t>
            </a:r>
            <a:r>
              <a:rPr lang="en-US" dirty="0" smtClean="0"/>
              <a:t>water</a:t>
            </a:r>
          </a:p>
          <a:p>
            <a:pPr marL="514350" indent="-514350">
              <a:buAutoNum type="arabicParenR"/>
            </a:pPr>
            <a:r>
              <a:rPr lang="en-US" dirty="0" smtClean="0"/>
              <a:t>Bacterial release of various vitamins</a:t>
            </a:r>
            <a:endParaRPr lang="en-US" dirty="0"/>
          </a:p>
          <a:p>
            <a:endParaRPr lang="en-US" dirty="0"/>
          </a:p>
        </p:txBody>
      </p:sp>
      <p:pic>
        <p:nvPicPr>
          <p:cNvPr id="2050" name="Picture 2" descr="Image result for jobs of the large intest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1" b="13797"/>
          <a:stretch/>
        </p:blipFill>
        <p:spPr bwMode="auto">
          <a:xfrm>
            <a:off x="6393342" y="1924863"/>
            <a:ext cx="5564742" cy="402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1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Large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majority of the intestine is made of small pouches  call </a:t>
            </a:r>
            <a:r>
              <a:rPr lang="en-US" b="1" dirty="0" smtClean="0"/>
              <a:t>haustra</a:t>
            </a:r>
          </a:p>
          <a:p>
            <a:r>
              <a:rPr lang="en-US" dirty="0" smtClean="0"/>
              <a:t>This gives the large intestine a distinctive striped appearance</a:t>
            </a:r>
          </a:p>
          <a:p>
            <a:r>
              <a:rPr lang="en-US" dirty="0" smtClean="0"/>
              <a:t>These pouches allow the intestine to elongate and stretch when needed </a:t>
            </a:r>
            <a:endParaRPr lang="en-US" dirty="0"/>
          </a:p>
        </p:txBody>
      </p:sp>
      <p:pic>
        <p:nvPicPr>
          <p:cNvPr id="5122" name="Picture 2" descr="Image result for haustr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7"/>
          <a:stretch/>
        </p:blipFill>
        <p:spPr bwMode="auto">
          <a:xfrm>
            <a:off x="1034534" y="1509822"/>
            <a:ext cx="4444778" cy="486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04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Intestines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need to get perspective on the length of the digestive tract</a:t>
            </a:r>
          </a:p>
          <a:p>
            <a:r>
              <a:rPr lang="en-US" dirty="0" smtClean="0"/>
              <a:t>In order for that to happen we need to figure out the length of the human digestive tract</a:t>
            </a:r>
          </a:p>
          <a:p>
            <a:r>
              <a:rPr lang="en-US" dirty="0" smtClean="0"/>
              <a:t>For a normal human, the digestive tract can be 27 – 33 feet long</a:t>
            </a:r>
          </a:p>
          <a:p>
            <a:r>
              <a:rPr lang="en-US" dirty="0" smtClean="0"/>
              <a:t>Lets measure it out!</a:t>
            </a:r>
          </a:p>
          <a:p>
            <a:endParaRPr lang="en-US" dirty="0"/>
          </a:p>
        </p:txBody>
      </p:sp>
      <p:pic>
        <p:nvPicPr>
          <p:cNvPr id="3074" name="Picture 2" descr="Image result for measurem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934" y="2069804"/>
            <a:ext cx="4612095" cy="384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30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Large </a:t>
            </a:r>
            <a:r>
              <a:rPr lang="en-US" dirty="0" smtClean="0"/>
              <a:t>Intestine Sections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large intestine has three major sections</a:t>
            </a:r>
          </a:p>
          <a:p>
            <a:r>
              <a:rPr lang="en-US" dirty="0" smtClean="0"/>
              <a:t>These sections all have distinctive functions and jobs</a:t>
            </a:r>
          </a:p>
          <a:p>
            <a:r>
              <a:rPr lang="en-US" dirty="0" smtClean="0"/>
              <a:t>The cecum </a:t>
            </a:r>
          </a:p>
          <a:p>
            <a:r>
              <a:rPr lang="en-US" dirty="0" smtClean="0"/>
              <a:t>The colon</a:t>
            </a:r>
          </a:p>
          <a:p>
            <a:r>
              <a:rPr lang="en-US" dirty="0" smtClean="0"/>
              <a:t>The rectum</a:t>
            </a:r>
          </a:p>
        </p:txBody>
      </p:sp>
      <p:pic>
        <p:nvPicPr>
          <p:cNvPr id="6148" name="Picture 4" descr="http://findfunfacts.appspot.com/human_body/images/lintest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64" y="1605627"/>
            <a:ext cx="5417490" cy="408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570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Large Intestine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cecum</a:t>
            </a:r>
            <a:r>
              <a:rPr lang="en-US" dirty="0"/>
              <a:t> is the extended pouch that takes in materials from the ileum </a:t>
            </a:r>
          </a:p>
          <a:p>
            <a:r>
              <a:rPr lang="en-US" dirty="0"/>
              <a:t>The cecum starts to collect, compact and move these materials into further into the large intestines </a:t>
            </a:r>
            <a:endParaRPr lang="en-US" dirty="0" smtClean="0"/>
          </a:p>
          <a:p>
            <a:r>
              <a:rPr lang="en-US" dirty="0" smtClean="0"/>
              <a:t>Attached to the cecum is the </a:t>
            </a:r>
            <a:r>
              <a:rPr lang="en-US" b="1" dirty="0" smtClean="0"/>
              <a:t>appendix</a:t>
            </a:r>
            <a:r>
              <a:rPr lang="en-US" dirty="0" smtClean="0"/>
              <a:t>, a lymph organ that is a storage area for bacteria</a:t>
            </a:r>
            <a:endParaRPr lang="en-US" dirty="0"/>
          </a:p>
          <a:p>
            <a:endParaRPr lang="en-US" dirty="0"/>
          </a:p>
        </p:txBody>
      </p:sp>
      <p:pic>
        <p:nvPicPr>
          <p:cNvPr id="7172" name="Picture 4" descr="https://upload.wikimedia.org/wikipedia/commons/thumb/f/fa/Cieco(anatomia).png/250px-Cieco(anatomia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0292" y="1690688"/>
            <a:ext cx="3877708" cy="431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672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http://www.smithsonianmag.com/videos/category/ask-smithsonian/appendixcc-h264medmov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40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Large Intestine Sections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colon</a:t>
            </a:r>
            <a:r>
              <a:rPr lang="en-US" dirty="0" smtClean="0"/>
              <a:t> makes a large majority of the large intestine</a:t>
            </a:r>
          </a:p>
          <a:p>
            <a:r>
              <a:rPr lang="en-US" dirty="0" smtClean="0"/>
              <a:t>Due to the horseshoe shape it is divided into the </a:t>
            </a:r>
            <a:r>
              <a:rPr lang="en-US" b="1" dirty="0" smtClean="0"/>
              <a:t>ascending colon</a:t>
            </a:r>
            <a:r>
              <a:rPr lang="en-US" dirty="0" smtClean="0"/>
              <a:t>, </a:t>
            </a:r>
            <a:r>
              <a:rPr lang="en-US" b="1" dirty="0" smtClean="0"/>
              <a:t>transverse colon, descending colon </a:t>
            </a:r>
            <a:r>
              <a:rPr lang="en-US" dirty="0" smtClean="0"/>
              <a:t>and </a:t>
            </a:r>
            <a:r>
              <a:rPr lang="en-US" b="1" dirty="0" smtClean="0"/>
              <a:t>sigmoid colon</a:t>
            </a:r>
          </a:p>
          <a:p>
            <a:r>
              <a:rPr lang="en-US" dirty="0" smtClean="0"/>
              <a:t>These sections handle most of the functions of the intestine</a:t>
            </a:r>
            <a:endParaRPr lang="en-US" dirty="0"/>
          </a:p>
        </p:txBody>
      </p:sp>
      <p:pic>
        <p:nvPicPr>
          <p:cNvPr id="8196" name="Picture 4" descr="https://www.cedars-sinai.edu/Patients/Programs-and-Services/Colorectal-Cancer-Center/Services-and-Treatments/Images/normalcolon_web-93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691" y="1950077"/>
            <a:ext cx="5461592" cy="350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177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Large Intestine Sections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rectum</a:t>
            </a:r>
            <a:r>
              <a:rPr lang="en-US" dirty="0" smtClean="0"/>
              <a:t> is the final part of the intestine</a:t>
            </a:r>
          </a:p>
          <a:p>
            <a:r>
              <a:rPr lang="en-US" dirty="0" smtClean="0"/>
              <a:t>This forms the remaining 6 inches of the large intestine</a:t>
            </a:r>
          </a:p>
          <a:p>
            <a:r>
              <a:rPr lang="en-US" dirty="0" smtClean="0"/>
              <a:t>This is the area where temporary storage and movement of feces is located</a:t>
            </a:r>
          </a:p>
          <a:p>
            <a:r>
              <a:rPr lang="en-US" dirty="0" smtClean="0"/>
              <a:t>The rectum ends in the </a:t>
            </a:r>
            <a:r>
              <a:rPr lang="en-US" b="1" dirty="0" smtClean="0"/>
              <a:t>anus</a:t>
            </a:r>
            <a:r>
              <a:rPr lang="en-US" dirty="0" smtClean="0"/>
              <a:t> which pushes waste material out of the body</a:t>
            </a:r>
            <a:endParaRPr lang="en-US" dirty="0"/>
          </a:p>
        </p:txBody>
      </p:sp>
      <p:pic>
        <p:nvPicPr>
          <p:cNvPr id="9220" name="Picture 4" descr="http://uintageneralsurgery.com/wp-content/uploads/2012/09/Colon-and-Rectum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556051" cy="462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0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www.webmd.com/colorectal-cancer/video/colonoscopy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Watch first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www.youtube.com/watch?v=ewCIqAAJGPg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Watch second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6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Intestines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intestines take up the bulk majority of that length</a:t>
            </a:r>
          </a:p>
          <a:p>
            <a:r>
              <a:rPr lang="en-US" dirty="0" smtClean="0"/>
              <a:t>This is because the two intestines are designed to absorb materials that exit the stomach</a:t>
            </a:r>
          </a:p>
          <a:p>
            <a:r>
              <a:rPr lang="en-US" dirty="0" smtClean="0"/>
              <a:t>The longer that each intestinal segment is, the better chance it has of absorbing nutrients</a:t>
            </a:r>
            <a:endParaRPr lang="en-US" dirty="0"/>
          </a:p>
        </p:txBody>
      </p:sp>
      <p:pic>
        <p:nvPicPr>
          <p:cNvPr id="4100" name="Picture 4" descr="https://veritascures.files.wordpress.com/2015/11/intestines-laid-ou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13" y="2658932"/>
            <a:ext cx="5730369" cy="216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13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Intestines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small intestine </a:t>
            </a:r>
            <a:r>
              <a:rPr lang="en-US" dirty="0" smtClean="0"/>
              <a:t>is a 18-20ft tube that is involved in absorbing food that has passed through the stomach</a:t>
            </a:r>
          </a:p>
          <a:p>
            <a:r>
              <a:rPr lang="en-US" dirty="0" smtClean="0"/>
              <a:t>Around 90% of the nutrients that are absorbed by the body are absorbed through the small intestine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large intestine </a:t>
            </a:r>
            <a:r>
              <a:rPr lang="en-US" dirty="0" smtClean="0"/>
              <a:t>is a 5ft horseshoe shaped organ that absorbs water and pushes the remainder of the unabsorbed food out of the body</a:t>
            </a:r>
            <a:endParaRPr lang="en-US" dirty="0"/>
          </a:p>
        </p:txBody>
      </p:sp>
      <p:pic>
        <p:nvPicPr>
          <p:cNvPr id="5122" name="Picture 2" descr="Image result for large and small intest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18" y="1254642"/>
            <a:ext cx="5315333" cy="497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72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Intestines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http://www.webmd.com/diet/obesity/video/bariatric-surgery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58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small intestine has the job of absorbing food for the body</a:t>
            </a:r>
          </a:p>
          <a:p>
            <a:r>
              <a:rPr lang="en-US" dirty="0" smtClean="0"/>
              <a:t>However, more surface area contact between food and intestine means that there will be more absorb ion</a:t>
            </a:r>
          </a:p>
          <a:p>
            <a:r>
              <a:rPr lang="en-US" dirty="0" smtClean="0"/>
              <a:t>We have previously talked about the ways to increase food surface area, now it is time to think about the small intestine</a:t>
            </a:r>
          </a:p>
          <a:p>
            <a:endParaRPr lang="en-US" dirty="0" smtClean="0"/>
          </a:p>
        </p:txBody>
      </p:sp>
      <p:pic>
        <p:nvPicPr>
          <p:cNvPr id="6146" name="Picture 2" descr="http://images.slideplayer.com/21/6295324/slides/slide_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57" y="1552352"/>
            <a:ext cx="5850269" cy="438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49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small intestine is roughly 20 feet long and 1 inch wide</a:t>
            </a:r>
          </a:p>
          <a:p>
            <a:r>
              <a:rPr lang="en-US" dirty="0" smtClean="0"/>
              <a:t>With a partner, come up with an estimation for the total surface area of the small intestine</a:t>
            </a:r>
          </a:p>
          <a:p>
            <a:pPr lvl="1"/>
            <a:r>
              <a:rPr lang="en-US" dirty="0" smtClean="0"/>
              <a:t>That would mean…</a:t>
            </a:r>
          </a:p>
          <a:p>
            <a:pPr lvl="2"/>
            <a:r>
              <a:rPr lang="en-US" dirty="0" smtClean="0"/>
              <a:t>How many square feet would the small intestine be if we laid it out flat like a rug</a:t>
            </a:r>
          </a:p>
          <a:p>
            <a:pPr lvl="2"/>
            <a:r>
              <a:rPr lang="en-US" dirty="0" smtClean="0"/>
              <a:t>This measurement should be in (ft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 ahead and give it a try!</a:t>
            </a:r>
            <a:endParaRPr lang="en-US" dirty="0"/>
          </a:p>
        </p:txBody>
      </p:sp>
      <p:pic>
        <p:nvPicPr>
          <p:cNvPr id="1026" name="Picture 2" descr="Image result for tennis cou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84" y="3843575"/>
            <a:ext cx="4272516" cy="266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616995" y="1825625"/>
            <a:ext cx="5181600" cy="4351338"/>
          </a:xfrm>
        </p:spPr>
        <p:txBody>
          <a:bodyPr/>
          <a:lstStyle/>
          <a:p>
            <a:r>
              <a:rPr lang="en-US" dirty="0" smtClean="0"/>
              <a:t>The answer?</a:t>
            </a:r>
          </a:p>
          <a:p>
            <a:r>
              <a:rPr lang="en-US" dirty="0" smtClean="0"/>
              <a:t>Roughly 2,700ft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Roughly the size of a tennis court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2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 In A Slightly More Depressing Fact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3059" t="44516" r="6446" b="20231"/>
          <a:stretch/>
        </p:blipFill>
        <p:spPr>
          <a:xfrm>
            <a:off x="1261497" y="1743740"/>
            <a:ext cx="9669005" cy="32234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1497" y="5217042"/>
            <a:ext cx="9669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 up your house on Zillow.com (a real estate website)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if the surface area of your intestine is bigger or smaller than the floor space of your home…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53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Small Intestine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 how is such a large surface area possible?</a:t>
            </a:r>
          </a:p>
          <a:p>
            <a:r>
              <a:rPr lang="en-US" dirty="0" smtClean="0"/>
              <a:t>Each part of the intestine is packed with little finger-like projections called </a:t>
            </a:r>
            <a:r>
              <a:rPr lang="en-US" b="1" dirty="0" smtClean="0"/>
              <a:t>villi</a:t>
            </a:r>
          </a:p>
          <a:p>
            <a:r>
              <a:rPr lang="en-US" dirty="0" smtClean="0"/>
              <a:t>These villi are covered in even smaller </a:t>
            </a:r>
            <a:r>
              <a:rPr lang="en-US" b="1" dirty="0" smtClean="0"/>
              <a:t>microvilli</a:t>
            </a:r>
            <a:r>
              <a:rPr lang="en-US" dirty="0" smtClean="0"/>
              <a:t> that help absorb and increase surface area even more</a:t>
            </a:r>
          </a:p>
          <a:p>
            <a:r>
              <a:rPr lang="en-US" dirty="0" smtClean="0"/>
              <a:t>The combination of these two create that large surface area</a:t>
            </a:r>
            <a:endParaRPr lang="en-US" dirty="0"/>
          </a:p>
        </p:txBody>
      </p:sp>
      <p:pic>
        <p:nvPicPr>
          <p:cNvPr id="6" name="Picture 2" descr="Image result for microvilli intest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8"/>
          <a:stretch/>
        </p:blipFill>
        <p:spPr bwMode="auto">
          <a:xfrm>
            <a:off x="6096000" y="1825625"/>
            <a:ext cx="5880024" cy="429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05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1029</Words>
  <Application>Microsoft Office PowerPoint</Application>
  <PresentationFormat>Widescreen</PresentationFormat>
  <Paragraphs>114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The Intestines</vt:lpstr>
      <vt:lpstr>The Intestines</vt:lpstr>
      <vt:lpstr>The Intestines</vt:lpstr>
      <vt:lpstr>The Intestines</vt:lpstr>
      <vt:lpstr>The Intestines</vt:lpstr>
      <vt:lpstr>The Small Intestine</vt:lpstr>
      <vt:lpstr>The Small Intestine</vt:lpstr>
      <vt:lpstr>Or In A Slightly More Depressing Fact</vt:lpstr>
      <vt:lpstr>The Small Intestine</vt:lpstr>
      <vt:lpstr>The Small Intestine</vt:lpstr>
      <vt:lpstr>The Small Intestine</vt:lpstr>
      <vt:lpstr>The Small Intestine</vt:lpstr>
      <vt:lpstr>Histology of the Small Intestine</vt:lpstr>
      <vt:lpstr>Histology of the Small Intestine</vt:lpstr>
      <vt:lpstr>Histology of the Small Intestine</vt:lpstr>
      <vt:lpstr>Histology of the Small Intestine</vt:lpstr>
      <vt:lpstr>Large Intestine</vt:lpstr>
      <vt:lpstr>Large Intestine</vt:lpstr>
      <vt:lpstr>Large Intestine</vt:lpstr>
      <vt:lpstr>Large Intestine Sections</vt:lpstr>
      <vt:lpstr>Large Intestine Sections</vt:lpstr>
      <vt:lpstr>PowerPoint Presentation</vt:lpstr>
      <vt:lpstr>Large Intestine Sections</vt:lpstr>
      <vt:lpstr>Large Intestine Sections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Intestines</dc:title>
  <dc:creator>Owdij, Michael</dc:creator>
  <cp:lastModifiedBy>Administrator</cp:lastModifiedBy>
  <cp:revision>17</cp:revision>
  <dcterms:created xsi:type="dcterms:W3CDTF">2017-02-02T11:36:27Z</dcterms:created>
  <dcterms:modified xsi:type="dcterms:W3CDTF">2018-02-16T12:56:47Z</dcterms:modified>
</cp:coreProperties>
</file>