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27"/>
  </p:handout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78" r:id="rId12"/>
    <p:sldId id="265" r:id="rId13"/>
    <p:sldId id="266" r:id="rId14"/>
    <p:sldId id="267" r:id="rId15"/>
    <p:sldId id="268" r:id="rId16"/>
    <p:sldId id="269" r:id="rId17"/>
    <p:sldId id="270" r:id="rId18"/>
    <p:sldId id="280" r:id="rId19"/>
    <p:sldId id="272" r:id="rId20"/>
    <p:sldId id="276" r:id="rId21"/>
    <p:sldId id="273" r:id="rId22"/>
    <p:sldId id="274" r:id="rId23"/>
    <p:sldId id="282" r:id="rId24"/>
    <p:sldId id="283" r:id="rId25"/>
    <p:sldId id="281" r:id="rId26"/>
  </p:sldIdLst>
  <p:sldSz cx="9144000" cy="6858000" type="screen4x3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884DF-C05D-42DF-855E-9EEC545BBF7C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22CA8A-8ABF-42B9-9167-1B30F57DA0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279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5B45D-ED71-4FA9-A4B1-B10E2B3A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F54C5-AFC3-48DD-BCA1-914EC47F98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37F11-4C03-44D6-9258-7E05690EAC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ED69A2B8-CFFD-4C18-857B-E99D35C704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3F60D267-3148-4CC4-B40B-6FCA156F6D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E233-4A6D-4B34-8E65-959BBE8428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D181E-EBB6-4C3A-8833-B47B1D0DB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E0B1-DD4E-41A1-BF7C-96CA11424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83BA-01C5-4392-89B9-A3967F2B3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3A27D-585E-441D-BD17-F9B2382BCE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1BB99-122C-48D4-B8F1-9DF3E7C88A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4658-BA33-4771-B2D7-B4F0C95DE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0AE64-7A2A-4A2F-A8BF-A730FCF49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2FE7-4FC2-4B4D-BAE3-DD4472B564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25Nda3OHcM" TargetMode="External"/><Relationship Id="rId2" Type="http://schemas.openxmlformats.org/officeDocument/2006/relationships/hyperlink" Target="http://www.youtube.com/watch?v=sf0YXnAFBs8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y8dk5iS1f0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History of DNA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 Results</a:t>
            </a:r>
            <a:endParaRPr lang="en-US" dirty="0"/>
          </a:p>
        </p:txBody>
      </p:sp>
      <p:pic>
        <p:nvPicPr>
          <p:cNvPr id="10248" name="Picture 8" descr="450px-Griffith_experiment_svg.png image by sackb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867400" cy="491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4" name="Picture 4" descr="SCAN0001"/>
          <p:cNvPicPr>
            <a:picLocks noChangeAspect="1" noChangeArrowheads="1"/>
          </p:cNvPicPr>
          <p:nvPr/>
        </p:nvPicPr>
        <p:blipFill>
          <a:blip r:embed="rId2" cstate="print"/>
          <a:srcRect t="-1863" r="-11119" b="53210"/>
          <a:stretch>
            <a:fillRect/>
          </a:stretch>
        </p:blipFill>
        <p:spPr bwMode="auto">
          <a:xfrm>
            <a:off x="685800" y="838200"/>
            <a:ext cx="87630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Avery And DNA</a:t>
            </a:r>
          </a:p>
        </p:txBody>
      </p:sp>
      <p:sp>
        <p:nvSpPr>
          <p:cNvPr id="11268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r>
              <a:rPr lang="en-US" sz="2800" dirty="0"/>
              <a:t>In 1944 several scientists led by Oswald Avery tried to repeat Griffith’s work</a:t>
            </a:r>
          </a:p>
          <a:p>
            <a:r>
              <a:rPr lang="en-US" sz="2800" dirty="0"/>
              <a:t>They tried to demonstrate what molecule was most important for transformation</a:t>
            </a:r>
          </a:p>
        </p:txBody>
      </p:sp>
      <p:pic>
        <p:nvPicPr>
          <p:cNvPr id="7" name="Picture 7" descr="portrait-avery-600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371600"/>
            <a:ext cx="2627313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Avery And DNA</a:t>
            </a:r>
            <a:endParaRPr lang="en-US" dirty="0"/>
          </a:p>
        </p:txBody>
      </p:sp>
      <p:sp>
        <p:nvSpPr>
          <p:cNvPr id="1229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600200"/>
            <a:ext cx="4343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They treated heat killed bacteria with enzymes that killed proteins, lipids, </a:t>
            </a:r>
            <a:r>
              <a:rPr lang="en-US" sz="2800" dirty="0" err="1"/>
              <a:t>carbs</a:t>
            </a:r>
            <a:r>
              <a:rPr lang="en-US" sz="2800" dirty="0"/>
              <a:t> and RNA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Transformation still occurred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then treated the heat killed bacteria with enzymes that break down DNA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Transformation did not occur</a:t>
            </a:r>
          </a:p>
        </p:txBody>
      </p:sp>
      <p:pic>
        <p:nvPicPr>
          <p:cNvPr id="7" name="Picture 8" descr="enzy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0"/>
            <a:ext cx="3657600" cy="2657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Avery And DNA</a:t>
            </a:r>
            <a:endParaRPr lang="en-US" dirty="0"/>
          </a:p>
        </p:txBody>
      </p:sp>
      <p:sp>
        <p:nvSpPr>
          <p:cNvPr id="1331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r>
              <a:rPr lang="en-US" sz="2800" dirty="0"/>
              <a:t>Avery proved that </a:t>
            </a:r>
            <a:r>
              <a:rPr lang="en-US" sz="2800" b="1" dirty="0"/>
              <a:t>DNA</a:t>
            </a:r>
            <a:r>
              <a:rPr lang="en-US" sz="2800" dirty="0"/>
              <a:t> was the nucleic acid that stores and transmits the genetic information from one generation to next</a:t>
            </a:r>
          </a:p>
        </p:txBody>
      </p:sp>
      <p:pic>
        <p:nvPicPr>
          <p:cNvPr id="7" name="Picture 8" descr="hel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81201"/>
            <a:ext cx="4114800" cy="30831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Hershey-Chase</a:t>
            </a:r>
          </a:p>
        </p:txBody>
      </p:sp>
      <p:sp>
        <p:nvSpPr>
          <p:cNvPr id="1434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Alfred Hershey and Martha Chase were American scientists that studied viruses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used a </a:t>
            </a:r>
            <a:r>
              <a:rPr lang="en-US" sz="2800" dirty="0" err="1"/>
              <a:t>bacteriophage</a:t>
            </a:r>
            <a:r>
              <a:rPr lang="en-US" sz="2800" dirty="0"/>
              <a:t> to help prove DNA was the transmitter of genetic material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 </a:t>
            </a:r>
            <a:r>
              <a:rPr lang="en-US" sz="2400" dirty="0" err="1"/>
              <a:t>bacteriophage</a:t>
            </a:r>
            <a:r>
              <a:rPr lang="en-US" sz="2400" dirty="0"/>
              <a:t> is a virus that infects and kills bacteria</a:t>
            </a:r>
          </a:p>
        </p:txBody>
      </p:sp>
      <p:pic>
        <p:nvPicPr>
          <p:cNvPr id="7" name="Picture 8" descr="Chase__Hershey_19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4191000" cy="331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Hershey-Chase</a:t>
            </a:r>
            <a:endParaRPr lang="en-US" dirty="0"/>
          </a:p>
        </p:txBody>
      </p:sp>
      <p:sp>
        <p:nvSpPr>
          <p:cNvPr id="15368" name="Rectangle 8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r>
              <a:rPr lang="en-US" sz="2800" dirty="0"/>
              <a:t>They radioactively marked either the proteins in the virus or the DNA of the virus</a:t>
            </a:r>
          </a:p>
          <a:p>
            <a:r>
              <a:rPr lang="en-US" sz="2800" dirty="0"/>
              <a:t>This allowed them to view what caused the transformation of genetic material</a:t>
            </a:r>
          </a:p>
          <a:p>
            <a:endParaRPr lang="en-US" sz="2800" dirty="0"/>
          </a:p>
        </p:txBody>
      </p:sp>
      <p:pic>
        <p:nvPicPr>
          <p:cNvPr id="7" name="Picture 11" descr="BacteriophageCarto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4305300" cy="4141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Hershey-Chase</a:t>
            </a:r>
            <a:endParaRPr lang="en-US" dirty="0"/>
          </a:p>
        </p:txBody>
      </p:sp>
      <p:pic>
        <p:nvPicPr>
          <p:cNvPr id="16389" name="Picture 5" descr="ch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351242" cy="484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Watson, Crick &amp; Franklin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http://www.youtube.com/watch?v=sf0YXnAFBs8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www.youtube.com/watch?v=o25Nda3OHcM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of DNA</a:t>
            </a:r>
          </a:p>
        </p:txBody>
      </p:sp>
      <p:sp>
        <p:nvSpPr>
          <p:cNvPr id="38918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/>
              <a:t>DNA is a long molecule that is made up of </a:t>
            </a:r>
            <a:r>
              <a:rPr lang="en-US" sz="2800" dirty="0" smtClean="0"/>
              <a:t>many </a:t>
            </a:r>
            <a:r>
              <a:rPr lang="en-US" sz="2800" b="1" dirty="0" smtClean="0"/>
              <a:t>nucleotides</a:t>
            </a:r>
          </a:p>
          <a:p>
            <a:r>
              <a:rPr lang="en-US" sz="2800" dirty="0" smtClean="0"/>
              <a:t>That means that DNA is a </a:t>
            </a:r>
            <a:r>
              <a:rPr lang="en-US" sz="2800" b="1" dirty="0" smtClean="0"/>
              <a:t>polynucleotide</a:t>
            </a:r>
            <a:endParaRPr lang="en-US" sz="2800" b="1" dirty="0"/>
          </a:p>
          <a:p>
            <a:r>
              <a:rPr lang="en-US" sz="2800" dirty="0"/>
              <a:t>Each nucleotide is made up of a…</a:t>
            </a:r>
          </a:p>
          <a:p>
            <a:pPr lvl="1"/>
            <a:r>
              <a:rPr lang="en-US" sz="2400" dirty="0"/>
              <a:t>5 carbon sugar – Deoxyribose</a:t>
            </a:r>
          </a:p>
          <a:p>
            <a:pPr lvl="1"/>
            <a:r>
              <a:rPr lang="en-US" sz="2400" dirty="0"/>
              <a:t>A phosphate group</a:t>
            </a:r>
          </a:p>
          <a:p>
            <a:pPr lvl="1"/>
            <a:r>
              <a:rPr lang="en-US" sz="2400" dirty="0"/>
              <a:t>A nitrogenous </a:t>
            </a:r>
            <a:r>
              <a:rPr lang="en-US" sz="2400" dirty="0" smtClean="0"/>
              <a:t>base</a:t>
            </a:r>
          </a:p>
          <a:p>
            <a:r>
              <a:rPr lang="en-US" dirty="0" smtClean="0"/>
              <a:t>This means DNA stands for </a:t>
            </a:r>
            <a:r>
              <a:rPr lang="en-US" b="1" dirty="0" smtClean="0"/>
              <a:t>deoxyribonucleic acid</a:t>
            </a:r>
            <a:endParaRPr lang="en-US" b="1" dirty="0"/>
          </a:p>
        </p:txBody>
      </p:sp>
      <p:pic>
        <p:nvPicPr>
          <p:cNvPr id="7" name="Picture 10" descr="nucleoti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886200" cy="232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89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89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89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Overview</a:t>
            </a:r>
            <a:endParaRPr lang="en-US" dirty="0"/>
          </a:p>
        </p:txBody>
      </p:sp>
      <p:sp>
        <p:nvSpPr>
          <p:cNvPr id="3080" name="Rectangle 8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Griffith Experiments</a:t>
            </a:r>
          </a:p>
          <a:p>
            <a:r>
              <a:rPr lang="en-US"/>
              <a:t>Avery’s Experiments</a:t>
            </a:r>
          </a:p>
          <a:p>
            <a:r>
              <a:rPr lang="en-US"/>
              <a:t>Hershey Chase Experiments</a:t>
            </a:r>
          </a:p>
          <a:p>
            <a:r>
              <a:rPr lang="en-US"/>
              <a:t>Structure of DNA</a:t>
            </a:r>
          </a:p>
          <a:p>
            <a:pPr lvl="1"/>
            <a:r>
              <a:rPr lang="en-US"/>
              <a:t>Evidence for the structure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47109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 dirty="0"/>
              <a:t>DNA is structured in a double helix</a:t>
            </a:r>
          </a:p>
          <a:p>
            <a:r>
              <a:rPr lang="en-US" sz="2800" dirty="0"/>
              <a:t>Looks like a twisted ladder</a:t>
            </a:r>
          </a:p>
          <a:p>
            <a:r>
              <a:rPr lang="en-US" sz="2800" dirty="0"/>
              <a:t>DNA is a double stranded chain that is coiled</a:t>
            </a:r>
          </a:p>
          <a:p>
            <a:pPr>
              <a:buFont typeface="Arial" charset="0"/>
              <a:buNone/>
            </a:pPr>
            <a:endParaRPr lang="en-US" sz="2800" dirty="0"/>
          </a:p>
        </p:txBody>
      </p:sp>
      <p:pic>
        <p:nvPicPr>
          <p:cNvPr id="7" name="Picture 8" descr="dna_double_helix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41148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39941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The </a:t>
            </a:r>
            <a:r>
              <a:rPr lang="en-US" sz="2800" dirty="0" smtClean="0"/>
              <a:t>nucleotides </a:t>
            </a:r>
            <a:r>
              <a:rPr lang="en-US" sz="2800" dirty="0"/>
              <a:t>are arranged in an interesting fashion</a:t>
            </a:r>
          </a:p>
          <a:p>
            <a:r>
              <a:rPr lang="en-US" sz="2800" dirty="0"/>
              <a:t>The nitrogen bases are paired, but not randomly</a:t>
            </a:r>
          </a:p>
          <a:p>
            <a:r>
              <a:rPr lang="en-US" sz="2800" dirty="0"/>
              <a:t>The bases are paired </a:t>
            </a:r>
            <a:r>
              <a:rPr lang="en-US" sz="2800" dirty="0" smtClean="0"/>
              <a:t>specifically</a:t>
            </a:r>
          </a:p>
          <a:p>
            <a:r>
              <a:rPr lang="en-US" sz="2800" dirty="0" smtClean="0"/>
              <a:t>They are paired with the nitrogen base facing inward and the sugars and phosphates facing out</a:t>
            </a:r>
          </a:p>
          <a:p>
            <a:endParaRPr lang="en-US" sz="2800" dirty="0"/>
          </a:p>
        </p:txBody>
      </p:sp>
      <p:pic>
        <p:nvPicPr>
          <p:cNvPr id="7" name="Picture 8" descr="4Nucleotides"/>
          <p:cNvPicPr>
            <a:picLocks noChangeAspect="1" noChangeArrowheads="1"/>
          </p:cNvPicPr>
          <p:nvPr/>
        </p:nvPicPr>
        <p:blipFill rotWithShape="1">
          <a:blip r:embed="rId2" cstate="print"/>
          <a:srcRect l="10167" r="19644" b="40635"/>
          <a:stretch/>
        </p:blipFill>
        <p:spPr bwMode="auto">
          <a:xfrm>
            <a:off x="4953000" y="1432559"/>
            <a:ext cx="3352800" cy="4607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40966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There are four bases –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Guanine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Cytosine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Thymine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Adenine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can be paired as 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Guanine and Cytosine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Thymine and Adenine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Only these pairings are found in </a:t>
            </a:r>
            <a:r>
              <a:rPr lang="en-US" sz="2800" dirty="0" smtClean="0"/>
              <a:t>DNA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They are arranged along the sugar phosphate backbone</a:t>
            </a:r>
            <a:endParaRPr lang="en-US" sz="2800" dirty="0"/>
          </a:p>
        </p:txBody>
      </p:sp>
      <p:pic>
        <p:nvPicPr>
          <p:cNvPr id="7" name="Picture 8" descr="dnastructure"/>
          <p:cNvPicPr>
            <a:picLocks noChangeAspect="1" noChangeArrowheads="1"/>
          </p:cNvPicPr>
          <p:nvPr/>
        </p:nvPicPr>
        <p:blipFill rotWithShape="1">
          <a:blip r:embed="rId2" cstate="print"/>
          <a:srcRect b="4000"/>
          <a:stretch/>
        </p:blipFill>
        <p:spPr bwMode="auto">
          <a:xfrm>
            <a:off x="301625" y="1676400"/>
            <a:ext cx="4368932" cy="419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0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09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6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The nitrogen bases are divided up into two different groups</a:t>
            </a:r>
          </a:p>
          <a:p>
            <a:r>
              <a:rPr lang="en-US" dirty="0" smtClean="0"/>
              <a:t>Adenine and Guanine are the </a:t>
            </a:r>
            <a:r>
              <a:rPr lang="en-US" b="1" dirty="0" smtClean="0"/>
              <a:t>purines</a:t>
            </a:r>
          </a:p>
          <a:p>
            <a:r>
              <a:rPr lang="en-US" dirty="0" smtClean="0"/>
              <a:t>Thymine and Cytosine are the </a:t>
            </a:r>
            <a:r>
              <a:rPr lang="en-US" b="1" dirty="0" smtClean="0"/>
              <a:t>pyrimidines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57" t="28059" r="35037" b="20972"/>
          <a:stretch/>
        </p:blipFill>
        <p:spPr bwMode="auto">
          <a:xfrm>
            <a:off x="457200" y="1676400"/>
            <a:ext cx="3792455" cy="38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5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pic>
        <p:nvPicPr>
          <p:cNvPr id="2050" name="Picture 2" descr="http://upload.wikimedia.org/wikipedia/commons/thumb/d/d7/GC_DNA_base_pair.svg/500px-GC_DNA_base_pair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524000"/>
            <a:ext cx="3695700" cy="23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thumb/9/91/AT_DNA_base_pair.svg/500px-AT_DNA_base_pair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57600"/>
            <a:ext cx="4305300" cy="230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595412"/>
            <a:ext cx="4194175" cy="48053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nitrogen bases are held together by hydrogen bonds</a:t>
            </a:r>
          </a:p>
          <a:p>
            <a:r>
              <a:rPr lang="en-US" dirty="0" smtClean="0"/>
              <a:t>These are weak bonds that can be broken and replaced</a:t>
            </a:r>
          </a:p>
          <a:p>
            <a:r>
              <a:rPr lang="en-US" dirty="0" smtClean="0"/>
              <a:t>Guanine and cytosine have three bonds</a:t>
            </a:r>
          </a:p>
          <a:p>
            <a:r>
              <a:rPr lang="en-US" dirty="0" smtClean="0"/>
              <a:t>Adenine and thymine have two bonds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69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http://www.youtube.com/watch?v=qy8dk5iS1f0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28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</a:t>
            </a:r>
            <a:r>
              <a:rPr lang="en-US" dirty="0"/>
              <a:t>Overview</a:t>
            </a:r>
          </a:p>
        </p:txBody>
      </p:sp>
      <p:sp>
        <p:nvSpPr>
          <p:cNvPr id="8" name="Rectangle 6"/>
          <p:cNvSpPr txBox="1">
            <a:spLocks noRot="1" noChangeArrowheads="1"/>
          </p:cNvSpPr>
          <p:nvPr/>
        </p:nvSpPr>
        <p:spPr>
          <a:xfrm>
            <a:off x="4495800" y="1600200"/>
            <a:ext cx="4191000" cy="4498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DNA stores hereditary information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 much was known about it until the 1900’s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Knew it was there and knew it was in the nucleus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Had little idea of its purpose</a:t>
            </a:r>
          </a:p>
        </p:txBody>
      </p:sp>
      <p:pic>
        <p:nvPicPr>
          <p:cNvPr id="5" name="Picture 8" descr="dnanim0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1798638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Griffith</a:t>
            </a:r>
          </a:p>
        </p:txBody>
      </p:sp>
      <p:sp>
        <p:nvSpPr>
          <p:cNvPr id="19462" name="Rectangle 6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r>
              <a:rPr lang="en-US" sz="2800"/>
              <a:t>British scientist Fredrick Griffith was looking for a reason as to why certain bacteria produced pneumonia </a:t>
            </a:r>
          </a:p>
          <a:p>
            <a:r>
              <a:rPr lang="en-US" sz="2800"/>
              <a:t>Stumbled upon the molecular nature of hereditary information</a:t>
            </a:r>
          </a:p>
        </p:txBody>
      </p:sp>
      <p:pic>
        <p:nvPicPr>
          <p:cNvPr id="7" name="Picture 9" descr="140px-Griffith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2844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Griffith</a:t>
            </a:r>
            <a:endParaRPr lang="en-US" dirty="0"/>
          </a:p>
        </p:txBody>
      </p:sp>
      <p:sp>
        <p:nvSpPr>
          <p:cNvPr id="512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1600200"/>
            <a:ext cx="41910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Griffith tested two different strains of bacteria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One caused pneumonia, one did not</a:t>
            </a:r>
          </a:p>
          <a:p>
            <a:pPr>
              <a:lnSpc>
                <a:spcPct val="90000"/>
              </a:lnSpc>
            </a:pPr>
            <a:r>
              <a:rPr lang="en-US" sz="2800"/>
              <a:t>Both grew well on agar plates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disease causing strain grew into smooth cultures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The non disease causing strain grew into rough cultures</a:t>
            </a:r>
          </a:p>
        </p:txBody>
      </p:sp>
      <p:pic>
        <p:nvPicPr>
          <p:cNvPr id="5128" name="Picture 8" descr="marine_bacteria_on_an_agar_plate_full_size_landscape"/>
          <p:cNvPicPr>
            <a:picLocks noChangeAspect="1" noChangeArrowheads="1"/>
          </p:cNvPicPr>
          <p:nvPr/>
        </p:nvPicPr>
        <p:blipFill>
          <a:blip r:embed="rId2" cstate="print"/>
          <a:srcRect l="29863" r="29272"/>
          <a:stretch>
            <a:fillRect/>
          </a:stretch>
        </p:blipFill>
        <p:spPr bwMode="auto">
          <a:xfrm>
            <a:off x="1219200" y="1981200"/>
            <a:ext cx="2541588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Griffith</a:t>
            </a:r>
            <a:endParaRPr lang="en-US" dirty="0"/>
          </a:p>
        </p:txBody>
      </p:sp>
      <p:sp>
        <p:nvSpPr>
          <p:cNvPr id="6149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4800" y="1600200"/>
            <a:ext cx="4191000" cy="4876800"/>
          </a:xfrm>
        </p:spPr>
        <p:txBody>
          <a:bodyPr/>
          <a:lstStyle/>
          <a:p>
            <a:r>
              <a:rPr lang="en-US" sz="2400"/>
              <a:t>When he injected mice with the disease causing strain, they died</a:t>
            </a:r>
          </a:p>
          <a:p>
            <a:r>
              <a:rPr lang="en-US" sz="2400"/>
              <a:t>When he injected the mice with the harmless strain, they did not get sick</a:t>
            </a:r>
          </a:p>
          <a:p>
            <a:r>
              <a:rPr lang="en-US" sz="2400"/>
              <a:t>With this information Griffith thought the bacteria that caused a disease might produce a poison</a:t>
            </a:r>
          </a:p>
        </p:txBody>
      </p:sp>
      <p:pic>
        <p:nvPicPr>
          <p:cNvPr id="6151" name="Picture 7" descr="SCAN0001"/>
          <p:cNvPicPr>
            <a:picLocks noChangeAspect="1" noChangeArrowheads="1"/>
          </p:cNvPicPr>
          <p:nvPr/>
        </p:nvPicPr>
        <p:blipFill>
          <a:blip r:embed="rId2" cstate="print"/>
          <a:srcRect t="6683" r="61934" b="53212"/>
          <a:stretch>
            <a:fillRect/>
          </a:stretch>
        </p:blipFill>
        <p:spPr bwMode="auto">
          <a:xfrm>
            <a:off x="4953000" y="1447800"/>
            <a:ext cx="3001963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Griffith</a:t>
            </a:r>
            <a:endParaRPr lang="en-US" dirty="0"/>
          </a:p>
        </p:txBody>
      </p:sp>
      <p:sp>
        <p:nvSpPr>
          <p:cNvPr id="7174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51375" y="1600200"/>
            <a:ext cx="4191000" cy="4498975"/>
          </a:xfrm>
        </p:spPr>
        <p:txBody>
          <a:bodyPr/>
          <a:lstStyle/>
          <a:p>
            <a:r>
              <a:rPr lang="en-US" sz="2800"/>
              <a:t>For Griffith’s next experiment, he heat killed the disease causing strain and injected it into mice</a:t>
            </a:r>
          </a:p>
          <a:p>
            <a:pPr lvl="1"/>
            <a:r>
              <a:rPr lang="en-US" sz="2400"/>
              <a:t>The mice lived</a:t>
            </a:r>
          </a:p>
          <a:p>
            <a:r>
              <a:rPr lang="en-US" sz="2800"/>
              <a:t>What does this mean about the poison theory?</a:t>
            </a:r>
          </a:p>
        </p:txBody>
      </p:sp>
      <p:pic>
        <p:nvPicPr>
          <p:cNvPr id="7175" name="Picture 7" descr="SCAN0001"/>
          <p:cNvPicPr>
            <a:picLocks noChangeAspect="1" noChangeArrowheads="1"/>
          </p:cNvPicPr>
          <p:nvPr/>
        </p:nvPicPr>
        <p:blipFill>
          <a:blip r:embed="rId2" cstate="print"/>
          <a:srcRect l="38066" r="42287" b="53212"/>
          <a:stretch>
            <a:fillRect/>
          </a:stretch>
        </p:blipFill>
        <p:spPr bwMode="auto">
          <a:xfrm>
            <a:off x="1676400" y="1752600"/>
            <a:ext cx="1219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71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71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Amazing Results</a:t>
            </a:r>
          </a:p>
        </p:txBody>
      </p:sp>
      <p:sp>
        <p:nvSpPr>
          <p:cNvPr id="8197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00200"/>
            <a:ext cx="4191000" cy="4498975"/>
          </a:xfrm>
        </p:spPr>
        <p:txBody>
          <a:bodyPr/>
          <a:lstStyle/>
          <a:p>
            <a:r>
              <a:rPr lang="en-US" sz="2800"/>
              <a:t>The next result was the most amazing</a:t>
            </a:r>
          </a:p>
          <a:p>
            <a:r>
              <a:rPr lang="en-US" sz="2800"/>
              <a:t>He mixed heat killed disease causing bacteria with live harmless bacteria</a:t>
            </a:r>
          </a:p>
          <a:p>
            <a:r>
              <a:rPr lang="en-US" sz="2800"/>
              <a:t>When he injected the mice, they died!</a:t>
            </a:r>
          </a:p>
          <a:p>
            <a:r>
              <a:rPr lang="en-US" sz="2800"/>
              <a:t>What happened?</a:t>
            </a:r>
          </a:p>
        </p:txBody>
      </p:sp>
      <p:pic>
        <p:nvPicPr>
          <p:cNvPr id="8199" name="Picture 7" descr="SCAN0001"/>
          <p:cNvPicPr>
            <a:picLocks noChangeAspect="1" noChangeArrowheads="1"/>
          </p:cNvPicPr>
          <p:nvPr/>
        </p:nvPicPr>
        <p:blipFill>
          <a:blip r:embed="rId2" cstate="print"/>
          <a:srcRect l="77939" b="52502"/>
          <a:stretch>
            <a:fillRect/>
          </a:stretch>
        </p:blipFill>
        <p:spPr bwMode="auto">
          <a:xfrm>
            <a:off x="5943600" y="1447800"/>
            <a:ext cx="14224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Amazing Results</a:t>
            </a:r>
            <a:endParaRPr lang="en-US" dirty="0"/>
          </a:p>
        </p:txBody>
      </p:sp>
      <p:sp>
        <p:nvSpPr>
          <p:cNvPr id="9221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51375" y="1600200"/>
            <a:ext cx="4191000" cy="4498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Somehow the disease causing bacteria passed their disease to the harmless live bacteria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Griffith called this </a:t>
            </a:r>
            <a:r>
              <a:rPr lang="en-US" sz="2800" b="1" dirty="0"/>
              <a:t>transformation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This is because one strain of bacteria was transformed into another</a:t>
            </a:r>
          </a:p>
        </p:txBody>
      </p:sp>
      <p:pic>
        <p:nvPicPr>
          <p:cNvPr id="7" name="Picture 7" descr="tranint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81200"/>
            <a:ext cx="3733800" cy="315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630</Words>
  <Application>Microsoft Office PowerPoint</Application>
  <PresentationFormat>On-screen Show (4:3)</PresentationFormat>
  <Paragraphs>99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Tahoma</vt:lpstr>
      <vt:lpstr>Office Theme</vt:lpstr>
      <vt:lpstr>History of DNA</vt:lpstr>
      <vt:lpstr>DNA Overview</vt:lpstr>
      <vt:lpstr>DNA Overview</vt:lpstr>
      <vt:lpstr>Griffith</vt:lpstr>
      <vt:lpstr>Griffith</vt:lpstr>
      <vt:lpstr>Griffith</vt:lpstr>
      <vt:lpstr>Griffith</vt:lpstr>
      <vt:lpstr>Amazing Results</vt:lpstr>
      <vt:lpstr>Amazing Results</vt:lpstr>
      <vt:lpstr>Amazing Results</vt:lpstr>
      <vt:lpstr>PowerPoint Presentation</vt:lpstr>
      <vt:lpstr>Avery And DNA</vt:lpstr>
      <vt:lpstr>Avery And DNA</vt:lpstr>
      <vt:lpstr>Avery And DNA</vt:lpstr>
      <vt:lpstr>Hershey-Chase</vt:lpstr>
      <vt:lpstr>Hershey-Chase</vt:lpstr>
      <vt:lpstr>Hershey-Chase</vt:lpstr>
      <vt:lpstr>Watson, Crick &amp; Franklin</vt:lpstr>
      <vt:lpstr>Structure of DNA</vt:lpstr>
      <vt:lpstr>Structure of DNA</vt:lpstr>
      <vt:lpstr>Structure of DNA</vt:lpstr>
      <vt:lpstr>Structure of DNA</vt:lpstr>
      <vt:lpstr>Structure of DNA</vt:lpstr>
      <vt:lpstr>Structure of DNA</vt:lpstr>
      <vt:lpstr>Video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and RNA</dc:title>
  <dc:creator>Mike Owdij</dc:creator>
  <cp:lastModifiedBy>Administrator</cp:lastModifiedBy>
  <cp:revision>32</cp:revision>
  <dcterms:created xsi:type="dcterms:W3CDTF">2009-11-05T14:01:20Z</dcterms:created>
  <dcterms:modified xsi:type="dcterms:W3CDTF">2018-01-09T14:01:59Z</dcterms:modified>
</cp:coreProperties>
</file>