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8" r:id="rId4"/>
    <p:sldId id="257" r:id="rId5"/>
    <p:sldId id="262" r:id="rId6"/>
    <p:sldId id="263" r:id="rId7"/>
    <p:sldId id="261" r:id="rId8"/>
    <p:sldId id="258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816" y="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995F2-D21F-49AE-AC20-66CB3B08918D}" type="datetimeFigureOut">
              <a:rPr lang="en-US" smtClean="0"/>
              <a:t>2/11/2016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07690-3538-4586-A088-F33FCC343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306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995F2-D21F-49AE-AC20-66CB3B08918D}" type="datetimeFigureOut">
              <a:rPr lang="en-US" smtClean="0"/>
              <a:t>2/11/2016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07690-3538-4586-A088-F33FCC343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05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995F2-D21F-49AE-AC20-66CB3B08918D}" type="datetimeFigureOut">
              <a:rPr lang="en-US" smtClean="0"/>
              <a:t>2/11/2016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07690-3538-4586-A088-F33FCC343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600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995F2-D21F-49AE-AC20-66CB3B08918D}" type="datetimeFigureOut">
              <a:rPr lang="en-US" smtClean="0"/>
              <a:t>2/11/2016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07690-3538-4586-A088-F33FCC343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554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995F2-D21F-49AE-AC20-66CB3B08918D}" type="datetimeFigureOut">
              <a:rPr lang="en-US" smtClean="0"/>
              <a:t>2/11/2016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07690-3538-4586-A088-F33FCC343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299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995F2-D21F-49AE-AC20-66CB3B08918D}" type="datetimeFigureOut">
              <a:rPr lang="en-US" smtClean="0"/>
              <a:t>2/11/2016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07690-3538-4586-A088-F33FCC343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676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995F2-D21F-49AE-AC20-66CB3B08918D}" type="datetimeFigureOut">
              <a:rPr lang="en-US" smtClean="0"/>
              <a:t>2/11/2016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07690-3538-4586-A088-F33FCC343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202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995F2-D21F-49AE-AC20-66CB3B08918D}" type="datetimeFigureOut">
              <a:rPr lang="en-US" smtClean="0"/>
              <a:t>2/11/2016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07690-3538-4586-A088-F33FCC343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225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995F2-D21F-49AE-AC20-66CB3B08918D}" type="datetimeFigureOut">
              <a:rPr lang="en-US" smtClean="0"/>
              <a:t>2/11/2016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07690-3538-4586-A088-F33FCC343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567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995F2-D21F-49AE-AC20-66CB3B08918D}" type="datetimeFigureOut">
              <a:rPr lang="en-US" smtClean="0"/>
              <a:t>2/11/2016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07690-3538-4586-A088-F33FCC343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472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995F2-D21F-49AE-AC20-66CB3B08918D}" type="datetimeFigureOut">
              <a:rPr lang="en-US" smtClean="0"/>
              <a:t>2/11/2016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07690-3538-4586-A088-F33FCC343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058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6995F2-D21F-49AE-AC20-66CB3B08918D}" type="datetimeFigureOut">
              <a:rPr lang="en-US" smtClean="0"/>
              <a:t>2/11/2016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07690-3538-4586-A088-F33FCC343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461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Hardy Weinberg Problems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674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#4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After graduation, you and 19 friends build a </a:t>
            </a:r>
            <a:r>
              <a:rPr lang="en-US" dirty="0" smtClean="0"/>
              <a:t>raft (10 male and 10 female), </a:t>
            </a:r>
            <a:r>
              <a:rPr lang="en-US" dirty="0"/>
              <a:t>sail to a deserted island, and start a new population, totally isolated from the world. Two of your friends carry (that is, are heterozygous for) the recessive </a:t>
            </a:r>
            <a:r>
              <a:rPr lang="en-US" dirty="0" smtClean="0"/>
              <a:t>cystic fibrosis </a:t>
            </a:r>
            <a:r>
              <a:rPr lang="en-US" dirty="0"/>
              <a:t>allele, which in </a:t>
            </a:r>
            <a:r>
              <a:rPr lang="en-US" dirty="0" smtClean="0"/>
              <a:t>homozygous recessive cases causes </a:t>
            </a:r>
            <a:r>
              <a:rPr lang="en-US" dirty="0"/>
              <a:t>cystic fibrosis.</a:t>
            </a:r>
          </a:p>
          <a:p>
            <a:r>
              <a:rPr lang="en-US" dirty="0" smtClean="0"/>
              <a:t>Assuming </a:t>
            </a:r>
            <a:r>
              <a:rPr lang="en-US" dirty="0"/>
              <a:t>that the frequency of this allele does not change as the population grows, what will be the instance of cystic fibrosis on your island</a:t>
            </a:r>
            <a:r>
              <a:rPr lang="en-US" dirty="0" smtClean="0"/>
              <a:t>?</a:t>
            </a:r>
          </a:p>
          <a:p>
            <a:r>
              <a:rPr lang="en-US" dirty="0"/>
              <a:t>Cystic fibrosis births on the island is how many times greater than the original </a:t>
            </a:r>
            <a:r>
              <a:rPr lang="en-US" dirty="0" smtClean="0"/>
              <a:t>mainland? </a:t>
            </a:r>
            <a:r>
              <a:rPr lang="en-US" dirty="0"/>
              <a:t>The frequency of births on the mainland is .059%.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48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Hardy-Weinberg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382000" cy="2133600"/>
          </a:xfrm>
        </p:spPr>
        <p:txBody>
          <a:bodyPr/>
          <a:lstStyle/>
          <a:p>
            <a:r>
              <a:rPr lang="en-US" dirty="0" smtClean="0"/>
              <a:t>Workspace…</a:t>
            </a:r>
            <a:endParaRPr lang="en-US" dirty="0"/>
          </a:p>
        </p:txBody>
      </p:sp>
      <p:pic>
        <p:nvPicPr>
          <p:cNvPr id="5" name="Picture 2" descr="http://www.nature.com/scitable/content/ne0000/ne0000/ne0000/ne0000/6724125/EssGen_H-WEquation_MID_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05" y="2209800"/>
            <a:ext cx="4321224" cy="962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60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Hardy-Weinberg (Cheat Sheet)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These are helpful tips for Hardy-Weinberg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</a:t>
            </a:r>
            <a:r>
              <a:rPr lang="en-US" baseline="30000" dirty="0" smtClean="0"/>
              <a:t>2</a:t>
            </a:r>
            <a:r>
              <a:rPr lang="en-US" dirty="0"/>
              <a:t> </a:t>
            </a:r>
            <a:r>
              <a:rPr lang="en-US" dirty="0" smtClean="0"/>
              <a:t>is equal to (WW)%</a:t>
            </a:r>
          </a:p>
          <a:p>
            <a:r>
              <a:rPr lang="en-US" dirty="0" smtClean="0"/>
              <a:t>2pq is equal to (</a:t>
            </a:r>
            <a:r>
              <a:rPr lang="en-US" dirty="0" err="1" smtClean="0"/>
              <a:t>Ww</a:t>
            </a:r>
            <a:r>
              <a:rPr lang="en-US" dirty="0" smtClean="0"/>
              <a:t>)%</a:t>
            </a:r>
          </a:p>
          <a:p>
            <a:r>
              <a:rPr lang="en-US" dirty="0" smtClean="0"/>
              <a:t>q</a:t>
            </a:r>
            <a:r>
              <a:rPr lang="en-US" baseline="30000" dirty="0" smtClean="0"/>
              <a:t>2</a:t>
            </a:r>
            <a:r>
              <a:rPr lang="en-US" dirty="0" smtClean="0"/>
              <a:t> is equal to (</a:t>
            </a:r>
            <a:r>
              <a:rPr lang="en-US" dirty="0" err="1" smtClean="0"/>
              <a:t>ww</a:t>
            </a:r>
            <a:r>
              <a:rPr lang="en-US" dirty="0" smtClean="0"/>
              <a:t>)%</a:t>
            </a:r>
          </a:p>
          <a:p>
            <a:endParaRPr lang="en-US" dirty="0"/>
          </a:p>
          <a:p>
            <a:r>
              <a:rPr lang="en-US" dirty="0" smtClean="0"/>
              <a:t>p + q = 1</a:t>
            </a:r>
          </a:p>
          <a:p>
            <a:endParaRPr lang="en-US" dirty="0"/>
          </a:p>
          <a:p>
            <a:r>
              <a:rPr lang="en-US" dirty="0" smtClean="0"/>
              <a:t>ALWAYS write down variables given to you</a:t>
            </a:r>
          </a:p>
          <a:p>
            <a:r>
              <a:rPr lang="en-US" dirty="0" smtClean="0"/>
              <a:t>ALWAYS write down variables you are looking for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121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Setup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382000" cy="1523999"/>
          </a:xfrm>
        </p:spPr>
        <p:txBody>
          <a:bodyPr/>
          <a:lstStyle/>
          <a:p>
            <a:r>
              <a:rPr lang="en-US" dirty="0"/>
              <a:t>If 98 out of 200 individuals in a population express the recessive phenotype, what percent of the population would you predict would be heterozygotes?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200400"/>
            <a:ext cx="8382000" cy="1523999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Workspace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0748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Cystic fibrosis is a </a:t>
            </a:r>
            <a:r>
              <a:rPr lang="en-US" dirty="0" smtClean="0"/>
              <a:t>double recessive </a:t>
            </a:r>
            <a:r>
              <a:rPr lang="en-US" dirty="0"/>
              <a:t>condition that affects about 1 in 2,500 babies in the Caucasian population of the United States. Please calculate the following</a:t>
            </a:r>
            <a:r>
              <a:rPr lang="en-US" dirty="0" smtClean="0"/>
              <a:t>:</a:t>
            </a:r>
          </a:p>
          <a:p>
            <a:r>
              <a:rPr lang="en-US" dirty="0" smtClean="0"/>
              <a:t>The </a:t>
            </a:r>
            <a:r>
              <a:rPr lang="en-US" dirty="0"/>
              <a:t>frequency of the recessive allele in the population.</a:t>
            </a:r>
          </a:p>
          <a:p>
            <a:r>
              <a:rPr lang="en-US" dirty="0"/>
              <a:t>The frequency of the dominant allele in the population.</a:t>
            </a:r>
          </a:p>
          <a:p>
            <a:r>
              <a:rPr lang="en-US" dirty="0"/>
              <a:t>The percentage of heterozygous individuals (carriers) in the population.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57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Hardy-Weinberg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382000" cy="2133600"/>
          </a:xfrm>
        </p:spPr>
        <p:txBody>
          <a:bodyPr/>
          <a:lstStyle/>
          <a:p>
            <a:r>
              <a:rPr lang="en-US" dirty="0" smtClean="0"/>
              <a:t>Workspace…</a:t>
            </a:r>
            <a:endParaRPr lang="en-US" dirty="0"/>
          </a:p>
        </p:txBody>
      </p:sp>
      <p:pic>
        <p:nvPicPr>
          <p:cNvPr id="5" name="Picture 2" descr="http://www.nature.com/scitable/content/ne0000/ne0000/ne0000/ne0000/6724125/EssGen_H-WEquation_MID_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05" y="2209800"/>
            <a:ext cx="4321224" cy="962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2235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Problem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r>
              <a:rPr lang="en-US" dirty="0"/>
              <a:t>A rather large population of </a:t>
            </a:r>
            <a:r>
              <a:rPr lang="en-US" dirty="0" smtClean="0"/>
              <a:t>robins have </a:t>
            </a:r>
            <a:r>
              <a:rPr lang="en-US" dirty="0"/>
              <a:t>396 red-sided individuals and 557 tan-sided individuals. Assume that red is totally recessive. Please calculate the following</a:t>
            </a:r>
            <a:r>
              <a:rPr lang="en-US" dirty="0" smtClean="0"/>
              <a:t>:</a:t>
            </a:r>
          </a:p>
          <a:p>
            <a:r>
              <a:rPr lang="en-US" dirty="0" smtClean="0"/>
              <a:t>The </a:t>
            </a:r>
            <a:r>
              <a:rPr lang="en-US" dirty="0"/>
              <a:t>allele frequencies of each allele.</a:t>
            </a:r>
          </a:p>
          <a:p>
            <a:r>
              <a:rPr lang="en-US" dirty="0"/>
              <a:t>The expected genotype frequencies.</a:t>
            </a:r>
          </a:p>
          <a:p>
            <a:r>
              <a:rPr lang="en-US" dirty="0"/>
              <a:t>The number of heterozygous individuals that you would predict to be in this population.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26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Hardy-Weinberg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382000" cy="2133600"/>
          </a:xfrm>
        </p:spPr>
        <p:txBody>
          <a:bodyPr/>
          <a:lstStyle/>
          <a:p>
            <a:r>
              <a:rPr lang="en-US" dirty="0" smtClean="0"/>
              <a:t>Workspace…</a:t>
            </a:r>
            <a:endParaRPr lang="en-US" dirty="0"/>
          </a:p>
        </p:txBody>
      </p:sp>
      <p:pic>
        <p:nvPicPr>
          <p:cNvPr id="5" name="Picture 2" descr="http://www.nature.com/scitable/content/ne0000/ne0000/ne0000/ne0000/6724125/EssGen_H-WEquation_MID_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05" y="2209800"/>
            <a:ext cx="4321224" cy="962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2235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#3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 scientist is studying a population of Keel Billed Toucans. A Keel Billed Toucan has a green and orange beak if it is homozygous dominant; green, orange, red and blue beak if it is heterozygous; and a red and blue beak if it is homozygous recessive.</a:t>
            </a:r>
          </a:p>
          <a:p>
            <a:r>
              <a:rPr lang="en-US" dirty="0" smtClean="0"/>
              <a:t>The first year of the study there were 33 of 187 toucans that had a red and blue beak</a:t>
            </a:r>
          </a:p>
          <a:p>
            <a:r>
              <a:rPr lang="en-US" dirty="0" smtClean="0"/>
              <a:t>The second year of the study there were 78 of 201 toucans that had a green and orange beak</a:t>
            </a:r>
          </a:p>
          <a:p>
            <a:r>
              <a:rPr lang="en-US" dirty="0" smtClean="0"/>
              <a:t>Are the alleles of the population changing? </a:t>
            </a:r>
          </a:p>
          <a:p>
            <a:pPr lvl="1"/>
            <a:r>
              <a:rPr lang="en-US" dirty="0" smtClean="0"/>
              <a:t>If so what is the change of the allele frequencies for dominant and recessive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156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Hardy-Weinberg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382000" cy="2133600"/>
          </a:xfrm>
        </p:spPr>
        <p:txBody>
          <a:bodyPr/>
          <a:lstStyle/>
          <a:p>
            <a:r>
              <a:rPr lang="en-US" dirty="0" smtClean="0"/>
              <a:t>Workspace…</a:t>
            </a:r>
            <a:endParaRPr lang="en-US" dirty="0"/>
          </a:p>
        </p:txBody>
      </p:sp>
      <p:pic>
        <p:nvPicPr>
          <p:cNvPr id="5" name="Picture 2" descr="http://www.nature.com/scitable/content/ne0000/ne0000/ne0000/ne0000/6724125/EssGen_H-WEquation_MID_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05" y="2209800"/>
            <a:ext cx="4321224" cy="962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32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451</Words>
  <Application>Microsoft Office PowerPoint</Application>
  <PresentationFormat>On-screen Show (4:3)</PresentationFormat>
  <Paragraphs>43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Hardy Weinberg Problems</vt:lpstr>
      <vt:lpstr>Hardy-Weinberg (Cheat Sheet)</vt:lpstr>
      <vt:lpstr>Setup Problem</vt:lpstr>
      <vt:lpstr>Problem #1</vt:lpstr>
      <vt:lpstr>Hardy-Weinberg</vt:lpstr>
      <vt:lpstr>Problem #2</vt:lpstr>
      <vt:lpstr>Hardy-Weinberg</vt:lpstr>
      <vt:lpstr>Problem #3</vt:lpstr>
      <vt:lpstr>Hardy-Weinberg</vt:lpstr>
      <vt:lpstr>Problem #4</vt:lpstr>
      <vt:lpstr>Hardy-Weinberg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Hardy Weinberg Problems</dc:title>
  <dc:creator>Administrator</dc:creator>
  <cp:lastModifiedBy>Owdij, Michael</cp:lastModifiedBy>
  <cp:revision>10</cp:revision>
  <cp:lastPrinted>2015-02-18T19:04:52Z</cp:lastPrinted>
  <dcterms:created xsi:type="dcterms:W3CDTF">2014-01-24T13:41:09Z</dcterms:created>
  <dcterms:modified xsi:type="dcterms:W3CDTF">2016-02-11T13:28:00Z</dcterms:modified>
</cp:coreProperties>
</file>