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4" r:id="rId18"/>
    <p:sldId id="272" r:id="rId19"/>
    <p:sldId id="273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92" autoAdjust="0"/>
    <p:restoredTop sz="94660"/>
  </p:normalViewPr>
  <p:slideViewPr>
    <p:cSldViewPr>
      <p:cViewPr varScale="1">
        <p:scale>
          <a:sx n="73" d="100"/>
          <a:sy n="73" d="100"/>
        </p:scale>
        <p:origin x="-130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92A5D-6EBC-4F3D-90F8-2BA605CBC565}" type="datetimeFigureOut">
              <a:rPr lang="en-US" smtClean="0"/>
              <a:pPr/>
              <a:t>9/14/2012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55080-AA9F-4C15-A3CC-27AB6928FC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375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92A5D-6EBC-4F3D-90F8-2BA605CBC565}" type="datetimeFigureOut">
              <a:rPr lang="en-US" smtClean="0"/>
              <a:pPr/>
              <a:t>9/14/2012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55080-AA9F-4C15-A3CC-27AB6928FC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822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92A5D-6EBC-4F3D-90F8-2BA605CBC565}" type="datetimeFigureOut">
              <a:rPr lang="en-US" smtClean="0"/>
              <a:pPr/>
              <a:t>9/14/2012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55080-AA9F-4C15-A3CC-27AB6928FC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462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92A5D-6EBC-4F3D-90F8-2BA605CBC565}" type="datetimeFigureOut">
              <a:rPr lang="en-US" smtClean="0"/>
              <a:pPr/>
              <a:t>9/14/2012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55080-AA9F-4C15-A3CC-27AB6928FC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376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92A5D-6EBC-4F3D-90F8-2BA605CBC565}" type="datetimeFigureOut">
              <a:rPr lang="en-US" smtClean="0"/>
              <a:pPr/>
              <a:t>9/14/2012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55080-AA9F-4C15-A3CC-27AB6928FC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946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92A5D-6EBC-4F3D-90F8-2BA605CBC565}" type="datetimeFigureOut">
              <a:rPr lang="en-US" smtClean="0"/>
              <a:pPr/>
              <a:t>9/14/2012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55080-AA9F-4C15-A3CC-27AB6928FC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271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92A5D-6EBC-4F3D-90F8-2BA605CBC565}" type="datetimeFigureOut">
              <a:rPr lang="en-US" smtClean="0"/>
              <a:pPr/>
              <a:t>9/14/2012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55080-AA9F-4C15-A3CC-27AB6928FC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097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92A5D-6EBC-4F3D-90F8-2BA605CBC565}" type="datetimeFigureOut">
              <a:rPr lang="en-US" smtClean="0"/>
              <a:pPr/>
              <a:t>9/14/2012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55080-AA9F-4C15-A3CC-27AB6928FC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443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92A5D-6EBC-4F3D-90F8-2BA605CBC565}" type="datetimeFigureOut">
              <a:rPr lang="en-US" smtClean="0"/>
              <a:pPr/>
              <a:t>9/14/2012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55080-AA9F-4C15-A3CC-27AB6928FC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930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92A5D-6EBC-4F3D-90F8-2BA605CBC565}" type="datetimeFigureOut">
              <a:rPr lang="en-US" smtClean="0"/>
              <a:pPr/>
              <a:t>9/14/2012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55080-AA9F-4C15-A3CC-27AB6928FC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841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92A5D-6EBC-4F3D-90F8-2BA605CBC565}" type="datetimeFigureOut">
              <a:rPr lang="en-US" smtClean="0"/>
              <a:pPr/>
              <a:t>9/14/2012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55080-AA9F-4C15-A3CC-27AB6928FC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735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892A5D-6EBC-4F3D-90F8-2BA605CBC565}" type="datetimeFigureOut">
              <a:rPr lang="en-US" smtClean="0"/>
              <a:pPr/>
              <a:t>9/14/2012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E55080-AA9F-4C15-A3CC-27AB6928FC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46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I1RHmSm36aE" TargetMode="Externa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Ecology of Organisms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077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Acclimation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533400" y="1600200"/>
            <a:ext cx="4038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Some organisms can adjust their tolerances</a:t>
            </a:r>
          </a:p>
          <a:p>
            <a:r>
              <a:rPr lang="en-US" dirty="0" smtClean="0"/>
              <a:t>If a goldfish is born in 5 degree water it can function with the same tolerance curve as a goldfish born 25 degree water</a:t>
            </a:r>
          </a:p>
          <a:p>
            <a:r>
              <a:rPr lang="en-US" dirty="0" smtClean="0"/>
              <a:t>Think about humans that live in hot and cold climates</a:t>
            </a:r>
            <a:endParaRPr lang="en-US" dirty="0"/>
          </a:p>
        </p:txBody>
      </p:sp>
      <p:pic>
        <p:nvPicPr>
          <p:cNvPr id="9218" name="Picture 2" descr="http://ineedweddinghelp.com/wp-content/uploads/2007/11/goldfish-bowl-centerpie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1371600"/>
            <a:ext cx="2438400" cy="2438400"/>
          </a:xfrm>
          <a:prstGeom prst="rect">
            <a:avLst/>
          </a:prstGeom>
          <a:noFill/>
        </p:spPr>
      </p:pic>
      <p:pic>
        <p:nvPicPr>
          <p:cNvPr id="9220" name="Picture 4" descr="http://hearingelmo.files.wordpress.com/2008/07/pond-goldfis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4419600"/>
            <a:ext cx="2743200" cy="2057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94056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of Internal Conditions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006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Some animals that live in stable environments can use the environment to regulate their internal conditions</a:t>
            </a:r>
          </a:p>
          <a:p>
            <a:r>
              <a:rPr lang="en-US" b="1" dirty="0" smtClean="0"/>
              <a:t>Conformers</a:t>
            </a:r>
            <a:r>
              <a:rPr lang="en-US" dirty="0" smtClean="0"/>
              <a:t> do not regulate their internal body conditions</a:t>
            </a:r>
          </a:p>
          <a:p>
            <a:r>
              <a:rPr lang="en-US" dirty="0" smtClean="0"/>
              <a:t>They use the environment to maintain body conditions</a:t>
            </a:r>
            <a:endParaRPr lang="en-US" dirty="0"/>
          </a:p>
        </p:txBody>
      </p:sp>
      <p:pic>
        <p:nvPicPr>
          <p:cNvPr id="8196" name="Picture 4" descr="http://dnr.wi.gov/eek/critter/reptile/images/turtleMidlandPainted.jpg"/>
          <p:cNvPicPr>
            <a:picLocks noChangeAspect="1" noChangeArrowheads="1"/>
          </p:cNvPicPr>
          <p:nvPr/>
        </p:nvPicPr>
        <p:blipFill>
          <a:blip r:embed="rId2" cstate="print"/>
          <a:srcRect t="7317"/>
          <a:stretch>
            <a:fillRect/>
          </a:stretch>
        </p:blipFill>
        <p:spPr bwMode="auto">
          <a:xfrm>
            <a:off x="457200" y="2286000"/>
            <a:ext cx="4165600" cy="2895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35037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of Internal Conditions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Not all organisms live in stable environments</a:t>
            </a:r>
          </a:p>
          <a:p>
            <a:r>
              <a:rPr lang="en-US" dirty="0" smtClean="0"/>
              <a:t>Organisms that control their internal conditions are called </a:t>
            </a:r>
            <a:r>
              <a:rPr lang="en-US" b="1" dirty="0" smtClean="0"/>
              <a:t>regulators</a:t>
            </a:r>
          </a:p>
          <a:p>
            <a:r>
              <a:rPr lang="en-US" dirty="0" smtClean="0"/>
              <a:t>They can live successfully in a wide range of environments</a:t>
            </a:r>
          </a:p>
          <a:p>
            <a:endParaRPr lang="en-US" dirty="0"/>
          </a:p>
        </p:txBody>
      </p:sp>
      <p:pic>
        <p:nvPicPr>
          <p:cNvPr id="7170" name="Picture 2" descr="http://www.21stcenturytiger.org/files/Public/p11_ZooTigercu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286000"/>
            <a:ext cx="4114800" cy="27726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25513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Escape from Unsuitable Conditions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During periods where an organism cannot get enough resources an animal has to still survive</a:t>
            </a:r>
          </a:p>
          <a:p>
            <a:r>
              <a:rPr lang="en-US" dirty="0" smtClean="0"/>
              <a:t>There are two main different strategies to survive predictable periods of unfavorable conditions</a:t>
            </a:r>
            <a:endParaRPr lang="en-US" dirty="0"/>
          </a:p>
        </p:txBody>
      </p:sp>
      <p:pic>
        <p:nvPicPr>
          <p:cNvPr id="6146" name="Picture 2" descr="http://johnbokma.com/mexit/2007/02/15/barren-are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438400"/>
            <a:ext cx="3644900" cy="27336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58396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Escape from Unsuitable Conditions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Dormancy</a:t>
            </a:r>
            <a:r>
              <a:rPr lang="en-US" dirty="0" smtClean="0"/>
              <a:t> is a long term strategy where organisms use limited resources by shutting down most processes</a:t>
            </a:r>
          </a:p>
          <a:p>
            <a:r>
              <a:rPr lang="en-US" dirty="0" smtClean="0"/>
              <a:t>This is seen in drought or during the winter</a:t>
            </a:r>
          </a:p>
          <a:p>
            <a:r>
              <a:rPr lang="en-US" dirty="0" smtClean="0"/>
              <a:t>Grass does this during a summer with no rain and during the winter</a:t>
            </a:r>
          </a:p>
        </p:txBody>
      </p:sp>
      <p:pic>
        <p:nvPicPr>
          <p:cNvPr id="5124" name="Picture 4" descr="http://urbanext.illinois.edu/lawntalk/images/pics/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3886200"/>
            <a:ext cx="2867025" cy="2013835"/>
          </a:xfrm>
          <a:prstGeom prst="rect">
            <a:avLst/>
          </a:prstGeom>
          <a:noFill/>
        </p:spPr>
      </p:pic>
      <p:pic>
        <p:nvPicPr>
          <p:cNvPr id="5126" name="Picture 6" descr="http://lifeandlawns.com/wp-content/uploads/2008/03/dormant-lawn.jpg"/>
          <p:cNvPicPr>
            <a:picLocks noChangeAspect="1" noChangeArrowheads="1"/>
          </p:cNvPicPr>
          <p:nvPr/>
        </p:nvPicPr>
        <p:blipFill>
          <a:blip r:embed="rId3" cstate="print"/>
          <a:srcRect b="29032"/>
          <a:stretch>
            <a:fillRect/>
          </a:stretch>
        </p:blipFill>
        <p:spPr bwMode="auto">
          <a:xfrm>
            <a:off x="4648200" y="1600200"/>
            <a:ext cx="3638550" cy="1676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46236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Escape from Unsuitable Conditions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Migration</a:t>
            </a:r>
            <a:r>
              <a:rPr lang="en-US" dirty="0" smtClean="0"/>
              <a:t> is a long term strategy that involves animals moving across a large distance to find resources</a:t>
            </a:r>
          </a:p>
          <a:p>
            <a:r>
              <a:rPr lang="en-US" dirty="0" smtClean="0"/>
              <a:t>Birds often migrate south for the winter</a:t>
            </a:r>
          </a:p>
          <a:p>
            <a:r>
              <a:rPr lang="en-US" dirty="0" smtClean="0"/>
              <a:t>It is because there are more winter resources in southern </a:t>
            </a:r>
            <a:r>
              <a:rPr lang="en-US" dirty="0" err="1" smtClean="0"/>
              <a:t>reagons</a:t>
            </a:r>
            <a:endParaRPr lang="en-US" dirty="0"/>
          </a:p>
        </p:txBody>
      </p:sp>
      <p:pic>
        <p:nvPicPr>
          <p:cNvPr id="4098" name="Picture 2" descr="http://www.borealbirds.org/images/migrationmap-cli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47800"/>
            <a:ext cx="3890761" cy="4953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03693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Niche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Species don’t inhabit all areas of the habitat at once</a:t>
            </a:r>
          </a:p>
          <a:p>
            <a:r>
              <a:rPr lang="en-US" dirty="0" smtClean="0"/>
              <a:t>They have a defined niche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niche</a:t>
            </a:r>
            <a:r>
              <a:rPr lang="en-US" dirty="0" smtClean="0"/>
              <a:t> is the </a:t>
            </a:r>
            <a:r>
              <a:rPr lang="en-US" smtClean="0"/>
              <a:t>specific role </a:t>
            </a:r>
            <a:r>
              <a:rPr lang="en-US" dirty="0" smtClean="0"/>
              <a:t>of each organism within its environment</a:t>
            </a:r>
            <a:endParaRPr lang="en-US" dirty="0"/>
          </a:p>
        </p:txBody>
      </p:sp>
      <p:pic>
        <p:nvPicPr>
          <p:cNvPr id="4098" name="Picture 2" descr="http://www.animalcorner.co.uk/wildlife/graphics/antea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2057400"/>
            <a:ext cx="4445000" cy="2667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9093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Niche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http://www.youtube.com/watch?v=I1RHmSm36aE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Niche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Some species eat many things, can live many places and have a very broad niche</a:t>
            </a:r>
          </a:p>
          <a:p>
            <a:r>
              <a:rPr lang="en-US" dirty="0" smtClean="0"/>
              <a:t>These are called </a:t>
            </a:r>
            <a:r>
              <a:rPr lang="en-US" b="1" dirty="0" smtClean="0"/>
              <a:t>generalists </a:t>
            </a:r>
            <a:endParaRPr lang="en-US" dirty="0" smtClean="0"/>
          </a:p>
          <a:p>
            <a:r>
              <a:rPr lang="en-US" dirty="0" smtClean="0"/>
              <a:t>Humans eat a variety of organisms and can live in many different places</a:t>
            </a:r>
            <a:endParaRPr lang="en-US" dirty="0"/>
          </a:p>
        </p:txBody>
      </p:sp>
      <p:pic>
        <p:nvPicPr>
          <p:cNvPr id="2050" name="Picture 2" descr="http://s.costumzee.com/users/Barbaro-2779-ful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981200"/>
            <a:ext cx="4135043" cy="31908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03763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Niche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Some animals eat very specific organisms, live in very defined places and have a very narrow niche</a:t>
            </a:r>
          </a:p>
          <a:p>
            <a:r>
              <a:rPr lang="en-US" dirty="0" smtClean="0"/>
              <a:t>We call these </a:t>
            </a:r>
            <a:r>
              <a:rPr lang="en-US" b="1" dirty="0" smtClean="0"/>
              <a:t>specialists</a:t>
            </a:r>
            <a:r>
              <a:rPr lang="en-US" dirty="0" smtClean="0"/>
              <a:t> </a:t>
            </a:r>
          </a:p>
          <a:p>
            <a:r>
              <a:rPr lang="en-US" dirty="0" smtClean="0"/>
              <a:t>Koala bears are animals that eat very specific food and live in very specific trees</a:t>
            </a:r>
            <a:endParaRPr lang="en-US" dirty="0"/>
          </a:p>
        </p:txBody>
      </p:sp>
      <p:pic>
        <p:nvPicPr>
          <p:cNvPr id="1026" name="Picture 2" descr="http://sugod.com/gallery/d/1761-1/Koala-Be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828800"/>
            <a:ext cx="4075814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Ecosystem Components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Where do you live?</a:t>
            </a:r>
          </a:p>
          <a:p>
            <a:r>
              <a:rPr lang="en-US" dirty="0" smtClean="0"/>
              <a:t>In particular, what is your actual room like?</a:t>
            </a:r>
          </a:p>
          <a:p>
            <a:pPr lvl="1"/>
            <a:r>
              <a:rPr lang="en-US" dirty="0" smtClean="0"/>
              <a:t>Furniture</a:t>
            </a:r>
          </a:p>
          <a:p>
            <a:pPr lvl="1"/>
            <a:r>
              <a:rPr lang="en-US" dirty="0" smtClean="0"/>
              <a:t>Food</a:t>
            </a:r>
          </a:p>
          <a:p>
            <a:pPr lvl="1"/>
            <a:r>
              <a:rPr lang="en-US" dirty="0" smtClean="0"/>
              <a:t>Entertainment</a:t>
            </a:r>
          </a:p>
          <a:p>
            <a:r>
              <a:rPr lang="en-US" dirty="0" smtClean="0"/>
              <a:t>Where you live and how you live in that area is very important</a:t>
            </a:r>
            <a:endParaRPr lang="en-US" dirty="0"/>
          </a:p>
        </p:txBody>
      </p:sp>
      <p:pic>
        <p:nvPicPr>
          <p:cNvPr id="17410" name="Picture 2" descr="http://www.fastnocreditcheckloans.co.uk/images/Bedroom_Furniture_p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2590800"/>
            <a:ext cx="4419600" cy="29394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3513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Ecosystem Components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</a:t>
            </a:r>
            <a:r>
              <a:rPr lang="en-US" b="1" dirty="0" smtClean="0"/>
              <a:t>habitat</a:t>
            </a:r>
            <a:r>
              <a:rPr lang="en-US" dirty="0" smtClean="0"/>
              <a:t> is the area where an organism lives</a:t>
            </a:r>
          </a:p>
          <a:p>
            <a:r>
              <a:rPr lang="en-US" dirty="0" smtClean="0"/>
              <a:t>It often refers to a general area, however it can be more specific</a:t>
            </a:r>
          </a:p>
          <a:p>
            <a:r>
              <a:rPr lang="en-US" dirty="0" smtClean="0"/>
              <a:t>The habitat for Buffalo is a temperate grassland</a:t>
            </a:r>
          </a:p>
          <a:p>
            <a:r>
              <a:rPr lang="en-US" dirty="0" smtClean="0"/>
              <a:t>The habitat for an Arctic Fox is northern Canada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6386" name="Picture 2" descr="http://www.naturephoto-cz.com/photos/others/american-bison-45961.jpg"/>
          <p:cNvPicPr>
            <a:picLocks noChangeAspect="1" noChangeArrowheads="1"/>
          </p:cNvPicPr>
          <p:nvPr/>
        </p:nvPicPr>
        <p:blipFill>
          <a:blip r:embed="rId2" cstate="print"/>
          <a:srcRect b="7692"/>
          <a:stretch>
            <a:fillRect/>
          </a:stretch>
        </p:blipFill>
        <p:spPr bwMode="auto">
          <a:xfrm>
            <a:off x="381000" y="1295400"/>
            <a:ext cx="3585882" cy="2438400"/>
          </a:xfrm>
          <a:prstGeom prst="rect">
            <a:avLst/>
          </a:prstGeom>
          <a:noFill/>
        </p:spPr>
      </p:pic>
      <p:pic>
        <p:nvPicPr>
          <p:cNvPr id="16388" name="Picture 4" descr="http://es.houstonisd.org/herreraes/herreraes/sciencequiz/taks%20practice%20ii/arctic%20fo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3962400"/>
            <a:ext cx="1797352" cy="26479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67203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Ecosystem Components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There are two different types of factors that are involved in ecosystems</a:t>
            </a:r>
          </a:p>
          <a:p>
            <a:r>
              <a:rPr lang="en-US" dirty="0" smtClean="0"/>
              <a:t>The two different factors are biotic and abiotic factors</a:t>
            </a:r>
          </a:p>
        </p:txBody>
      </p:sp>
      <p:pic>
        <p:nvPicPr>
          <p:cNvPr id="15362" name="Picture 2" descr="http://www.eagleponds.com/images/2007_Photos/ecosystem3blab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676400"/>
            <a:ext cx="4145064" cy="28098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11665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Biotic and Abiotic Factors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Biotic factors </a:t>
            </a:r>
            <a:r>
              <a:rPr lang="en-US" dirty="0" smtClean="0"/>
              <a:t>are all the living components to an ecosystem</a:t>
            </a:r>
          </a:p>
          <a:p>
            <a:r>
              <a:rPr lang="en-US" dirty="0" smtClean="0"/>
              <a:t>These are all of the things that contribute to an ecosystem that are alive or have been alive</a:t>
            </a:r>
          </a:p>
        </p:txBody>
      </p:sp>
      <p:pic>
        <p:nvPicPr>
          <p:cNvPr id="14338" name="Picture 2" descr="http://blogs.targetx.com/hbu/DawgTracks/fall-leav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057400"/>
            <a:ext cx="4264338" cy="28384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82486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Biotic and Abiotic Factors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Abiotic factors </a:t>
            </a:r>
            <a:r>
              <a:rPr lang="en-US" dirty="0" smtClean="0"/>
              <a:t>are all the physical and chemical components to an ecosystem</a:t>
            </a:r>
          </a:p>
          <a:p>
            <a:r>
              <a:rPr lang="en-US" dirty="0" smtClean="0"/>
              <a:t>These are all the factors that have never been alive and never will be alive</a:t>
            </a:r>
          </a:p>
          <a:p>
            <a:r>
              <a:rPr lang="en-US" dirty="0" smtClean="0"/>
              <a:t>It does not matter if they were ever in a living system</a:t>
            </a:r>
          </a:p>
          <a:p>
            <a:endParaRPr lang="en-US" dirty="0"/>
          </a:p>
        </p:txBody>
      </p:sp>
      <p:pic>
        <p:nvPicPr>
          <p:cNvPr id="13314" name="Picture 2" descr="http://king.portlandschools.org/files/houses/y2/animalmaineia/files/species/rotterej/ecology/su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1295400"/>
            <a:ext cx="3333750" cy="2194073"/>
          </a:xfrm>
          <a:prstGeom prst="rect">
            <a:avLst/>
          </a:prstGeom>
          <a:noFill/>
        </p:spPr>
      </p:pic>
      <p:pic>
        <p:nvPicPr>
          <p:cNvPr id="13316" name="Picture 4" descr="http://thailand.ipm-info.org/images/components/rain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191000"/>
            <a:ext cx="3401064" cy="22383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62464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Organisms in a Changing Environment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All organisms can survive within a limited range of biotic and abiotic factors</a:t>
            </a:r>
          </a:p>
          <a:p>
            <a:r>
              <a:rPr lang="en-US" dirty="0" smtClean="0"/>
              <a:t>Some organisms can not be found in very hot or cold temperatures</a:t>
            </a:r>
          </a:p>
          <a:p>
            <a:r>
              <a:rPr lang="en-US" dirty="0" smtClean="0"/>
              <a:t>Some organisms can not be found in very dry or wet environments</a:t>
            </a:r>
            <a:endParaRPr lang="en-US" dirty="0"/>
          </a:p>
        </p:txBody>
      </p:sp>
      <p:pic>
        <p:nvPicPr>
          <p:cNvPr id="12290" name="Picture 2" descr="http://www.morethantechnical.com/wp-content/uploads/2009/09/desert_bear.png"/>
          <p:cNvPicPr>
            <a:picLocks noChangeAspect="1" noChangeArrowheads="1"/>
          </p:cNvPicPr>
          <p:nvPr/>
        </p:nvPicPr>
        <p:blipFill>
          <a:blip r:embed="rId2" cstate="print"/>
          <a:srcRect b="14894"/>
          <a:stretch>
            <a:fillRect/>
          </a:stretch>
        </p:blipFill>
        <p:spPr bwMode="auto">
          <a:xfrm>
            <a:off x="480060" y="1600200"/>
            <a:ext cx="3462020" cy="2209800"/>
          </a:xfrm>
          <a:prstGeom prst="rect">
            <a:avLst/>
          </a:prstGeom>
          <a:noFill/>
        </p:spPr>
      </p:pic>
      <p:pic>
        <p:nvPicPr>
          <p:cNvPr id="12292" name="Picture 4" descr="http://unicefbyu.files.wordpress.com/2009/02/fish_out_of_water_by_run4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4114800"/>
            <a:ext cx="3429000" cy="23017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31347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Organisms in a Changing Environment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Graphs of how organisms function in certain tolerances are called </a:t>
            </a:r>
            <a:r>
              <a:rPr lang="en-US" b="1" dirty="0" smtClean="0"/>
              <a:t>tolerance curves</a:t>
            </a:r>
            <a:endParaRPr lang="en-US" dirty="0" smtClean="0"/>
          </a:p>
          <a:p>
            <a:r>
              <a:rPr lang="en-US" dirty="0" smtClean="0"/>
              <a:t>These graphs can give information about how successful an organism can be in a certain environment</a:t>
            </a:r>
            <a:endParaRPr lang="en-US" dirty="0"/>
          </a:p>
        </p:txBody>
      </p:sp>
      <p:pic>
        <p:nvPicPr>
          <p:cNvPr id="11266" name="Picture 2" descr="http://www.utm.edu/departments/cens/biology/rirwin/441_442/TolCurveSurvRepro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2438400"/>
            <a:ext cx="4135855" cy="2286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42145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Organisms in a Changing Environment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Organisms can live outside of their tolerance curves</a:t>
            </a:r>
          </a:p>
          <a:p>
            <a:r>
              <a:rPr lang="en-US" dirty="0" smtClean="0"/>
              <a:t>When they do live outside of their tolerance curves, organisms don’t function very well</a:t>
            </a:r>
            <a:endParaRPr lang="en-US" dirty="0"/>
          </a:p>
        </p:txBody>
      </p:sp>
      <p:pic>
        <p:nvPicPr>
          <p:cNvPr id="10242" name="Picture 2" descr="Netanya, Israel: The magic tree that needs no soil or water to grow and be happ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981200"/>
            <a:ext cx="4419600" cy="33168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6668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603</Words>
  <Application>Microsoft Office PowerPoint</Application>
  <PresentationFormat>On-screen Show (4:3)</PresentationFormat>
  <Paragraphs>70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Ecology of Organisms</vt:lpstr>
      <vt:lpstr>Ecosystem Components</vt:lpstr>
      <vt:lpstr>Ecosystem Components</vt:lpstr>
      <vt:lpstr>Ecosystem Components</vt:lpstr>
      <vt:lpstr>Biotic and Abiotic Factors</vt:lpstr>
      <vt:lpstr>Biotic and Abiotic Factors</vt:lpstr>
      <vt:lpstr>Organisms in a Changing Environment</vt:lpstr>
      <vt:lpstr>Organisms in a Changing Environment</vt:lpstr>
      <vt:lpstr>Organisms in a Changing Environment</vt:lpstr>
      <vt:lpstr>Acclimation</vt:lpstr>
      <vt:lpstr>Control of Internal Conditions</vt:lpstr>
      <vt:lpstr>Control of Internal Conditions</vt:lpstr>
      <vt:lpstr>Escape from Unsuitable Conditions</vt:lpstr>
      <vt:lpstr>Escape from Unsuitable Conditions</vt:lpstr>
      <vt:lpstr>Escape from Unsuitable Conditions</vt:lpstr>
      <vt:lpstr>Niche</vt:lpstr>
      <vt:lpstr>Niche</vt:lpstr>
      <vt:lpstr>Niche</vt:lpstr>
      <vt:lpstr>Niche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Ecology of Organisms</dc:title>
  <dc:creator>Mike</dc:creator>
  <cp:lastModifiedBy>Administrator</cp:lastModifiedBy>
  <cp:revision>11</cp:revision>
  <dcterms:created xsi:type="dcterms:W3CDTF">2010-12-01T09:27:42Z</dcterms:created>
  <dcterms:modified xsi:type="dcterms:W3CDTF">2012-09-14T13:38:33Z</dcterms:modified>
</cp:coreProperties>
</file>