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8" r:id="rId13"/>
    <p:sldId id="269" r:id="rId14"/>
    <p:sldId id="270" r:id="rId15"/>
    <p:sldId id="275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24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8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205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C72931E5-249B-4D90-BAA7-D9D664D9AE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06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92B33D2E-889E-4AC1-9A78-6FA989F746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9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323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14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213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3351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05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095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066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F1B52-2067-446C-9EDE-7111D6BCC961}" type="datetimeFigureOut">
              <a:rPr lang="en-US" smtClean="0"/>
              <a:pPr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F3CF9-CB11-4E1C-8497-59B2B179EF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75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DpLDBaEBjk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4drel1JYmk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Fundamentals of Genetics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0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Peas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Mendel started by observing his pea plants</a:t>
            </a:r>
          </a:p>
          <a:p>
            <a:r>
              <a:rPr lang="en-US" dirty="0" smtClean="0"/>
              <a:t>There were several reasons why he started observing pea plants</a:t>
            </a:r>
          </a:p>
          <a:p>
            <a:r>
              <a:rPr lang="en-US" dirty="0" smtClean="0"/>
              <a:t>They were fairly easy to grow</a:t>
            </a:r>
          </a:p>
          <a:p>
            <a:r>
              <a:rPr lang="en-US" dirty="0" smtClean="0"/>
              <a:t>They had a large number of offspring to study</a:t>
            </a:r>
          </a:p>
          <a:p>
            <a:r>
              <a:rPr lang="en-US" dirty="0" smtClean="0"/>
              <a:t>They had large amounts of visible traits</a:t>
            </a:r>
            <a:endParaRPr lang="en-US" dirty="0"/>
          </a:p>
        </p:txBody>
      </p:sp>
      <p:pic>
        <p:nvPicPr>
          <p:cNvPr id="11266" name="Picture 2" descr="http://cchs.usd224.com/Classes09/forgetmenot/PeaPl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447800"/>
            <a:ext cx="3810000" cy="5114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5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924800" cy="1143000"/>
          </a:xfrm>
        </p:spPr>
        <p:txBody>
          <a:bodyPr/>
          <a:lstStyle/>
          <a:p>
            <a:r>
              <a:rPr lang="en-US" dirty="0"/>
              <a:t>Mendel’s Peas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56150" y="2362200"/>
            <a:ext cx="3778250" cy="4038600"/>
          </a:xfrm>
        </p:spPr>
        <p:txBody>
          <a:bodyPr/>
          <a:lstStyle/>
          <a:p>
            <a:r>
              <a:rPr lang="en-US" sz="2400" dirty="0"/>
              <a:t>When Mendel started working with the peas, they were “true breeding”</a:t>
            </a:r>
          </a:p>
          <a:p>
            <a:pPr lvl="1"/>
            <a:r>
              <a:rPr lang="en-US" sz="2000" dirty="0"/>
              <a:t>They all had similar characteristics</a:t>
            </a:r>
          </a:p>
          <a:p>
            <a:pPr lvl="2"/>
            <a:r>
              <a:rPr lang="en-US" sz="1800" dirty="0"/>
              <a:t>Tall plants breed with Tall plants</a:t>
            </a:r>
          </a:p>
          <a:p>
            <a:r>
              <a:rPr lang="en-US" sz="2400" dirty="0"/>
              <a:t>This meant that he had mostly true breed plants</a:t>
            </a:r>
          </a:p>
          <a:p>
            <a:endParaRPr lang="en-US" sz="2400" dirty="0"/>
          </a:p>
        </p:txBody>
      </p:sp>
      <p:pic>
        <p:nvPicPr>
          <p:cNvPr id="6152" name="Picture 8" descr="zgs4f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057400"/>
            <a:ext cx="25590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5313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/>
          <a:lstStyle/>
          <a:p>
            <a:r>
              <a:rPr lang="en-US" dirty="0" smtClean="0"/>
              <a:t>Mendel’s Experiment</a:t>
            </a: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31975"/>
            <a:ext cx="3775075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Mendel studied seven traits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Seed shape, Seed color, Seed coat color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Pod shape, Pod color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Flower position</a:t>
            </a:r>
          </a:p>
          <a:p>
            <a:pPr lvl="1">
              <a:lnSpc>
                <a:spcPct val="90000"/>
              </a:lnSpc>
            </a:pPr>
            <a:r>
              <a:rPr lang="en-US" sz="2000" dirty="0"/>
              <a:t>Plant height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He called the first generation of each of these plants the “P” of parental generation</a:t>
            </a:r>
          </a:p>
        </p:txBody>
      </p:sp>
      <p:pic>
        <p:nvPicPr>
          <p:cNvPr id="7176" name="Picture 8" descr="03-mendel-characters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286000"/>
            <a:ext cx="4495800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</a:t>
            </a:r>
            <a:endParaRPr lang="en-US" dirty="0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00600" y="2079625"/>
            <a:ext cx="4038600" cy="4267200"/>
          </a:xfrm>
        </p:spPr>
        <p:txBody>
          <a:bodyPr/>
          <a:lstStyle/>
          <a:p>
            <a:r>
              <a:rPr lang="en-US" sz="2400" dirty="0"/>
              <a:t>He called the next generation of plants the “F</a:t>
            </a:r>
            <a:r>
              <a:rPr lang="en-US" sz="2400" baseline="-25000" dirty="0"/>
              <a:t>1</a:t>
            </a:r>
            <a:r>
              <a:rPr lang="en-US" sz="2400" dirty="0"/>
              <a:t>” generation of plants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</a:t>
            </a:r>
          </a:p>
          <a:p>
            <a:r>
              <a:rPr lang="en-US" sz="2400" dirty="0"/>
              <a:t>The generation after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1 </a:t>
            </a:r>
            <a:r>
              <a:rPr lang="en-US" sz="2400" dirty="0"/>
              <a:t>was called the</a:t>
            </a:r>
            <a:r>
              <a:rPr lang="en-US" sz="2400" baseline="-25000" dirty="0"/>
              <a:t> </a:t>
            </a:r>
            <a:r>
              <a:rPr lang="en-US" sz="2400" dirty="0"/>
              <a:t>F</a:t>
            </a:r>
            <a:r>
              <a:rPr lang="en-US" sz="2400" baseline="-25000" dirty="0"/>
              <a:t>2 </a:t>
            </a:r>
            <a:r>
              <a:rPr lang="en-US" sz="2400" dirty="0"/>
              <a:t>generation</a:t>
            </a:r>
          </a:p>
          <a:p>
            <a:pPr lvl="1"/>
            <a:r>
              <a:rPr lang="en-US" sz="2000" dirty="0"/>
              <a:t>P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1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F</a:t>
            </a:r>
            <a:r>
              <a:rPr lang="en-US" sz="2000" baseline="-25000" dirty="0"/>
              <a:t>2</a:t>
            </a:r>
          </a:p>
          <a:p>
            <a:r>
              <a:rPr lang="en-US" sz="2400" dirty="0"/>
              <a:t>What do you think the next generation was called?</a:t>
            </a:r>
          </a:p>
        </p:txBody>
      </p:sp>
      <p:pic>
        <p:nvPicPr>
          <p:cNvPr id="8202" name="Picture 10" descr="three-generations-of-wom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971800"/>
            <a:ext cx="3733800" cy="248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94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AutoShape 4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1143000"/>
          </a:xfrm>
        </p:spPr>
        <p:txBody>
          <a:bodyPr/>
          <a:lstStyle/>
          <a:p>
            <a:r>
              <a:rPr lang="en-US" dirty="0" smtClean="0"/>
              <a:t>Mendel’s Experiment</a:t>
            </a:r>
            <a:endParaRPr lang="en-US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4038600" cy="4343400"/>
          </a:xfrm>
        </p:spPr>
        <p:txBody>
          <a:bodyPr/>
          <a:lstStyle/>
          <a:p>
            <a:r>
              <a:rPr lang="en-US" sz="2400" dirty="0"/>
              <a:t>What happened when Mendel crossed the true breeding P generation?</a:t>
            </a:r>
          </a:p>
          <a:p>
            <a:r>
              <a:rPr lang="en-US" sz="2400" dirty="0"/>
              <a:t>The F1 generation showed traits of only one of the P generation it was crossed with</a:t>
            </a:r>
          </a:p>
          <a:p>
            <a:r>
              <a:rPr lang="en-US" sz="2400" dirty="0"/>
              <a:t>When </a:t>
            </a:r>
            <a:r>
              <a:rPr lang="en-US" sz="2400" dirty="0" smtClean="0"/>
              <a:t>purple flowers were  </a:t>
            </a:r>
            <a:r>
              <a:rPr lang="en-US" sz="2400" dirty="0"/>
              <a:t>crossed with </a:t>
            </a:r>
            <a:r>
              <a:rPr lang="en-US" sz="2400" dirty="0" smtClean="0"/>
              <a:t>white flowers, </a:t>
            </a:r>
            <a:r>
              <a:rPr lang="en-US" sz="2400" dirty="0"/>
              <a:t>only </a:t>
            </a:r>
            <a:r>
              <a:rPr lang="en-US" sz="2400" dirty="0" smtClean="0"/>
              <a:t>purple flowers were </a:t>
            </a:r>
            <a:r>
              <a:rPr lang="en-US" sz="2400" dirty="0"/>
              <a:t>observed</a:t>
            </a:r>
          </a:p>
        </p:txBody>
      </p:sp>
      <p:pic>
        <p:nvPicPr>
          <p:cNvPr id="9223" name="Picture 7" descr="10F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67000"/>
            <a:ext cx="3429000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175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</a:t>
            </a:r>
            <a:r>
              <a:rPr lang="en-US" b="1" dirty="0" smtClean="0"/>
              <a:t>allele</a:t>
            </a:r>
            <a:r>
              <a:rPr lang="en-US" dirty="0" smtClean="0"/>
              <a:t> is a possible trait based on genetics</a:t>
            </a:r>
          </a:p>
          <a:p>
            <a:r>
              <a:rPr lang="en-US" dirty="0" smtClean="0"/>
              <a:t>Each trait has the same number of alleles from the mother and </a:t>
            </a:r>
            <a:r>
              <a:rPr lang="en-US" smtClean="0"/>
              <a:t>the father</a:t>
            </a:r>
            <a:endParaRPr lang="en-US" dirty="0"/>
          </a:p>
        </p:txBody>
      </p:sp>
      <p:pic>
        <p:nvPicPr>
          <p:cNvPr id="34818" name="Picture 2" descr="http://course1.winona.edu/sberg/ILLUST/metphsI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048000"/>
            <a:ext cx="3514725" cy="1448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AutoShap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924800" cy="1143000"/>
          </a:xfrm>
        </p:spPr>
        <p:txBody>
          <a:bodyPr/>
          <a:lstStyle/>
          <a:p>
            <a:r>
              <a:rPr lang="en-US" dirty="0"/>
              <a:t>Dominance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05000"/>
            <a:ext cx="4038600" cy="4648200"/>
          </a:xfrm>
        </p:spPr>
        <p:txBody>
          <a:bodyPr/>
          <a:lstStyle/>
          <a:p>
            <a:r>
              <a:rPr lang="en-US" sz="2800" dirty="0"/>
              <a:t>This was because some of the alleles are dominant over others</a:t>
            </a:r>
          </a:p>
          <a:p>
            <a:r>
              <a:rPr lang="en-US" sz="2800" dirty="0"/>
              <a:t>This means that </a:t>
            </a:r>
            <a:r>
              <a:rPr lang="en-US" sz="2800"/>
              <a:t>when </a:t>
            </a:r>
            <a:r>
              <a:rPr lang="en-US" sz="2800" smtClean="0"/>
              <a:t>an </a:t>
            </a:r>
            <a:r>
              <a:rPr lang="en-US" sz="2800" dirty="0"/>
              <a:t>allele is expressed over a second allele, it is considered </a:t>
            </a:r>
            <a:r>
              <a:rPr lang="en-US" sz="2800" b="1" dirty="0"/>
              <a:t>dominant</a:t>
            </a:r>
          </a:p>
          <a:p>
            <a:endParaRPr lang="en-US" sz="2000" dirty="0"/>
          </a:p>
        </p:txBody>
      </p:sp>
      <p:pic>
        <p:nvPicPr>
          <p:cNvPr id="5" name="Picture 2" descr="http://elcamino.dnadirect.com/img/content/common/autoDomina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2924175" cy="37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91861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AutoShape 4"/>
          <p:cNvSpPr>
            <a:spLocks noGrp="1" noChangeArrowheads="1"/>
          </p:cNvSpPr>
          <p:nvPr>
            <p:ph type="title"/>
          </p:nvPr>
        </p:nvSpPr>
        <p:spPr>
          <a:xfrm>
            <a:off x="659642" y="381000"/>
            <a:ext cx="7924800" cy="1143000"/>
          </a:xfrm>
        </p:spPr>
        <p:txBody>
          <a:bodyPr/>
          <a:lstStyle/>
          <a:p>
            <a:r>
              <a:rPr lang="en-US" dirty="0" smtClean="0"/>
              <a:t>Dominance</a:t>
            </a:r>
            <a:endParaRPr lang="en-US" dirty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790700"/>
            <a:ext cx="4038600" cy="4191000"/>
          </a:xfrm>
        </p:spPr>
        <p:txBody>
          <a:bodyPr/>
          <a:lstStyle/>
          <a:p>
            <a:r>
              <a:rPr lang="en-US" sz="2000" dirty="0"/>
              <a:t>A round seed is crossed with a wrinkled seed</a:t>
            </a:r>
          </a:p>
          <a:p>
            <a:r>
              <a:rPr lang="en-US" sz="2000" dirty="0"/>
              <a:t>The F1 generation is round</a:t>
            </a:r>
          </a:p>
          <a:p>
            <a:r>
              <a:rPr lang="en-US" sz="2000" dirty="0"/>
              <a:t>Which allele is dominant?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A green pod is crossed with a yellow pod</a:t>
            </a:r>
          </a:p>
          <a:p>
            <a:r>
              <a:rPr lang="en-US" sz="2000" dirty="0"/>
              <a:t>The F1 generation has green pods</a:t>
            </a:r>
          </a:p>
          <a:p>
            <a:r>
              <a:rPr lang="en-US" sz="2000" dirty="0"/>
              <a:t>Which allele is dominant?</a:t>
            </a:r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685800" y="3395662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Round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651681" y="5595937"/>
            <a:ext cx="30480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Green</a:t>
            </a:r>
          </a:p>
        </p:txBody>
      </p:sp>
      <p:pic>
        <p:nvPicPr>
          <p:cNvPr id="11274" name="Picture 10" descr="roundpea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7524"/>
            <a:ext cx="19431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green-peas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1905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648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6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Results</a:t>
            </a:r>
            <a:endParaRPr lang="en-US" dirty="0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2362200"/>
            <a:ext cx="3775075" cy="4267200"/>
          </a:xfrm>
        </p:spPr>
        <p:txBody>
          <a:bodyPr/>
          <a:lstStyle/>
          <a:p>
            <a:r>
              <a:rPr lang="en-US" sz="2400" dirty="0"/>
              <a:t>Mendel had the idea of segregation</a:t>
            </a:r>
          </a:p>
          <a:p>
            <a:r>
              <a:rPr lang="en-US" sz="2400" dirty="0"/>
              <a:t>This means that the alleles are separated</a:t>
            </a:r>
          </a:p>
          <a:p>
            <a:r>
              <a:rPr lang="en-US" sz="2400" dirty="0"/>
              <a:t>The alleles are housed and stored in separate areas</a:t>
            </a:r>
          </a:p>
          <a:p>
            <a:r>
              <a:rPr lang="en-US" sz="2400" dirty="0"/>
              <a:t>Also means they are passed on separately</a:t>
            </a:r>
          </a:p>
          <a:p>
            <a:endParaRPr lang="en-US" sz="2400" dirty="0"/>
          </a:p>
        </p:txBody>
      </p:sp>
      <p:pic>
        <p:nvPicPr>
          <p:cNvPr id="13320" name="Picture 8" descr="wal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43200"/>
            <a:ext cx="296068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576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AutoShape 4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924800" cy="1143000"/>
          </a:xfrm>
        </p:spPr>
        <p:txBody>
          <a:bodyPr/>
          <a:lstStyle/>
          <a:p>
            <a:r>
              <a:rPr lang="en-US" dirty="0" smtClean="0"/>
              <a:t>Mendel’s Results</a:t>
            </a:r>
            <a:endParaRPr lang="en-US" baseline="-25000" dirty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1981200"/>
            <a:ext cx="3775075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When Mendel crossed the F</a:t>
            </a:r>
            <a:r>
              <a:rPr lang="en-US" sz="2400" baseline="-25000" dirty="0"/>
              <a:t>1 </a:t>
            </a:r>
            <a:r>
              <a:rPr lang="en-US" sz="2400" dirty="0"/>
              <a:t>generation the recessive gene reappeared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What does this mean?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dominant gene did not remove the recessive gene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The dominant gene only stopped the recessive gene from showing</a:t>
            </a:r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685800" y="2121095"/>
            <a:ext cx="3276600" cy="3581400"/>
            <a:chOff x="1248" y="576"/>
            <a:chExt cx="3072" cy="3504"/>
          </a:xfrm>
        </p:grpSpPr>
        <p:pic>
          <p:nvPicPr>
            <p:cNvPr id="12296" name="Picture 8" descr="pea_hybridizatio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576"/>
              <a:ext cx="2544" cy="35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297" name="Text Box 9"/>
            <p:cNvSpPr txBox="1">
              <a:spLocks noChangeArrowheads="1"/>
            </p:cNvSpPr>
            <p:nvPr/>
          </p:nvSpPr>
          <p:spPr bwMode="auto">
            <a:xfrm>
              <a:off x="2016" y="769"/>
              <a:ext cx="432" cy="3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P</a:t>
              </a:r>
            </a:p>
          </p:txBody>
        </p: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1968" y="2064"/>
              <a:ext cx="529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F1</a:t>
              </a: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1248" y="3407"/>
              <a:ext cx="432" cy="3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F2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4459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Basics of Genetics</a:t>
            </a:r>
          </a:p>
          <a:p>
            <a:pPr lvl="1"/>
            <a:r>
              <a:rPr lang="en-US" dirty="0" smtClean="0"/>
              <a:t>What it is</a:t>
            </a:r>
          </a:p>
          <a:p>
            <a:pPr lvl="1"/>
            <a:r>
              <a:rPr lang="en-US" dirty="0" smtClean="0"/>
              <a:t>Why we study it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Mendel and his peas</a:t>
            </a:r>
          </a:p>
          <a:p>
            <a:pPr lvl="1"/>
            <a:r>
              <a:rPr lang="en-US" dirty="0" smtClean="0"/>
              <a:t>Who was Gregor Mendel</a:t>
            </a:r>
          </a:p>
          <a:p>
            <a:pPr lvl="1"/>
            <a:r>
              <a:rPr lang="en-US" dirty="0" smtClean="0"/>
              <a:t>What did he discover</a:t>
            </a:r>
          </a:p>
          <a:p>
            <a:pPr lvl="1"/>
            <a:r>
              <a:rPr lang="en-US" dirty="0" smtClean="0"/>
              <a:t>Mendel’s conclusion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7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http://www.youtube.com/watch?v=aDpLDBaEBjk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Why are your eyes the color they are?</a:t>
            </a:r>
          </a:p>
          <a:p>
            <a:r>
              <a:rPr lang="en-US" dirty="0" smtClean="0"/>
              <a:t>Why is your hair the color that they are?</a:t>
            </a:r>
          </a:p>
          <a:p>
            <a:r>
              <a:rPr lang="en-US" dirty="0" smtClean="0"/>
              <a:t>Do any of these traits have something in common with your parents?</a:t>
            </a:r>
            <a:endParaRPr lang="en-US" dirty="0"/>
          </a:p>
        </p:txBody>
      </p:sp>
      <p:pic>
        <p:nvPicPr>
          <p:cNvPr id="17410" name="Picture 2" descr="http://discovermagazine.com/2007/mar/eye-color-explained/eyes-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09800"/>
            <a:ext cx="3810000" cy="25622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332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Things like hair color are passed from parents to their offspring</a:t>
            </a:r>
          </a:p>
          <a:p>
            <a:r>
              <a:rPr lang="en-US" dirty="0" smtClean="0"/>
              <a:t>The parents give offspring DNA that expresses proteins in their body</a:t>
            </a:r>
          </a:p>
          <a:p>
            <a:r>
              <a:rPr lang="en-US" dirty="0" smtClean="0"/>
              <a:t>By giving their offspring segments of their DNA, parents give certain genes to their children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6386" name="Picture 2" descr="http://jesuscarriesme.files.wordpress.com/2011/01/parent-child20han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09800"/>
            <a:ext cx="3619500" cy="3619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682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Genetics</a:t>
            </a:r>
            <a:r>
              <a:rPr lang="en-US" dirty="0" smtClean="0"/>
              <a:t> is the field of biology dedicated to studying how information is passed from parent to offspring</a:t>
            </a:r>
          </a:p>
          <a:p>
            <a:r>
              <a:rPr lang="en-US" dirty="0" smtClean="0"/>
              <a:t>Genetics is one of the hottest fields in science right now</a:t>
            </a:r>
            <a:endParaRPr lang="en-US" dirty="0"/>
          </a:p>
        </p:txBody>
      </p:sp>
      <p:pic>
        <p:nvPicPr>
          <p:cNvPr id="15362" name="Picture 2" descr="http://www.ihaveosteoarthritis.com/resources/genetics.jpg?timestamp=12428211814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99547"/>
            <a:ext cx="4038600" cy="4877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5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1851 a monk named Gregor Mendel entered the University of Vienna to study science</a:t>
            </a:r>
          </a:p>
          <a:p>
            <a:r>
              <a:rPr lang="en-US" dirty="0" smtClean="0"/>
              <a:t>After learning about math and science he returned to his monastery and resumed his job as a high school teacher and gardener</a:t>
            </a:r>
            <a:endParaRPr lang="en-US" dirty="0"/>
          </a:p>
        </p:txBody>
      </p:sp>
      <p:pic>
        <p:nvPicPr>
          <p:cNvPr id="14338" name="Picture 2" descr="http://tad2010.wicomico.wikispaces.net/file/view/GregorMendel.jpg/194237186/GregorMen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752600"/>
            <a:ext cx="3200400" cy="4192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682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While he was working in his garden, Mendel started to notice that there were patterns in some of the plants that he was planting</a:t>
            </a:r>
          </a:p>
          <a:p>
            <a:r>
              <a:rPr lang="en-US" dirty="0" smtClean="0"/>
              <a:t>He thought that there might be a scientific reason for the patterns that he was observing</a:t>
            </a:r>
            <a:endParaRPr lang="en-US" dirty="0"/>
          </a:p>
        </p:txBody>
      </p:sp>
      <p:pic>
        <p:nvPicPr>
          <p:cNvPr id="13314" name="Picture 2" descr="http://www.softchalk.com/lessonchallenge09/lesson/genetics/Mendel_and_pea_plants_f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981200"/>
            <a:ext cx="4407789" cy="3505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52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Mendel decided to start studying the patterns in his pea plants</a:t>
            </a:r>
          </a:p>
          <a:p>
            <a:r>
              <a:rPr lang="en-US" dirty="0" smtClean="0"/>
              <a:t>He decided to study certain traits in pea plants</a:t>
            </a:r>
          </a:p>
          <a:p>
            <a:r>
              <a:rPr lang="en-US" b="1" dirty="0" smtClean="0"/>
              <a:t>Traits</a:t>
            </a:r>
            <a:r>
              <a:rPr lang="en-US" dirty="0" smtClean="0"/>
              <a:t> are distinguishing feature of an organism</a:t>
            </a:r>
          </a:p>
          <a:p>
            <a:r>
              <a:rPr lang="en-US" dirty="0" smtClean="0"/>
              <a:t>Remember, Mendel had no knowledge of DNA</a:t>
            </a:r>
          </a:p>
        </p:txBody>
      </p:sp>
      <p:pic>
        <p:nvPicPr>
          <p:cNvPr id="12290" name="Picture 2" descr="http://www.sbceo.k12.ca.us/~kmguad/public_html/departments/7thScience/images/traits1.jpg"/>
          <p:cNvPicPr>
            <a:picLocks noChangeAspect="1" noChangeArrowheads="1"/>
          </p:cNvPicPr>
          <p:nvPr/>
        </p:nvPicPr>
        <p:blipFill>
          <a:blip r:embed="rId2" cstate="print"/>
          <a:srcRect b="4965"/>
          <a:stretch>
            <a:fillRect/>
          </a:stretch>
        </p:blipFill>
        <p:spPr bwMode="auto">
          <a:xfrm>
            <a:off x="381000" y="1219200"/>
            <a:ext cx="3876675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682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www.youtube.com/watch?v=O4drel1JYmk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2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621</Words>
  <Application>Microsoft Office PowerPoint</Application>
  <PresentationFormat>On-screen Show (4:3)</PresentationFormat>
  <Paragraphs>92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Fundamentals of Genetics</vt:lpstr>
      <vt:lpstr>Topics</vt:lpstr>
      <vt:lpstr>Introduction</vt:lpstr>
      <vt:lpstr>Introduction</vt:lpstr>
      <vt:lpstr>Introduction</vt:lpstr>
      <vt:lpstr>Gregor Mendel</vt:lpstr>
      <vt:lpstr>Gregor Mendel</vt:lpstr>
      <vt:lpstr>Gregor Mendel</vt:lpstr>
      <vt:lpstr>Video</vt:lpstr>
      <vt:lpstr>Mendel’s Peas</vt:lpstr>
      <vt:lpstr>Mendel’s Peas</vt:lpstr>
      <vt:lpstr>Mendel’s Experiment</vt:lpstr>
      <vt:lpstr>Mendel’s Experiment</vt:lpstr>
      <vt:lpstr>Mendel’s Experiment</vt:lpstr>
      <vt:lpstr>Dominance</vt:lpstr>
      <vt:lpstr>Dominance</vt:lpstr>
      <vt:lpstr>Dominance</vt:lpstr>
      <vt:lpstr>Mendel’s Results</vt:lpstr>
      <vt:lpstr>Mendel’s Results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9.1 Fundamentals of Genetics</dc:title>
  <dc:creator>Mike</dc:creator>
  <cp:lastModifiedBy>Administrator</cp:lastModifiedBy>
  <cp:revision>25</cp:revision>
  <dcterms:created xsi:type="dcterms:W3CDTF">2011-03-16T09:00:14Z</dcterms:created>
  <dcterms:modified xsi:type="dcterms:W3CDTF">2013-02-14T17:15:08Z</dcterms:modified>
</cp:coreProperties>
</file>