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4" autoAdjust="0"/>
    <p:restoredTop sz="94660"/>
  </p:normalViewPr>
  <p:slideViewPr>
    <p:cSldViewPr>
      <p:cViewPr>
        <p:scale>
          <a:sx n="78" d="100"/>
          <a:sy n="78" d="100"/>
        </p:scale>
        <p:origin x="-106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6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99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34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050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20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3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59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26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5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8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70EE1-4A02-4167-9BB1-0571A6962C07}" type="datetimeFigureOut">
              <a:rPr lang="en-US" smtClean="0"/>
              <a:pPr/>
              <a:t>9/10/2012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056A6-89F7-478A-B736-CDCE1038F1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75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Energy Transfer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90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Predators, Parasites, Pathogens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one animal consumes another for food, it is a </a:t>
            </a:r>
            <a:r>
              <a:rPr lang="en-US" b="1" dirty="0" smtClean="0"/>
              <a:t>Predator &amp; Prey </a:t>
            </a:r>
            <a:r>
              <a:rPr lang="en-US" dirty="0" smtClean="0"/>
              <a:t>relationship</a:t>
            </a:r>
          </a:p>
          <a:p>
            <a:r>
              <a:rPr lang="en-US" dirty="0" smtClean="0"/>
              <a:t>When an animal feeds on another, without killing it is a </a:t>
            </a:r>
            <a:r>
              <a:rPr lang="en-US" b="1" dirty="0" smtClean="0"/>
              <a:t>Parasite &amp; Host </a:t>
            </a:r>
            <a:r>
              <a:rPr lang="en-US" dirty="0" smtClean="0"/>
              <a:t> relationship</a:t>
            </a:r>
            <a:endParaRPr lang="en-US" dirty="0"/>
          </a:p>
        </p:txBody>
      </p:sp>
      <p:pic>
        <p:nvPicPr>
          <p:cNvPr id="10242" name="Picture 2" descr="https://www.math.duke.edu/education/prep02/Word2HTML/MathType%20export/Image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95400"/>
            <a:ext cx="3695700" cy="2095500"/>
          </a:xfrm>
          <a:prstGeom prst="rect">
            <a:avLst/>
          </a:prstGeom>
          <a:noFill/>
        </p:spPr>
      </p:pic>
      <p:pic>
        <p:nvPicPr>
          <p:cNvPr id="10244" name="Picture 4" descr="http://www.ripleys.com/files/2010/08/alien.jpg"/>
          <p:cNvPicPr>
            <a:picLocks noChangeAspect="1" noChangeArrowheads="1"/>
          </p:cNvPicPr>
          <p:nvPr/>
        </p:nvPicPr>
        <p:blipFill>
          <a:blip r:embed="rId3" cstate="print"/>
          <a:srcRect b="10320"/>
          <a:stretch>
            <a:fillRect/>
          </a:stretch>
        </p:blipFill>
        <p:spPr bwMode="auto">
          <a:xfrm>
            <a:off x="5638800" y="3657600"/>
            <a:ext cx="2476197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7605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Detritus Feeders and Decomposers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Dead plant material, fecal wastes and dead animal bodies make up a large amount of energy</a:t>
            </a:r>
          </a:p>
          <a:p>
            <a:r>
              <a:rPr lang="en-US" dirty="0" smtClean="0"/>
              <a:t>That energy can be used by </a:t>
            </a:r>
            <a:r>
              <a:rPr lang="en-US" b="1" dirty="0" smtClean="0"/>
              <a:t>Detritus Feeders </a:t>
            </a:r>
            <a:endParaRPr lang="en-US" dirty="0"/>
          </a:p>
        </p:txBody>
      </p:sp>
      <p:pic>
        <p:nvPicPr>
          <p:cNvPr id="9220" name="Picture 4" descr="http://www.offwell.free-online.co.uk/forest2/FOLDER01/leaf_li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368800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936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Detritus Feeders and Decomposers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Decomposers</a:t>
            </a:r>
            <a:r>
              <a:rPr lang="en-US" dirty="0" smtClean="0"/>
              <a:t> are a particularly important group of detritus feeders</a:t>
            </a:r>
          </a:p>
          <a:p>
            <a:r>
              <a:rPr lang="en-US" dirty="0" smtClean="0"/>
              <a:t>Decomposers are animals that “rot” dead organic matter</a:t>
            </a:r>
          </a:p>
          <a:p>
            <a:pPr lvl="1"/>
            <a:r>
              <a:rPr lang="en-US" dirty="0" smtClean="0"/>
              <a:t>Bacteria and fungi make up this group</a:t>
            </a:r>
            <a:endParaRPr lang="en-US" dirty="0"/>
          </a:p>
        </p:txBody>
      </p:sp>
      <p:pic>
        <p:nvPicPr>
          <p:cNvPr id="8194" name="Picture 2" descr="http://www.williamsclass.com/SixthScienceWork/Classification/ClassificationNotes/images/fungiMushr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09800"/>
            <a:ext cx="3676650" cy="2990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3688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Relationships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All food levels on the trophic levels are interconnected</a:t>
            </a:r>
          </a:p>
          <a:p>
            <a:r>
              <a:rPr lang="en-US" dirty="0" smtClean="0"/>
              <a:t>This creates an interconnected chart that shows where energy goes, called a </a:t>
            </a:r>
            <a:r>
              <a:rPr lang="en-US" b="1" dirty="0" smtClean="0"/>
              <a:t>Food Web</a:t>
            </a:r>
          </a:p>
          <a:p>
            <a:r>
              <a:rPr lang="en-US" dirty="0" smtClean="0"/>
              <a:t>The different levels in the food web are called </a:t>
            </a:r>
            <a:r>
              <a:rPr lang="en-US" b="1" dirty="0" smtClean="0"/>
              <a:t>Trophic Levels</a:t>
            </a:r>
            <a:endParaRPr lang="en-US" dirty="0"/>
          </a:p>
        </p:txBody>
      </p:sp>
      <p:pic>
        <p:nvPicPr>
          <p:cNvPr id="7170" name="Picture 2" descr="http://www.uri.edu/cels/bio/wetherbee/bio262/bio262_files/food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600200"/>
            <a:ext cx="4142459" cy="434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0277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Relationships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a food web there are normally no more than three or four levels</a:t>
            </a:r>
          </a:p>
          <a:p>
            <a:r>
              <a:rPr lang="en-US" dirty="0" smtClean="0"/>
              <a:t>This is because there are different levels in biomass</a:t>
            </a:r>
          </a:p>
          <a:p>
            <a:r>
              <a:rPr lang="en-US" b="1" dirty="0" smtClean="0"/>
              <a:t>Biomass </a:t>
            </a:r>
            <a:r>
              <a:rPr lang="en-US" dirty="0" smtClean="0"/>
              <a:t>is a measurement of the weight of all the organisms at a particular step in the food web</a:t>
            </a:r>
          </a:p>
        </p:txBody>
      </p:sp>
      <p:pic>
        <p:nvPicPr>
          <p:cNvPr id="6146" name="Picture 2" descr="http://gotpowered.com/wp-content/uploads/2010/04/biomas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752600"/>
            <a:ext cx="3276600" cy="436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843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Relationships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amount of biomass can often be represented by </a:t>
            </a:r>
            <a:r>
              <a:rPr lang="en-US" smtClean="0"/>
              <a:t>a </a:t>
            </a:r>
            <a:r>
              <a:rPr lang="en-US" b="1" smtClean="0"/>
              <a:t>trophic </a:t>
            </a:r>
            <a:r>
              <a:rPr lang="en-US" b="1" dirty="0" smtClean="0"/>
              <a:t>pyramid</a:t>
            </a:r>
          </a:p>
          <a:p>
            <a:r>
              <a:rPr lang="en-US" dirty="0" smtClean="0"/>
              <a:t>This is a visual representation of the amount of biomass in a system</a:t>
            </a:r>
          </a:p>
          <a:p>
            <a:r>
              <a:rPr lang="en-US" dirty="0" smtClean="0"/>
              <a:t>Only 10% of the biomass (or energy) in a level of the biomass pyramid is transferred to the next level</a:t>
            </a:r>
            <a:endParaRPr lang="en-US" dirty="0"/>
          </a:p>
        </p:txBody>
      </p:sp>
      <p:pic>
        <p:nvPicPr>
          <p:cNvPr id="5122" name="Picture 2" descr="http://web1.stmaryssen-h.schools.nsw.edu.au/SMSHS/ricks%20sites/Biology%20web%20site/Pre_8_2_A%20Local%20Ecosystem/Pyramids/biomass-upright-pyramid.jpeg.jpg"/>
          <p:cNvPicPr>
            <a:picLocks noChangeAspect="1" noChangeArrowheads="1"/>
          </p:cNvPicPr>
          <p:nvPr/>
        </p:nvPicPr>
        <p:blipFill>
          <a:blip r:embed="rId2" cstate="print"/>
          <a:srcRect b="6522"/>
          <a:stretch>
            <a:fillRect/>
          </a:stretch>
        </p:blipFill>
        <p:spPr bwMode="auto">
          <a:xfrm>
            <a:off x="609600" y="1905000"/>
            <a:ext cx="4148476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370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Pyramid</a:t>
            </a:r>
            <a:endParaRPr lang="en-US" dirty="0"/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992471" y="1981200"/>
            <a:ext cx="7475569" cy="4098925"/>
            <a:chOff x="822" y="10134"/>
            <a:chExt cx="10848" cy="4416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822" y="13446"/>
              <a:ext cx="10848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3198" y="12342"/>
              <a:ext cx="6377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5255" y="11238"/>
              <a:ext cx="2076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6153" y="10134"/>
              <a:ext cx="262" cy="1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590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Categories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All animals have their place in the ecosystem</a:t>
            </a:r>
          </a:p>
          <a:p>
            <a:r>
              <a:rPr lang="en-US" dirty="0" smtClean="0"/>
              <a:t>Not every plant, bacteria or animal is the same in the ecosystem</a:t>
            </a:r>
          </a:p>
          <a:p>
            <a:r>
              <a:rPr lang="en-US" dirty="0" smtClean="0"/>
              <a:t>Many of the organisms are occupy different places in the ecosystem</a:t>
            </a:r>
          </a:p>
          <a:p>
            <a:endParaRPr lang="en-US" dirty="0"/>
          </a:p>
        </p:txBody>
      </p:sp>
      <p:pic>
        <p:nvPicPr>
          <p:cNvPr id="19460" name="Picture 4" descr="http://library.thinkquest.org/J0113170/forest/images/food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676400"/>
            <a:ext cx="4029075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046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Categories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word “</a:t>
            </a:r>
            <a:r>
              <a:rPr lang="en-US" b="1" dirty="0" smtClean="0"/>
              <a:t>trophic</a:t>
            </a:r>
            <a:r>
              <a:rPr lang="en-US" dirty="0" smtClean="0"/>
              <a:t>” refers to food or feeding</a:t>
            </a:r>
          </a:p>
          <a:p>
            <a:r>
              <a:rPr lang="en-US" dirty="0" smtClean="0"/>
              <a:t>An animals trophic level refers to where on the food web an animal resides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2" descr="http://www.sciencebuddies.org/mentoring/project_ideas/Zoo_img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81200"/>
            <a:ext cx="4038600" cy="26219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538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Categories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three main categories of organisms</a:t>
            </a:r>
          </a:p>
          <a:p>
            <a:pPr lvl="1"/>
            <a:r>
              <a:rPr lang="en-US" dirty="0" smtClean="0"/>
              <a:t>Producers</a:t>
            </a:r>
          </a:p>
          <a:p>
            <a:pPr lvl="1"/>
            <a:r>
              <a:rPr lang="en-US" dirty="0" smtClean="0"/>
              <a:t>Consumers</a:t>
            </a:r>
          </a:p>
          <a:p>
            <a:pPr lvl="1"/>
            <a:r>
              <a:rPr lang="en-US" dirty="0" smtClean="0"/>
              <a:t>Detritus Feeders and Decomposers</a:t>
            </a:r>
          </a:p>
        </p:txBody>
      </p:sp>
      <p:pic>
        <p:nvPicPr>
          <p:cNvPr id="17410" name="Picture 2" descr="http://upload.wikimedia.org/wikipedia/commons/8/8d/Factory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1981200" cy="1629537"/>
          </a:xfrm>
          <a:prstGeom prst="rect">
            <a:avLst/>
          </a:prstGeom>
          <a:noFill/>
        </p:spPr>
      </p:pic>
      <p:pic>
        <p:nvPicPr>
          <p:cNvPr id="17412" name="Picture 4" descr="http://2.bp.blogspot.com/_ALgJmZKXivs/TDI9CYj4onI/AAAAAAAAGPk/qdtBXwWEUns/s1600/Takeru+Kobayashi+Hot+Dog+Eating+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2971800"/>
            <a:ext cx="1752600" cy="2340721"/>
          </a:xfrm>
          <a:prstGeom prst="rect">
            <a:avLst/>
          </a:prstGeom>
          <a:noFill/>
        </p:spPr>
      </p:pic>
      <p:pic>
        <p:nvPicPr>
          <p:cNvPr id="17414" name="Picture 6" descr="http://blog.lib.umn.edu/stau0156/architecture/garbage%20c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810000"/>
            <a:ext cx="1417073" cy="2193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299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Trophic Levels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Organisms have different ways to get food</a:t>
            </a:r>
          </a:p>
          <a:p>
            <a:r>
              <a:rPr lang="en-US" b="1" dirty="0" smtClean="0"/>
              <a:t>Autotrophs</a:t>
            </a:r>
            <a:r>
              <a:rPr lang="en-US" dirty="0" smtClean="0"/>
              <a:t> produce their own food</a:t>
            </a:r>
          </a:p>
          <a:p>
            <a:pPr lvl="1"/>
            <a:r>
              <a:rPr lang="en-US" dirty="0" smtClean="0"/>
              <a:t>Plants, fungi and some bacteria</a:t>
            </a:r>
          </a:p>
          <a:p>
            <a:r>
              <a:rPr lang="en-US" b="1" dirty="0" smtClean="0"/>
              <a:t>Heterotrophs</a:t>
            </a:r>
            <a:r>
              <a:rPr lang="en-US" dirty="0" smtClean="0"/>
              <a:t> must consume materials for food</a:t>
            </a:r>
          </a:p>
          <a:p>
            <a:pPr lvl="1"/>
            <a:r>
              <a:rPr lang="en-US" dirty="0" smtClean="0"/>
              <a:t>Animals, some plants bacteria</a:t>
            </a:r>
            <a:endParaRPr lang="en-US" dirty="0"/>
          </a:p>
        </p:txBody>
      </p:sp>
      <p:pic>
        <p:nvPicPr>
          <p:cNvPr id="16386" name="Picture 2" descr="http://www.clipartguide.com/_named_clipart_images/0511-0709-2512-2727_Harried_Mom_at_the_Supermarket_clipart_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28800"/>
            <a:ext cx="3681573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4288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Producers</a:t>
            </a:r>
            <a:r>
              <a:rPr lang="en-US" dirty="0" smtClean="0"/>
              <a:t> are organisms that capture energy from the sun or from chemical reactions to convert carbon dioxide to organic matter</a:t>
            </a:r>
          </a:p>
          <a:p>
            <a:r>
              <a:rPr lang="en-US" dirty="0" smtClean="0"/>
              <a:t>Most producers are green plants</a:t>
            </a:r>
          </a:p>
          <a:p>
            <a:r>
              <a:rPr lang="en-US" dirty="0" smtClean="0"/>
              <a:t>Producers are autotrophs</a:t>
            </a:r>
          </a:p>
        </p:txBody>
      </p:sp>
      <p:pic>
        <p:nvPicPr>
          <p:cNvPr id="15362" name="Picture 2" descr="http://www.scientificamerican.com/media/inline/blog/Image/Leaf_1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244145" cy="3184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579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Most plants create glucose from the sun in a process called </a:t>
            </a:r>
            <a:r>
              <a:rPr lang="en-US" b="1" dirty="0" smtClean="0"/>
              <a:t>Photosynthesis</a:t>
            </a:r>
            <a:endParaRPr lang="en-US" dirty="0" smtClean="0"/>
          </a:p>
          <a:p>
            <a:r>
              <a:rPr lang="en-US" dirty="0" smtClean="0"/>
              <a:t>Plants are able to create all of the complex molecules in their body by absorbing CO</a:t>
            </a:r>
            <a:r>
              <a:rPr lang="en-US" baseline="-25000" dirty="0" smtClean="0"/>
              <a:t>2 </a:t>
            </a:r>
            <a:r>
              <a:rPr lang="en-US" dirty="0" smtClean="0"/>
              <a:t>and absorbing minerals from the soil</a:t>
            </a:r>
            <a:endParaRPr lang="en-US" dirty="0"/>
          </a:p>
        </p:txBody>
      </p:sp>
      <p:pic>
        <p:nvPicPr>
          <p:cNvPr id="14338" name="Picture 2" descr="http://www.factmonster.com/images/photosynthesi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3657600" cy="43760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301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a very wide variety of organisms that are consumers</a:t>
            </a:r>
          </a:p>
          <a:p>
            <a:pPr lvl="1"/>
            <a:r>
              <a:rPr lang="en-US" dirty="0" smtClean="0"/>
              <a:t>As small as a bacteria and as large as a whale</a:t>
            </a:r>
          </a:p>
          <a:p>
            <a:r>
              <a:rPr lang="en-US" dirty="0" smtClean="0"/>
              <a:t>All consumers are heterotrophs</a:t>
            </a:r>
            <a:endParaRPr lang="en-US" dirty="0"/>
          </a:p>
        </p:txBody>
      </p:sp>
      <p:pic>
        <p:nvPicPr>
          <p:cNvPr id="12290" name="Picture 2" descr="http://www.canadiangeographic.ca/atlas/Images/Glossary/Herbiv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267200" cy="3096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603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Animals that feed directly off of producers are called </a:t>
            </a:r>
            <a:r>
              <a:rPr lang="en-US" b="1" dirty="0" smtClean="0"/>
              <a:t>Primary Consumers</a:t>
            </a:r>
            <a:r>
              <a:rPr lang="en-US" dirty="0" smtClean="0"/>
              <a:t> or </a:t>
            </a:r>
            <a:r>
              <a:rPr lang="en-US" b="1" dirty="0" smtClean="0"/>
              <a:t> Herbivores </a:t>
            </a:r>
          </a:p>
          <a:p>
            <a:pPr lvl="1"/>
            <a:r>
              <a:rPr lang="en-US" dirty="0" smtClean="0"/>
              <a:t>Sheep, elephants, chipmunk, </a:t>
            </a:r>
            <a:r>
              <a:rPr lang="en-US" dirty="0" err="1" smtClean="0"/>
              <a:t>etc</a:t>
            </a:r>
            <a:endParaRPr lang="en-US" dirty="0" smtClean="0"/>
          </a:p>
          <a:p>
            <a:r>
              <a:rPr lang="en-US" dirty="0" smtClean="0"/>
              <a:t>Animals the feed on primary consumers are called </a:t>
            </a:r>
            <a:r>
              <a:rPr lang="en-US" b="1" dirty="0" smtClean="0"/>
              <a:t>Secondary Consumers</a:t>
            </a:r>
            <a:endParaRPr lang="en-US" dirty="0" smtClean="0"/>
          </a:p>
          <a:p>
            <a:pPr lvl="1"/>
            <a:r>
              <a:rPr lang="en-US" dirty="0" smtClean="0"/>
              <a:t>Wolves, Seals, Spiders, </a:t>
            </a:r>
            <a:r>
              <a:rPr lang="en-US" dirty="0" err="1" smtClean="0"/>
              <a:t>etc</a:t>
            </a:r>
            <a:endParaRPr lang="en-US" dirty="0"/>
          </a:p>
        </p:txBody>
      </p:sp>
      <p:pic>
        <p:nvPicPr>
          <p:cNvPr id="11266" name="Picture 2" descr="http://www.yukul.com/yukul/yukulhistory/History%20of%20Animals/Whale/Killer%20Whale/killer-wha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4000500" cy="3390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7389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465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Energy Transfer</vt:lpstr>
      <vt:lpstr>Trophic Categories</vt:lpstr>
      <vt:lpstr>Trophic Categories</vt:lpstr>
      <vt:lpstr>Trophic Categories</vt:lpstr>
      <vt:lpstr>Trophic Levels</vt:lpstr>
      <vt:lpstr>Producers</vt:lpstr>
      <vt:lpstr>Producers</vt:lpstr>
      <vt:lpstr>Consumers</vt:lpstr>
      <vt:lpstr>Consumers</vt:lpstr>
      <vt:lpstr>Predators, Parasites, Pathogens</vt:lpstr>
      <vt:lpstr>Detritus Feeders and Decomposers</vt:lpstr>
      <vt:lpstr>Detritus Feeders and Decomposers</vt:lpstr>
      <vt:lpstr>Trophic Relationships</vt:lpstr>
      <vt:lpstr>Trophic Relationships</vt:lpstr>
      <vt:lpstr>Trophic Relationships</vt:lpstr>
      <vt:lpstr>Trophic Pyramid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Ecosystems</dc:title>
  <dc:creator>Mike</dc:creator>
  <cp:lastModifiedBy>Administrator</cp:lastModifiedBy>
  <cp:revision>27</cp:revision>
  <dcterms:created xsi:type="dcterms:W3CDTF">2010-09-26T22:34:02Z</dcterms:created>
  <dcterms:modified xsi:type="dcterms:W3CDTF">2012-09-10T13:46:10Z</dcterms:modified>
</cp:coreProperties>
</file>