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83" r:id="rId18"/>
    <p:sldId id="28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56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920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004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43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42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78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54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70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098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572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692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2D3D5-4064-40B0-B06C-480F5EE08E74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FA5B0-F9D7-4A84-BAAC-6C5038A5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9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OKW_7KajCU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3Lkac890c0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EDfRy6DQns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72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we see most often in organisms is that they have adapted over time</a:t>
            </a:r>
          </a:p>
          <a:p>
            <a:r>
              <a:rPr lang="en-US" dirty="0" smtClean="0"/>
              <a:t>Species do not randomly appear</a:t>
            </a:r>
          </a:p>
          <a:p>
            <a:r>
              <a:rPr lang="en-US" dirty="0" smtClean="0"/>
              <a:t>Different species come from different adaptations</a:t>
            </a:r>
            <a:endParaRPr lang="en-US" dirty="0"/>
          </a:p>
        </p:txBody>
      </p:sp>
      <p:pic>
        <p:nvPicPr>
          <p:cNvPr id="5122" name="Picture 2" descr="http://www.noahsarkzoofarm.co.uk/pages/research/05-fossil-record/images/felid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3933825" cy="3371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5537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</a:t>
            </a:r>
            <a:r>
              <a:rPr lang="en-US" dirty="0" smtClean="0">
                <a:hlinkClick r:id="rId2"/>
              </a:rPr>
              <a:t>://www.youtube.com/watch?v=GOKW_7KajCU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54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Anatomy</a:t>
            </a:r>
            <a:r>
              <a:rPr lang="en-US" dirty="0" smtClean="0"/>
              <a:t> is the study of structures in the body</a:t>
            </a:r>
          </a:p>
          <a:p>
            <a:r>
              <a:rPr lang="en-US" dirty="0" smtClean="0"/>
              <a:t>Anatomy also provides very compelling evidence for natural selection</a:t>
            </a:r>
          </a:p>
          <a:p>
            <a:r>
              <a:rPr lang="en-US" dirty="0" smtClean="0"/>
              <a:t>Some of the structures of animals are very similar</a:t>
            </a:r>
          </a:p>
        </p:txBody>
      </p:sp>
      <p:pic>
        <p:nvPicPr>
          <p:cNvPr id="2050" name="Picture 2" descr="http://www.diseasencure.com/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752600"/>
            <a:ext cx="3114675" cy="411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240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Compare the two structures that you see here</a:t>
            </a:r>
          </a:p>
          <a:p>
            <a:r>
              <a:rPr lang="en-US" dirty="0" smtClean="0"/>
              <a:t>What is similar about them?</a:t>
            </a:r>
          </a:p>
          <a:p>
            <a:r>
              <a:rPr lang="en-US" dirty="0" smtClean="0"/>
              <a:t>What is different about them?</a:t>
            </a:r>
            <a:endParaRPr lang="en-US" dirty="0"/>
          </a:p>
        </p:txBody>
      </p:sp>
      <p:pic>
        <p:nvPicPr>
          <p:cNvPr id="1028" name="Picture 4" descr="http://www.photoshoptextures.com/human-textures/hand-tex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038600"/>
            <a:ext cx="3048000" cy="2604655"/>
          </a:xfrm>
          <a:prstGeom prst="rect">
            <a:avLst/>
          </a:prstGeom>
          <a:noFill/>
        </p:spPr>
      </p:pic>
      <p:pic>
        <p:nvPicPr>
          <p:cNvPr id="1030" name="Picture 6" descr="http://today.brown.edu/files/article_images/2912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838200"/>
            <a:ext cx="2286000" cy="2731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1926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structures of both the human hand and the bat hand are very similar</a:t>
            </a:r>
          </a:p>
          <a:p>
            <a:r>
              <a:rPr lang="en-US" dirty="0" smtClean="0"/>
              <a:t>The bones, the joints and the placement of the bones are all similar</a:t>
            </a:r>
          </a:p>
          <a:p>
            <a:r>
              <a:rPr lang="en-US" dirty="0" smtClean="0"/>
              <a:t>This goes across other animals as well</a:t>
            </a:r>
            <a:endParaRPr lang="en-US" dirty="0"/>
          </a:p>
        </p:txBody>
      </p:sp>
      <p:pic>
        <p:nvPicPr>
          <p:cNvPr id="27650" name="Picture 2" descr="http://itc.gsw.edu/faculty/bcarter/histgeol/paleo2/li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9109" y="2895600"/>
            <a:ext cx="4509828" cy="2190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173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1676400"/>
            <a:ext cx="4038600" cy="4525963"/>
          </a:xfrm>
        </p:spPr>
        <p:txBody>
          <a:bodyPr/>
          <a:lstStyle/>
          <a:p>
            <a:r>
              <a:rPr lang="en-US" b="1" dirty="0" smtClean="0"/>
              <a:t>Homologous</a:t>
            </a:r>
            <a:r>
              <a:rPr lang="en-US" dirty="0" smtClean="0"/>
              <a:t> structures are anatomical structures that originated by heredity</a:t>
            </a:r>
          </a:p>
          <a:p>
            <a:pPr lvl="1"/>
            <a:r>
              <a:rPr lang="en-US" dirty="0" smtClean="0"/>
              <a:t>They have a related structure and function </a:t>
            </a:r>
          </a:p>
          <a:p>
            <a:r>
              <a:rPr lang="en-US" dirty="0" smtClean="0"/>
              <a:t>This means they are similar because they were passed down from a common ancestor</a:t>
            </a:r>
            <a:endParaRPr lang="en-US" dirty="0"/>
          </a:p>
        </p:txBody>
      </p:sp>
      <p:pic>
        <p:nvPicPr>
          <p:cNvPr id="7170" name="Picture 2" descr="http://lams.slcusd.org/pages/teachers/saxby/wordpress/wp-content/uploads/2010/02/homolog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667000"/>
            <a:ext cx="3785182" cy="19907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097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Analogous structures </a:t>
            </a:r>
            <a:r>
              <a:rPr lang="en-US" dirty="0" smtClean="0"/>
              <a:t>have closely related functions but do not derive from similar ancestors</a:t>
            </a:r>
          </a:p>
          <a:p>
            <a:r>
              <a:rPr lang="en-US" dirty="0" smtClean="0"/>
              <a:t>A good example of this would be a bird and a butterfly</a:t>
            </a:r>
          </a:p>
          <a:p>
            <a:r>
              <a:rPr lang="en-US" dirty="0" smtClean="0"/>
              <a:t>They both have wings, but they are built nothing alike</a:t>
            </a:r>
          </a:p>
          <a:p>
            <a:r>
              <a:rPr lang="en-US" dirty="0" smtClean="0"/>
              <a:t>This is because they came from a different ancestor</a:t>
            </a:r>
            <a:endParaRPr lang="en-US" dirty="0"/>
          </a:p>
        </p:txBody>
      </p:sp>
      <p:pic>
        <p:nvPicPr>
          <p:cNvPr id="28674" name="Picture 2" descr="http://209.68.138.57/lc/archive/biology/PublishingImages/0345l.jpg"/>
          <p:cNvPicPr>
            <a:picLocks noChangeAspect="1" noChangeArrowheads="1"/>
          </p:cNvPicPr>
          <p:nvPr/>
        </p:nvPicPr>
        <p:blipFill>
          <a:blip r:embed="rId2" cstate="print"/>
          <a:srcRect t="2367"/>
          <a:stretch>
            <a:fillRect/>
          </a:stretch>
        </p:blipFill>
        <p:spPr bwMode="auto">
          <a:xfrm>
            <a:off x="4648200" y="1981200"/>
            <a:ext cx="428625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795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 there are structures that are left in organisms long after they have ceased to be useful</a:t>
            </a:r>
          </a:p>
          <a:p>
            <a:r>
              <a:rPr lang="en-US" dirty="0" smtClean="0"/>
              <a:t>These are remains of structures that from ancestors long past</a:t>
            </a:r>
          </a:p>
          <a:p>
            <a:r>
              <a:rPr lang="en-US" dirty="0" smtClean="0"/>
              <a:t>We call these </a:t>
            </a:r>
            <a:r>
              <a:rPr lang="en-US" b="1" dirty="0" smtClean="0"/>
              <a:t>vestigial structures</a:t>
            </a:r>
            <a:endParaRPr lang="en-US" b="1" dirty="0"/>
          </a:p>
        </p:txBody>
      </p:sp>
      <p:pic>
        <p:nvPicPr>
          <p:cNvPr id="2050" name="Picture 2" descr="http://chsweb.lr.k12.nj.us/mstanley/outlines/evolution/evidence/image201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48"/>
          <a:stretch/>
        </p:blipFill>
        <p:spPr bwMode="auto">
          <a:xfrm>
            <a:off x="303575" y="2590800"/>
            <a:ext cx="4282168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9769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Anatomy </a:t>
            </a:r>
            <a:endParaRPr lang="en-US"/>
          </a:p>
        </p:txBody>
      </p:sp>
      <p:pic>
        <p:nvPicPr>
          <p:cNvPr id="3074" name="Picture 2" descr="Anatomical view of two skeletons showing vestigeal rear-leg and pelvis bones in a snake andthe human tailbone or coccyx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400800" cy="4960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197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Biogeography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Darwin noticed something on his voyage that is evidence for natural selection</a:t>
            </a:r>
          </a:p>
          <a:p>
            <a:r>
              <a:rPr lang="en-US" dirty="0" smtClean="0"/>
              <a:t>Darwin noticed that in different parts of the world there are organisms that are closely related but are geographically far apart</a:t>
            </a:r>
            <a:endParaRPr lang="en-US" dirty="0"/>
          </a:p>
        </p:txBody>
      </p:sp>
      <p:pic>
        <p:nvPicPr>
          <p:cNvPr id="5126" name="Picture 6" descr="http://geology.csupomona.edu/drjessey/class/Gsc101/pange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057650" cy="278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2065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 since Darwin introduced his ideas of natural selection, scientists have been looking for evidence</a:t>
            </a:r>
          </a:p>
          <a:p>
            <a:r>
              <a:rPr lang="en-US" dirty="0" smtClean="0"/>
              <a:t>There are many different areas of science that contributed to the evidence for natural selection</a:t>
            </a:r>
            <a:endParaRPr lang="en-US" dirty="0"/>
          </a:p>
        </p:txBody>
      </p:sp>
      <p:pic>
        <p:nvPicPr>
          <p:cNvPr id="22530" name="Picture 2" descr="http://www.flprobatelitigation.com/uploads/image/evidence-75x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752600"/>
            <a:ext cx="4381500" cy="4381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1274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These organisms were at one time the same species</a:t>
            </a:r>
          </a:p>
          <a:p>
            <a:r>
              <a:rPr lang="en-US" dirty="0" smtClean="0"/>
              <a:t>When land masses began moving, the species was separated </a:t>
            </a:r>
          </a:p>
          <a:p>
            <a:r>
              <a:rPr lang="en-US" dirty="0" smtClean="0"/>
              <a:t>When the species separated, there were different adaptations</a:t>
            </a:r>
          </a:p>
          <a:p>
            <a:r>
              <a:rPr lang="en-US" dirty="0" smtClean="0"/>
              <a:t>This created the different species we see today</a:t>
            </a:r>
            <a:endParaRPr lang="en-US" dirty="0"/>
          </a:p>
        </p:txBody>
      </p:sp>
      <p:pic>
        <p:nvPicPr>
          <p:cNvPr id="4" name="Picture 2" descr="http://encycl.opentopia.com/enimages/thumb/50/49860/190px-Emu_showing_fe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800"/>
            <a:ext cx="2733608" cy="2057400"/>
          </a:xfrm>
          <a:prstGeom prst="rect">
            <a:avLst/>
          </a:prstGeom>
          <a:noFill/>
        </p:spPr>
      </p:pic>
      <p:pic>
        <p:nvPicPr>
          <p:cNvPr id="5" name="Picture 4" descr="http://images.nationalgeographic.com/wpf/media-live/photos/000/006/cache/ostrich_653_600x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886200"/>
            <a:ext cx="1902492" cy="2533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386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 advent of modern technology we can start to study evolution and natural selection at a genetic level</a:t>
            </a:r>
          </a:p>
          <a:p>
            <a:r>
              <a:rPr lang="en-US" dirty="0" smtClean="0"/>
              <a:t>Modern genetics allows us to make comparisons in DNA to other organisms</a:t>
            </a:r>
            <a:endParaRPr lang="en-US" dirty="0"/>
          </a:p>
        </p:txBody>
      </p:sp>
      <p:pic>
        <p:nvPicPr>
          <p:cNvPr id="3074" name="Picture 2" descr="http://www.dnassequencing.com/wp-content/uploads/2011/03/DN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133600"/>
            <a:ext cx="32385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1206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we look at DNA and how it is expressed we can see the relationships between organisms</a:t>
            </a:r>
          </a:p>
          <a:p>
            <a:r>
              <a:rPr lang="en-US" dirty="0" smtClean="0"/>
              <a:t>It gives us a better idea of what organisms are closely related, even if they don’t look like each other</a:t>
            </a:r>
            <a:endParaRPr lang="en-US" dirty="0"/>
          </a:p>
        </p:txBody>
      </p:sp>
      <p:pic>
        <p:nvPicPr>
          <p:cNvPr id="7" name="Picture 2" descr="http://notesfromthebartender.files.wordpress.com/2010/03/b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2461518" cy="2533650"/>
          </a:xfrm>
          <a:prstGeom prst="rect">
            <a:avLst/>
          </a:prstGeom>
          <a:noFill/>
        </p:spPr>
      </p:pic>
      <p:pic>
        <p:nvPicPr>
          <p:cNvPr id="8" name="Picture 4" descr="http://4.bp.blogspot.com/_gTka0I9Xl-8/SfwxlP3NhEI/AAAAAAAABPA/NFHIo_wXj1M/s400/bad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0"/>
            <a:ext cx="3219450" cy="28670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377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Think about all the ways of producing offspring</a:t>
            </a:r>
          </a:p>
          <a:p>
            <a:r>
              <a:rPr lang="en-US" dirty="0" smtClean="0"/>
              <a:t>Are they similar or different?</a:t>
            </a:r>
          </a:p>
          <a:p>
            <a:r>
              <a:rPr lang="en-US" dirty="0" smtClean="0"/>
              <a:t>What is an embryo?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embryo</a:t>
            </a:r>
            <a:r>
              <a:rPr lang="en-US" dirty="0" smtClean="0"/>
              <a:t> is an unborn or unhatched organism that is developing</a:t>
            </a:r>
          </a:p>
        </p:txBody>
      </p:sp>
      <p:pic>
        <p:nvPicPr>
          <p:cNvPr id="3074" name="Picture 2" descr="http://static.flickr.com/118/305827569_12320c0aa9_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09800"/>
            <a:ext cx="3314700" cy="2486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348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 Evidence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 of development is similar across many organisms</a:t>
            </a:r>
          </a:p>
          <a:p>
            <a:r>
              <a:rPr lang="en-US" dirty="0" smtClean="0"/>
              <a:t>Many organisms have structures when they develop that are not seen in their final form</a:t>
            </a:r>
          </a:p>
          <a:p>
            <a:r>
              <a:rPr lang="en-US" dirty="0" smtClean="0"/>
              <a:t>For example humans have tails when they develop</a:t>
            </a:r>
          </a:p>
          <a:p>
            <a:endParaRPr lang="en-US" dirty="0"/>
          </a:p>
        </p:txBody>
      </p:sp>
      <p:pic>
        <p:nvPicPr>
          <p:cNvPr id="2050" name="Picture 2" descr="http://mrlab.frsc.tsukuba.ac.jp/human_embryos/human_development_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3962400" cy="2820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552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Embryo Evidence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Why would these embryos have structures that are not seen in their final forms?</a:t>
            </a:r>
          </a:p>
          <a:p>
            <a:r>
              <a:rPr lang="en-US" dirty="0" smtClean="0"/>
              <a:t>It is because they share common ancestry</a:t>
            </a:r>
          </a:p>
          <a:p>
            <a:r>
              <a:rPr lang="en-US" dirty="0" smtClean="0"/>
              <a:t>The common ancestor had a feature that is not present in the current organism</a:t>
            </a:r>
            <a:endParaRPr lang="en-US" dirty="0"/>
          </a:p>
        </p:txBody>
      </p:sp>
      <p:pic>
        <p:nvPicPr>
          <p:cNvPr id="1026" name="Picture 2" descr="http://biology.unm.edu/ccouncil/Biology_203/Images/Phylogeny/lifeclado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3700142" cy="2514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279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http://www.youtube.com/watch?v=h3Lkac890c0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8939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Previous scientists have found evidence for natural selection in the fields of biology, geology, chemistry and physics </a:t>
            </a:r>
          </a:p>
          <a:p>
            <a:r>
              <a:rPr lang="en-US" dirty="0" smtClean="0"/>
              <a:t>Modern day scientists have found evidence for evolution in the field of genetics</a:t>
            </a:r>
            <a:endParaRPr lang="en-US" dirty="0"/>
          </a:p>
        </p:txBody>
      </p:sp>
      <p:pic>
        <p:nvPicPr>
          <p:cNvPr id="21506" name="Picture 2" descr="http://thesportscircuit.com/wp-content/uploads/2011/03/genetic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39624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864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fossil</a:t>
            </a:r>
            <a:r>
              <a:rPr lang="en-US" dirty="0" smtClean="0"/>
              <a:t> is the remains or traces of an organism that died long ago</a:t>
            </a:r>
          </a:p>
          <a:p>
            <a:r>
              <a:rPr lang="en-US" dirty="0" smtClean="0"/>
              <a:t>Fossils most often form when a trace of an organism is buried</a:t>
            </a:r>
          </a:p>
          <a:p>
            <a:r>
              <a:rPr lang="en-US" dirty="0" smtClean="0"/>
              <a:t>Traces of an organism can be a footprint, droppings, eggs, a corpse, etc.</a:t>
            </a:r>
            <a:endParaRPr lang="en-US" dirty="0"/>
          </a:p>
        </p:txBody>
      </p:sp>
      <p:pic>
        <p:nvPicPr>
          <p:cNvPr id="20482" name="Picture 2" descr="http://www.treasure-hunting-team.com/Pictures/Fossil-Fish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514600"/>
            <a:ext cx="4457700" cy="2914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955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Fossils provide us small snapshots of the past that can be used gain knowledge of the past</a:t>
            </a:r>
          </a:p>
          <a:p>
            <a:r>
              <a:rPr lang="en-US" dirty="0" smtClean="0"/>
              <a:t>With the right amount of fossils, we can build a complete picture of the looks, actions and patterns of ancient organisms</a:t>
            </a:r>
            <a:endParaRPr lang="en-US" dirty="0"/>
          </a:p>
        </p:txBody>
      </p:sp>
      <p:pic>
        <p:nvPicPr>
          <p:cNvPr id="19458" name="Picture 2" descr="http://biology.unm.edu/ccouncil/Biology_203/Images/Phylogeny/cladogramDin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3897061" cy="2609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372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We can tell how old fossils are in two ways</a:t>
            </a:r>
          </a:p>
          <a:p>
            <a:r>
              <a:rPr lang="en-US" b="1" dirty="0" smtClean="0"/>
              <a:t>Superposition</a:t>
            </a:r>
            <a:r>
              <a:rPr lang="en-US" dirty="0" smtClean="0"/>
              <a:t> is the idea that the deeper a rock formation is, the older it is </a:t>
            </a:r>
          </a:p>
          <a:p>
            <a:r>
              <a:rPr lang="en-US" dirty="0" smtClean="0"/>
              <a:t>If we know that age of a rock formation, we can approximate the age of the fossils in it</a:t>
            </a:r>
          </a:p>
        </p:txBody>
      </p:sp>
      <p:pic>
        <p:nvPicPr>
          <p:cNvPr id="9220" name="Picture 4" descr="http://www.hickerphoto.com/data/media/174/red_rock_formations_t2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0"/>
            <a:ext cx="4457700" cy="2962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107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Carbon dating </a:t>
            </a:r>
            <a:r>
              <a:rPr lang="en-US" dirty="0" smtClean="0"/>
              <a:t>is a measurement of how old an element is</a:t>
            </a:r>
          </a:p>
          <a:p>
            <a:r>
              <a:rPr lang="en-US" dirty="0" smtClean="0"/>
              <a:t>This allows modern day scientists to see how old the carbon in a particular fossil is</a:t>
            </a:r>
          </a:p>
          <a:p>
            <a:r>
              <a:rPr lang="en-US" dirty="0" smtClean="0"/>
              <a:t>It give a good approximate of the age of fossils</a:t>
            </a:r>
            <a:endParaRPr lang="en-US" dirty="0"/>
          </a:p>
        </p:txBody>
      </p:sp>
      <p:pic>
        <p:nvPicPr>
          <p:cNvPr id="8194" name="Picture 2" descr="http://www.unc.edu/~tlycan/carb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19400"/>
            <a:ext cx="4136571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52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http://www.youtube.com/watch?v=SEDfRy6DQns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37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these fossils we can draw conclusions about the organisms on the earth during different time periods</a:t>
            </a:r>
          </a:p>
          <a:p>
            <a:r>
              <a:rPr lang="en-US" dirty="0" smtClean="0"/>
              <a:t>We can line up the fossils and make a timeline of what organisms looked like and how they changed</a:t>
            </a:r>
            <a:endParaRPr lang="en-US" dirty="0"/>
          </a:p>
        </p:txBody>
      </p:sp>
      <p:pic>
        <p:nvPicPr>
          <p:cNvPr id="1026" name="Picture 2" descr="http://whyy.org/cms/news/files/2008/10/tiktaalik-rosea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4600"/>
            <a:ext cx="4329546" cy="261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9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757</Words>
  <Application>Microsoft Office PowerPoint</Application>
  <PresentationFormat>On-screen Show (4:3)</PresentationFormat>
  <Paragraphs>87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Office Theme</vt:lpstr>
      <vt:lpstr>Evidence for Evolution</vt:lpstr>
      <vt:lpstr>Evidence</vt:lpstr>
      <vt:lpstr>Evidence</vt:lpstr>
      <vt:lpstr>Fossils</vt:lpstr>
      <vt:lpstr>Fossils</vt:lpstr>
      <vt:lpstr>Fossils</vt:lpstr>
      <vt:lpstr>Fossils</vt:lpstr>
      <vt:lpstr>Video</vt:lpstr>
      <vt:lpstr>Fossil Record</vt:lpstr>
      <vt:lpstr>Fossil Record</vt:lpstr>
      <vt:lpstr>PowerPoint Presentation</vt:lpstr>
      <vt:lpstr>Anatomy</vt:lpstr>
      <vt:lpstr>Anatomy</vt:lpstr>
      <vt:lpstr>Anatomy</vt:lpstr>
      <vt:lpstr>Anatomy</vt:lpstr>
      <vt:lpstr>Anatomy</vt:lpstr>
      <vt:lpstr>Anatomy</vt:lpstr>
      <vt:lpstr>Anatomy </vt:lpstr>
      <vt:lpstr>Biogeography</vt:lpstr>
      <vt:lpstr>Biogeography</vt:lpstr>
      <vt:lpstr>Genetics</vt:lpstr>
      <vt:lpstr>Genetics</vt:lpstr>
      <vt:lpstr>Embryo Evidence</vt:lpstr>
      <vt:lpstr>Embryo Evidence</vt:lpstr>
      <vt:lpstr>Embryo Evidence</vt:lpstr>
      <vt:lpstr>Video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for Evolution</dc:title>
  <dc:creator>Administrator</dc:creator>
  <cp:lastModifiedBy>Owdij, Michael</cp:lastModifiedBy>
  <cp:revision>5</cp:revision>
  <dcterms:created xsi:type="dcterms:W3CDTF">2014-01-13T12:42:18Z</dcterms:created>
  <dcterms:modified xsi:type="dcterms:W3CDTF">2017-02-28T18:20:43Z</dcterms:modified>
</cp:coreProperties>
</file>