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329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332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104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35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556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21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45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19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254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301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4D1D1-BDEF-424E-BE54-DCED799AC3EB}" type="datetimeFigureOut">
              <a:rPr lang="en-US" smtClean="0"/>
              <a:t>9/23/2014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01A857-34E5-4188-A78D-0F41105C4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314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Outer Shell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53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Have you ever noticed that small cuts that do not penetrate far into your skin do not bleed?</a:t>
            </a:r>
          </a:p>
          <a:p>
            <a:r>
              <a:rPr lang="en-US" dirty="0" smtClean="0"/>
              <a:t>This is because your epithelial cells are avascular</a:t>
            </a:r>
          </a:p>
          <a:p>
            <a:r>
              <a:rPr lang="en-US" b="1" dirty="0" smtClean="0"/>
              <a:t>Avascular</a:t>
            </a:r>
            <a:r>
              <a:rPr lang="en-US" dirty="0" smtClean="0"/>
              <a:t> tissues obtain their nutrients from diffusion or absorption, but not from blood</a:t>
            </a:r>
          </a:p>
          <a:p>
            <a:r>
              <a:rPr lang="en-US" dirty="0" smtClean="0"/>
              <a:t>They must gain nutrients from other cells or their environment </a:t>
            </a:r>
            <a:endParaRPr lang="en-US" dirty="0"/>
          </a:p>
        </p:txBody>
      </p:sp>
      <p:sp>
        <p:nvSpPr>
          <p:cNvPr id="5" name="AutoShape 2" descr="data:image/jpeg;base64,/9j/4AAQSkZJRgABAQAAAQABAAD/2wCEAAkGBxQTEhQUExQVFhUXFh4aGRgWGBkXGhcVHB0bGhcYHBgYICghHBolGxcdIjEiJSktLi8uGCAzODMtNygtLisBCgoKDg0OGxAQGzglICUsLDIsLDUsLDc0LCwsLCwsLCw0LDQsLCwsLCwsNCwsLCwsLDQsNCwsLCwsLCw0LCw0LP/AABEIAL0BCwMBIgACEQEDEQH/xAAbAAEAAgMBAQAAAAAAAAAAAAAABAUCAwYBB//EAEUQAAIBAgQDBQQGCAUDBAMAAAECEQADBBIhMQVBURMiYXGBBjKRoRQjQlKxwTNicoKy0dLwFUNTovGDwuFzkqOzFiRj/8QAGQEBAAMBAQAAAAAAAAAAAAAAAAECAwQF/8QALhEAAgEDAgQDCAMBAAAAAAAAAAECAxEhEjETQVHwImGBBDJxkaGxwdEUUvFC/9oADAMBAAIRAxEAPwD7jSlKAUpSgFKUoBSlKAUpSgFKUoBSlKAUpSgFYu4G/WPU7VlUWwe0bP8AZEhPE7M/5Dwk/aoCVStOIuxCj3m28APeb0n4kVuoBSlaMVdIhV95tvAD3m8hI9SBzoDfSvFECK9oBSlYXbgUFjoAJNAZ0rVhwYltzrH3eg9B85rbQClKUApSlAKUpQClKUApSlAKUpQClKUApSlAKUpQClaXxKjnPlrUd8f0X4mqucUWUWydSqoY5jzjyA/OsXuMftH4x+FU4q5FuGyRxPEe7aBhrnPmqD32840HiwrYcXbRdwFUdDAAH4RVEMKRcZ2YwQAANIUdTvqST8K9vLmcWxsO8/l9lfUifJfGqcVmnCRZYXGDVyDmbltlQe6vnrJ8SfCpCcQHMH01qDlrEDltVeJIaIlo2PtgEloAEkmRAG9a+GjMDdb3n5fdQe6vnrJ8WPQVRYts7i39kQ9zynuL6kT5L41LFw7ifMfzqyqvmHSVsF/Sqa3jrn/MVuXiRHvLV1ViZulIs6gYkG6+QMQEhmIj390XvAjT3j+7S/xVFRnM6CY6nkB4k6VnwxMqCWBdjmcggy51PoNh4AVfUnsV0tbmX0Vv9a58Lf8ARVbj+C3XbMuJddRoQNe7cU6rEH6zQjQZQYJq4vXQoJP/AJJOgA8SdKqMVwu89wP2gTUEgFjAAYG2BOUqSwYkiZXbbLYqYWuDXxYdDimN1gsXAMoBDZmOUH7UkGNa0XfZ280KcS3ZlnLLDd5XEFZzaLm1HTbY17f4ZiyyKl6EWwBmJmbwgAldzsSSTzA1rMcIxWmbFE95CREaKBIBAnUgk9ZoC44Zhjbs27bMXKIqliSSxAjMSSTJidSak0pQClKUApSlAKUpQClKUApSlAKUpQCvGaN69rG4kgg8xHI/I6UBw+LVrTkmUBZtVaOZiYPPxqRg+KN1W4PQN8Rp8q3YuwyNcIIcDugONZmQu2upEVE4gBCC44RwSAyOD7x9xg4kTpBiJHKYMWTO1STw0Tji7ZYd8J+0CPnt86nJYESGkdQdPlXOcUwxtsFS9qQSFIUkkAdyTuWJ00BgGteFuspYnuQYzDuSYBIKEnSCDJkGay4SGHszpryqqlm2Ak+VROHoQmdiA1w5iDyB90eix86o+KcXa4FsCDnIJdde5v7viFOs8h1q9wl2wP8AM73M3O6SfNtPhWbg7hppZJAuf3/zW7sqy7EETM/OvbIMRMkczz8dKhR6mdyHh+Fqru8lmZp72saQABsAB61Iuqetbs5G9Y3L6IM1xlUdWIAHxqdKF2abNoxtr00/Kszb6iq3He0+GTZ87dEE/wC4wPnXPY/20vGcipbHj32jrrp8qsoGkac5cjocUVN23b5A9oQNSY0RQOpbX92ssbxaxakXLqKfujvsPMLMV88u8Qus7M9xsxAVtcske8NIEAkiP1a24fhD3VDBlHPKQRI/aE+BiPDkamMLmvBSs5M6i57X2wcyLcePdB7gHItrqCfLQeZFdH7O4+5ibIuMQhzEQBOg8Tzr50OGQxLkFdco5sYnUDkOkmfDau59l+HKLCqt28NWOhEb9csTWsY2Ma8aajjcscZxTsFcuGfKyKMqH/MZUGwjdp6xyqPiPauygac5ZUZyoUycpIIEwN1Yax7p8Kn4TDCbqMS4ke/DToPDwremBtgEC2gBMkZRBJMmfUD4CrHGVn/5Vh9YLnKSDCNuqlzy1GUE6dDz0rfw7j1m8/ZoTmKZwCCJWQNzzBOo5SOtWAsLr3V1MnQak7n5n416tlQZCgGIkATHTyoDOlKUApSlAKUpQClKUApSlAKUpQClR3xQkhQXYbhdh5tsPLfwrzsGb320+6kgerbt8h4UBz3Frv1wVZJa4Zy7jQzrsDlEddZFSrWH0gwq/dTQerbn5eM1F40gS7aIAAFyABoASRsPFc1WIqr27+P5OhbW9fwRb2BQJ3QFAHu5QVjpk0BmI/Cqq4AilDbQODOiyttjzURvqMscgJI0FXrasq8h3j/2j46/uVzftDZ7PvM0klmEbCdMx6mDp0CVDbSLwV2UPD7ua9PeUEAAhTOTdssjUwLYjkWNdCrHZQzjp3QwPQjTfQg883hVfwfDMZOsKsabB27xI8RJ8u7UrF3crSYVUdTm+0AQD3QTJMTp0FVi2sG0nnBIw90DVGKnw06brsd6347jr2rZfKrnQAyV36jX5VUpe+l3QXfssOrTAPfuN0LjYdQIGvM6ibxLhYZGObLbkHIFjYawQe77pBET6mrLxciHpulIp7/tViXBGdVB+4sfNpNUyWncZgGfKACfeI5AdT6V0WE4RZDme8GBkbhQd1BXbU7+AqRw0W7du1AygrmJhtWgQZ57/hTTk0VSMfdRQpwi5lzsVRYkySSBAJBEaECtdrCob6iO5btl36sAJk+ZG361XHGEuPqqnswSSDoeUGDGkA/HaoWFtZLF5hqzsEHWdFj1aaiWETGTllsquCYQOz9qPUEk5uYWNTMnXkd6u7OLW1OXtCg7pUg9wjYKXifKTproBWjDlUs2wumXV8yNBuAbzIlswEQdt9K3WeHuxz3NSTOXYbCBGsKANQdTGvjjeTlglpN3exptoWdXuDuv7onRV1gEcwTlHqNNdPo3s3YVbCkKATm1AA+0a4fFXdcrj/LY6bEDLtXeezoIw9ud4M+cma6EsnLXb0ev4JGH/SXPNf4RUmqvE44WmuEqzEvbUBRuXKoO8YUasOe1aLHtVh2AgvJy93IzEFhIEqCD00JExrqKscZd0qowftJh7jois03BKSjrO55jQwJgxNW9AKUpQClKUApSlAKUpQClR2xQmEGc+Hug+LbDyEnwrz6OW/SNI+6ui+p3b8D0oD18UJhQXI3jYHxbYeW/hXnYM3vtp91ZA9Tu3yB6VIRQAABAGwHKvaAxRAAAAABsBoBWVKUBy/GjN8CT3SrKOp1LE9dFjzfyqbMVF4ux+l2wAIysWPMD6vL/ALo+FbL+sL97f9kRPxkD96qy3OiPum/CDTMd218hyHwA9Zrk/aS7nvhZ5hfQTP8A3iusuXsoLHYAk+gk1wtxi15idwCPUws/+5mrOW1jeis3LvAYVuzORWZmYkQ+RBMQzMO94wJkcudSMD7MqCHvntX6a5BziDq3r8Knez4HYJ4iT5nX8CK38RuEJpuTHQ84APIkwJ8as4JvJR1JK6RpS6rXiog5BAUbBjudNBGWP/NaMbw5YbcAsJVYCzqfdMxy1HOan2MOtpMqAAD5seZ8Sa8xawgHj/Opv0KLco8bhVyQFXM3dBIkidzJ1kCT6Vut4dFjKiiBGgG3nXuI9+3+9+Fesaqtzdt2IfFruW2xPPT01LfIGqpVK/RU5k52/En5n1Arbx+9MIOcD1Y7f+0N8a22TN9o2S0APJmn8qPdF0rRN6YRTcDt3iDpOyjwH571tY1km4861mpSKldxQKTbzb9oANv2iPKEk+VfQOCj6i35V857UXbqRskk+FwxI81Gn756V9I4QPqbf7A/CrrbvvqYV9u9/wDLHgsq7XVdQykrIYAg6AjQ+NbhhLYJIRJMSconTRdfAbVhh/0lzzX+EVJqTlNC4S2CCEQFdjlEjloeWlb6UoBSlKAUpSgFKjHFTpbGc9Roo82/lJ8KfRi36Q5v1RovqN29dPAUB62KnRBnPhooPi23oJPhXn0ct+kMj7o0X15t66HpUgCNBXtAeKoAgaAV7SlAKUpQCo3EcUbVsuEe5Ed1BmY6xoOcb1JqDxjBdraKd4GQVKNlZWBkMCdJB60vbJKSe7sUODxtrEYl7iTraCmQQywxkEeonp61NtrJLddB+yNviZPkRXMcewGMV0vyjXVldE7O5dEHfK7Ke7O0HlzFdJgsSHtoSptsQO4eWmq+lctSSVTWnh4t0fe3qawTXhbv5og+0mLNu1A3Ygf36wPWuUuOLeIyTPcierAhifxrruPcON63C+8NR/fmB8K5PB+z+Ia9mcDaARMaiJLbbHYa1aSepWOuDSR13BcRksrmO3d21JEwABqTH8NSMOWvOHZcttfcEyWb75jSBy35mToahYHDBzrqqkz4gyQvkQcx8Co5GrsVvsc8t+++/n5d2PXl51qxrdz1FbmaNemtRcYItgdI/CqCO5VM0uT90AD11P5UdtJOw1NV3E8eLbd0gsRqOUDUE9D/ADrLE382HciD3ZMdOfyiqKSu48zpcHZMqr7lrqnn70eeij0A+dTeFN9Zd8VX5Zv5j41X2jmcEc2/h0A+Cz61I4U31sc8rfDTX4gVCvrvy2Ltq1i6Tfy1qJxLEdnbZ9JA0nYsdFB9SKkZ9wN4B9CSB+B+VV/FBmNpInPcE/soC5+agetXbsZRu5+RH4PZyIZnMTJnfXva/vMx8yeUV9B4fj7S2rYLqCEWQTsYFcXgEIyTqWQTPVT+ef5V3lm2gRSwUaASQN4HXnUQqqc5RXI5qsrxR5groZrjKQRI1G3uiplU+Ma4vbCwpzShBULEd3N7xGuWdYMdG90w/p+OlYww0QZgWSGcnUZg3dyjWYIJMeI2MDpKVzt/H42Rlw4gMZJy95OzOU5e0lfrIkSTHnp4OI4+FP0VJKqSvaAZWMhkmTtE5ttY8aA6OlUA4hjJUfRhGeCcyj6uVAYDNoxGY5Z001NX9AQeKcRFkL3SxYwAIHImSTy05Sddqgf4krfpFuN+qAoX1GbvesjwFa/bC7lW3vJLAQCYJQwdK4jtbyJlF8JFtILwZuB2LnvIv2cu/SOZNDenSUo3Poi8aT7lz4KP+6vf8ZX/AE7nwX+quBS3fKkriM0sSAsNlzK3dzEahXIaeeggAVlZe7bvKPpGYEr3Y3UA59hzMx/xSzNOBHzO8/xpfuXPgv8AVXv+ML/p3Pgv9VU+GvhmbrMDxWATHXUmY6eFLCFCxZs2Y90fyH9gRVbk/wAePUtW44gElLkeS/1VkONLE5LkeS/1VVroIYCCTzmJJiZHkKgcQXEi7NrVAo7pyxMnMdSGLREDQaDvDUFqD9niup0TcbUbpc+C/wBVe/4yv+nc+C/1VyhxGOKiLdqSD733tSumaYiJ5yD51mL+LDQVtNBG2hKx3930bkOW8xpK7I4EfM6Z+OoN0ua+A/nWR4yo+xc+C/1VRcNN9gRfyqwIjs41BHiW5z8K3CTDhiwAOhA18RAGsT8ajUSvZ4l1g7wvM7QQE7gB3BIDMdDzBX4HrWOKwWpI9f7FRfZojNiSNjdU/wDxW6u6idKNRZOZ+GTSOOTjLLda1csurxmUAhsw5ajQA9ZjyqTgcajSEOaCcyxldGnvd06xP9nlb8U4Ol6CZV1Mqy6EHwNVGM4KpdXZW7RftoYYgbFgsZv7A6VXXGnG016rv8mt72cfVP7pmHA3UrdAJkXXGogwDlXTpCx6VKwhIaDULiN/6PbN0IWKnUA++HaSdRpBafiOdYcF9prF98khHjYmZ6a6a+YqOKmnOzt8C1tWzz0vnzxuXVzkOp/8/lUfih7nqPzqSfejp+P/AAai8W/R+o/OrRaauhHc4biLgXXiYkT3ssEzMzvyIBnmIrbwB5e6R+jKjTcBuYnnIM1Lx+CW4wB6E6byIHLwNb7OGVFISRAnffT4TXPGjJVNT2O2VVaLEL/C1FwFWI0JA5SNNT07wqRgbAtjRGzNuSVJ8txp6VsvahD4ifJhl/Ej4Vlaud4An7WnU7chzma6uRi5dTG/fGdfVemmhnx90D96sgdQfP8AKqbivENSoZVyNqx1LOP8u2o1dswgxsdN9K6/g/AzcUPdBVTqAT3mHIn7ojlv5Vy14zqLTBY68itSUYYbz0OdxS33IFoEBDpkALvIyiC3dWWIg10/s3we8qMcRq+budo/bOqQAQzgADY6LtO5q8u4QLaZbagGJH7Q1Uz1kCpNtwQCNiJHka3pU9MbP7dtnHKSfL1z/n0K3GcKN226MwGZ0YFQdOzZWA35lPnUO37PXFaRirujlgCWI3UhCM2qyuo6EgQNK6ClbFCs4LwtrAYNeuXsx0NwyRv4+MeQHSTZ0pQClKUBWcYPetebfw1RW/aGyQJcqTEKwOYyquIAmZVgRHiNwQLzjXvWvNv4a5PiZsWB3bSEpqAABBAEaxvAG0mAKjS28HRTdo+p7jMfg3BZsmwlwCrAN7veENB5RUPF2DZOcHMmxJAzovmN1+Y313ESxxCw3du2FQQAe7ICjRZBAIUbTECumOFkeFVjPodcoTpu0ipwF1wWLMDJ0A2SNjMe9t/wassRcc4e4yDNdywYkGeeWDIABlQDOx3Mmgu4NbdwI85Vl01gFZEg+KnTyI3k1acI4iGYsAQmiljADDrE6ZSefJjqY00kr+JAm8JDvY+tBDNm0M6Az94kjrHIGBAFauI8Me+Q637luQDCkxz6EDnO0yBrGlbcfjFRO1ue4PcX7xOzEfh0AncwFple2GClJZYysygqzLqIjdWnqPAjTPO5GNjXw3hHYOpFxivZ5cp0WRBzRMTA/GpxicwA10ljlGug/Iba1pxKoWCDMWgn3mhYj3tdJmPInlWeItm5lKMVg94Ea8jBG06fPpvAWNjYZDCY7wI0nfcfIGonahIVS0MffiQNhpy5gTtrzgxtx9xDAYwobVuWbks9N55aQd6Yq0rDLd2GoMxPnH2tdue45gESWHsxbCtiQJ/Sjck72rZO9XtUXsvcDHEkbdqv/wBVvfofCr2ro8+p7zFYsoO9ZVz+MuY5XYW0R0khSSoMHvBokRlDZBP3JIMyJKFjewnw68x51V4vhFu579m2xH2goDj96NiKssDcxBDdolucxiCV7kCNs0mZHLbaqjj/AAjGXbi9ldtpaI7ywwhtYaQZbkMuxrm/iJy8Lt33gs6rjnmacBhWsMVVy1s7W2YSv7JJ2/VJ6ajnM4mZtAjm4EfI1XYriQw7WsOyM90hMxjQScuYaQdix5x8pnFcJ9XJgd4TlHn18q5Klaax332zpVOUUm8X2KVvfEawrbea16mugBMjcKSB5kDStfZnMsECQwjwledSjwS7iRkDhLYMPKhiRAIjNp8j8qvD2mc2kkXb87HNcS4nAa2jLpu+YEKeQzLImRsJPlysOC+zmIxJDC5es2TqbkC2bgPJEjNB+8xjXQGuz4L7KYbDQyIGcfbfUg9VGy/ugVaYHRcv3SV8gD3f9sV6CbW2Pv8AP9fU55Sh8X57ei/fyRA4P7N4bDQbVsZh9tpZ/HvNt5CBU/A6Ll+4SvoPd/2wfWpFUvGeCPddblq81lhEwCwbvW2MrIBMWgAfyLA2cm8swSS2LqqDFYXGDuWWRUJaGJzZUyEp3WXQh1VYGYZWc7gVj/gmJyQMY4bvAnLPdKnJEnRleDm5gEHcEXWBtMltVdi7AQWPM9agkojgccXym+OzzIcwyBsoMuoAt+9I56QYIMmJGLwuOIXs71pT2ahpWZu/bIOXRdBAjmdtIvKUBzl3CcR1y37Q00kDfPIP6P7mnPy51d4C2yoA7Zm1k666kjfwqRSgFKUoCg9rMV2a228WE9O6dfgPjFVfCOGwO0uDvnUA/YB5ftHmat/aXD52wwOwulj4gIxH+6K9q7naGlc9zSlC8tT5bEDiXDFvIVMZhqrfdb+R2I5ioHszeOR7L+9aOk/6ZmB+6wZf3RV3evKnvMq/tED8a597yrjkKEMtxSpKkEd4SNv1rX+6uZ4dz0ad5QcfVehs45h8w095TK+fMeREj1nlVPhcYxyqiSImW0C9RsdeR5710nELdc1em28jZuuwucifA/j4mtoPkUjsdHavqy5GXN0XLMqI66aHTXw61kLuZtI+rOqLqRIIGo0zAT3RP4VS8Pv5Mhe4DcZiddtoK+C6bgb6wasMFh7avcuW1MyS5dgApOp1gnTXUaanUxpWUbEm/wCiqt04jOzFlgKDIOggKPSfiaj452R7QNpXNxu82XPl5ZRtAAIM84bQTNeWcUsC5a7xNwq2+TvksxE+6JG48yNRUlcbnAcXF7MnKcm4PizcvQETMwKjPMi6NOOwa3A1gOEghliJE5iyRInrpyYevuOJVFtqcxQe82veAhZA1O86a7da8Fxw11WSLSxllQc5PLU6kk7/ABqnx3aBCwvQVOrEGNCZBBJ5899Iq0U3gk6n2IZiMTmAnthsZBHZ24Pwrpq5P2Mwl1UvhmhjcDERGUtatkCQdIkT4zTDcGx6rlOLDAplJYnNooRGDZZzGMzER3mJ2AFSzz6nvM6ytGOss9t0VsjMpAYbrOmYeI5eNUYwOPIM4i3MrAAEQCS0kIDOw6RM1d4C26oBcbOwLd7QSuY5JgATlgGBvNChRNwHEgDLi2GUFQdT3IthJBJBcdmxLESS5GgJqfgcBeDv2t1nt5Vy6lT2mvaGVPu+7C8u/wAiItqUBGOAt/cXzjX478qicUwLOoVRPeE8tNd//FWlKyqUY1Nyyk0UmD4QqXEzQxyMdtBqnLn61Z2/0rj9RT6y4P5V4/6Zf/Tb8UrTxPCu5tdm2SH7511t5W7ogj7eXny9DeEIwVoohtvcn1U8T4fdZ1azdyDdhJhmzWSOR0yW2H73iarbo4iMz/VsRqtoEZWIV+6WyyJcoMw2AkjcGZi7WMFybbIVyjRtJPdmABpMNJMwDpViDXg8DjYbtb6ybbjuf6hP1baoIyido15GtZ4XjZT69YRjuzHMkQuaFGbyJJ37xnT1/wDEckDsM0e8Z97N939nx+ddEPGgKPAYTGLcQ3LqFJJdZzE90BYPZqNxOgX1q9pSgFKUoBSlKAUpSgKvjTANaJ0Et/CaosRirtw5bOi82mPidx5DXyqd7Z7WOnawekFSNfDWfSt2HsKihV2H9kk9a0VoLVuy8Ly8OyOew3sgv+ZeuMTuVhZ8yQWPxrRxThy4UK1skgOjEtGbuusgkbiG/Guty1Se1WDa5aCjqQfJlYfxZa5JRSWD0qdecppSeC0vW5qmx2CDAgiQdD5VbYJy1tG6qCfONfnS9Zq5hezOPtJ2Vzvglgujc2Qc1G2bkY2nlIqZhGZ1BuDKc0qJjKvQxEjcZToYE1bYvh63Fg6Eaqw3U9fyI5iuexWFaRadshmdNnXqp8Oh1Gk8p2i1LcviSsWtm4gCHIbNtGaQSoViVJU+IMc4103BFa8RhQFBGS0gdWVRbzMu0mNRnJIjQQD5RJ4tiks2cOotZmvAJmy5wucCQVJ1H6ukwfWLxS72TKvegkLPd1ECHIUAe8pMCNyY1q2h7nHCtrnpNWJxOVSxkgOY1ns0PdAWBpHTXcjaK18J4d2t/MhAtrDMIlWfdAACP2j5Dk1aLXaXXZFkoftBGZbfJlOUan9X4xXVYC3btWwltbkD/wDncknmT3dzVG0lZHU3ZWJHB1uZsVDLOcfZO/Y241LaVEs4jiSpHZo7ZZl+zBLTsQjhYjp4GeVSeDYrvYrKHzG4Im24E9lbiSRA161HtcYxqoM2FztlmQSoOuwETIE6EDUjlrUI4pbsmYe/jT2pe2giRbAKnMJXU9/3ozaFlBgbb1jgruOa6naoiWwz5suXvLHcOrMZnp47wCfF4pjCT/8AqAAORq+pUAkHaJJGXp3ga8w/E8Y2TNhggJTNqWIBeH0gbJOvrtQqdDSlKAVS8XxOKS4DZtdogSSsossA5IzMdzCgbAFvtScl1SgOZOPx0hjhFzBYgXAd4JG43iJ5ETqDpnf4ni1NhBZzOyqbhCwAZPaCS2VYCgCSZ7QdNejpQHNPxHHm2SMOofK8agww/RmC2oadp7sEmdq6WlKAUpSgFKUoBSlKAUpSgFKUoDm/bayWt243DEgde6ZHwJqjw/G77Nb7O1nXIuc5WJz/AFmfvAhR7iaHX6z4dH7UPHY/tn+E1Rre7Jw/2G0YdD1/P41onqjo58v0WS0+Plz/AGL/AB3EZGK4N8wQkT2hGbYaC3mI8IzeGXv1nx7iF0B0TDu+qw6kwZGYGADsyEEcpUz3tLg3RXgvVzs6VdO5y3s97Q3jaC/Rbhh4mTorFmE9zkIHqNhJq94Tjbl1T2to22AWZkBiVBJAI0AOka+dU2Ex62cS1mAofQeJ95PkSPNavPpVRF4NakGpX65JBUHpUfE4UMMrqGHQ6+RHQ+NZriBzrZ2gNSUyRsPNtQqzlGwYs0epM/GorcNVmzsBcPMXJg+ikJ8VO1WQIry4QOVWcm1a5SMIxldLLPUuwADbgD7kMAOgAhvgtbbd5ToDr02Pqp1FRfpArPtwwggEdCAfxqpbSSuDoScWASCXAnmD2NvWox9nLukYy8F78glyTmmO8XkZRA9JEEzWXBcNJxWVmU5wN9P0NuNDMekGouF9nsYgy/TCwIKmZmAoS2ZMnNlWWIIlmZugrRHLLdki37NXA+b6VdiLYIm5mIQyVzdpsxLcpE6GJBwHs3fyEfTruYiM3fiM2b3e035TMxpMaVtThuNgk4kTpoAAIkl9cpIJ0E65QK8fhuMJCnEaasWAC5iGUosASojNI12GupFCp0KiANZ8ete1D4TYupaVb1ztLmstAE66bAcvCplAKUpQClKUApSlAKUpQClKUApSlAKUpQClKUBSe1FolbbBWYKxJyiSAVIBjc6nlXMYlyVIFm+f+mfzr6FSiw7ltb06T54vEboAAw146blf5VmOJXz/AJNwf9NjX0ClWTS5L6/shyk+Z80xYuOQxS8WG0Wumo3jY1kzuRraxJP7JH4GvpNKnXbZIhtvds+UNbu8rGLHqT+LTWdpsQP8rEfBv519UpV+M+iKaPNnzBLuIH2MSfMNT6RiuSYgeaBhX0+lRxfJfInS+r+Z8yOKxUfo7s/+nI/Ks7WOxa72S3/TdT+Jr6VSqua/qiycl/0zn/ZC47C8722tlrggN0FtFn4g10FKVQClKUApSlAKUpQClKUApSlAKUpQGNxZBAMSN+lQWDSBmfQEaA6kazv8PLWasKUBXWAdQWfUjWCAI31nY7V4jMftvMc0HhVlSgKxmYhe9cmN8sZtdNAdI/l0r13YEDM50+6Pjv8A3pVlSgNOFnLqST1Ij5VupSg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18" y="2201069"/>
            <a:ext cx="5084627" cy="3599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6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3894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Epithelial cells are constantly damaged and lost</a:t>
            </a:r>
          </a:p>
          <a:p>
            <a:r>
              <a:rPr lang="en-US" dirty="0" smtClean="0"/>
              <a:t>Think about every single time you wash in the shower</a:t>
            </a:r>
          </a:p>
          <a:p>
            <a:r>
              <a:rPr lang="en-US" dirty="0" smtClean="0"/>
              <a:t>Epithelial cells are experts at regeneration</a:t>
            </a:r>
          </a:p>
          <a:p>
            <a:r>
              <a:rPr lang="en-US" b="1" dirty="0" smtClean="0"/>
              <a:t>Regeneration</a:t>
            </a:r>
            <a:r>
              <a:rPr lang="en-US" dirty="0" smtClean="0"/>
              <a:t> is the ability to replace dead cells by stem cell division</a:t>
            </a:r>
          </a:p>
          <a:p>
            <a:r>
              <a:rPr lang="en-US" dirty="0" smtClean="0"/>
              <a:t>Epithelial cells have some of the highest regeneration rates in the body</a:t>
            </a:r>
            <a:endParaRPr lang="en-US" dirty="0"/>
          </a:p>
        </p:txBody>
      </p:sp>
      <p:pic>
        <p:nvPicPr>
          <p:cNvPr id="5122" name="Picture 2" descr="http://cyhsanatomy1.wikispaces.com/file/view/stem_cells_2.jpg/306989068/303x262/stem_cells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90" y="1970893"/>
            <a:ext cx="4981083" cy="430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496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many different types of epithelial tissue</a:t>
            </a:r>
          </a:p>
          <a:p>
            <a:r>
              <a:rPr lang="en-US" dirty="0" smtClean="0"/>
              <a:t>However, we can quickly quantify them into groups based on their structure</a:t>
            </a:r>
          </a:p>
          <a:p>
            <a:r>
              <a:rPr lang="en-US" dirty="0" smtClean="0"/>
              <a:t>This is similar to soccer players </a:t>
            </a:r>
          </a:p>
          <a:p>
            <a:r>
              <a:rPr lang="en-US" dirty="0" smtClean="0"/>
              <a:t>There are many similar types of soccer players, however they can be quantified into different positions</a:t>
            </a:r>
          </a:p>
          <a:p>
            <a:endParaRPr lang="en-US" dirty="0"/>
          </a:p>
        </p:txBody>
      </p:sp>
      <p:pic>
        <p:nvPicPr>
          <p:cNvPr id="1026" name="Picture 2" descr="http://specials-images.forbesimg.com/imageserve/57447eb4668c81eaa5b6e2f962268018/280x4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422" y="1690688"/>
            <a:ext cx="3172841" cy="4815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50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Any type of epithelial tissue that has only one layer of cells that cover the basement membrane is called </a:t>
            </a:r>
            <a:r>
              <a:rPr lang="en-US" b="1" dirty="0" smtClean="0"/>
              <a:t>simple epithelial tissue</a:t>
            </a:r>
          </a:p>
          <a:p>
            <a:r>
              <a:rPr lang="en-US" dirty="0" smtClean="0"/>
              <a:t>These types of tissue do not provide as much support or protection as layered types of tissue</a:t>
            </a:r>
          </a:p>
          <a:p>
            <a:r>
              <a:rPr lang="en-US" dirty="0" smtClean="0"/>
              <a:t>Generally they are in protected places where secretion or absorption are important</a:t>
            </a:r>
            <a:endParaRPr lang="en-US" dirty="0"/>
          </a:p>
        </p:txBody>
      </p:sp>
      <p:pic>
        <p:nvPicPr>
          <p:cNvPr id="2050" name="Picture 2" descr="http://foodnetwork.sndimg.com/content/dam/images/food/fullset/2011/10/25/1/CC_Alton-Brown-Cocoa-Brownies_s4x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926" y="2137966"/>
            <a:ext cx="4968874" cy="372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24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can expect to find these types of tissue in the lining of the intestines, covering the internal surface of the lungs and in all glands of the body</a:t>
            </a:r>
          </a:p>
          <a:p>
            <a:r>
              <a:rPr lang="en-US" dirty="0" smtClean="0"/>
              <a:t>These are places where being thin is an advantage due to absorption and secretion time being minimized</a:t>
            </a:r>
            <a:endParaRPr lang="en-US" dirty="0"/>
          </a:p>
        </p:txBody>
      </p:sp>
      <p:pic>
        <p:nvPicPr>
          <p:cNvPr id="3074" name="Picture 2" descr="http://www.bio.davidson.edu/people/kabernd/berndcv/lab/epithelialinfoweb/handdrawn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3" y="2593075"/>
            <a:ext cx="5517489" cy="234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20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Stratified epithelium </a:t>
            </a:r>
            <a:r>
              <a:rPr lang="en-US" dirty="0" smtClean="0"/>
              <a:t>is several layers of cells that cover the basement membrane</a:t>
            </a:r>
          </a:p>
          <a:p>
            <a:r>
              <a:rPr lang="en-US" dirty="0" smtClean="0"/>
              <a:t>The actual definition is when the nuclei are at different lengths from the basement membrane</a:t>
            </a:r>
          </a:p>
          <a:p>
            <a:r>
              <a:rPr lang="en-US" dirty="0" smtClean="0"/>
              <a:t>These types of epithelial tissue are most often exposed to chemical, physical or environmental stresses</a:t>
            </a:r>
          </a:p>
          <a:p>
            <a:r>
              <a:rPr lang="en-US" dirty="0" smtClean="0"/>
              <a:t>These provide more protection to the underlying structures</a:t>
            </a:r>
            <a:endParaRPr lang="en-US" dirty="0"/>
          </a:p>
        </p:txBody>
      </p:sp>
      <p:pic>
        <p:nvPicPr>
          <p:cNvPr id="4098" name="Picture 2" descr="http://www.foodandwine.com/assets/images/201010-r-coconut-layer-cake.jpg/variations/201010-HD-coconut-layer-ca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2742" y="1645905"/>
            <a:ext cx="4531058" cy="4531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612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Types of Tissue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You can expect to find these types of cells in the mouth and the skin</a:t>
            </a:r>
          </a:p>
          <a:p>
            <a:r>
              <a:rPr lang="en-US" dirty="0" smtClean="0"/>
              <a:t>The mouth is routinely burned, bitten, subjected to acids, subjected to bases and more</a:t>
            </a:r>
          </a:p>
          <a:p>
            <a:r>
              <a:rPr lang="en-US" dirty="0" smtClean="0"/>
              <a:t>This means that it needs a strong protective barrier that will hold up to the stress of the environment</a:t>
            </a:r>
            <a:endParaRPr lang="en-US" dirty="0"/>
          </a:p>
        </p:txBody>
      </p:sp>
      <p:pic>
        <p:nvPicPr>
          <p:cNvPr id="5122" name="Picture 2" descr="http://site.motifolio.com/images/Stratified-squamous-epithelium-9111103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" t="2543" r="2396" b="4602"/>
          <a:stretch/>
        </p:blipFill>
        <p:spPr bwMode="auto">
          <a:xfrm>
            <a:off x="1050878" y="2388357"/>
            <a:ext cx="4544704" cy="3316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044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Squamous Epithelium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8264" y="1690688"/>
            <a:ext cx="5181600" cy="4351338"/>
          </a:xfrm>
        </p:spPr>
        <p:txBody>
          <a:bodyPr/>
          <a:lstStyle/>
          <a:p>
            <a:r>
              <a:rPr lang="en-US" dirty="0" smtClean="0"/>
              <a:t>Not all “cells” are cell like in shape </a:t>
            </a:r>
          </a:p>
          <a:p>
            <a:r>
              <a:rPr lang="en-US" dirty="0" smtClean="0"/>
              <a:t>In fact several cells in the human body have highly irregular shapes that seem to have no consistency</a:t>
            </a:r>
          </a:p>
          <a:p>
            <a:r>
              <a:rPr lang="en-US" dirty="0" smtClean="0"/>
              <a:t>Many cells that are directly next to each other might have different shapes</a:t>
            </a:r>
            <a:endParaRPr lang="en-US" dirty="0"/>
          </a:p>
        </p:txBody>
      </p:sp>
      <p:pic>
        <p:nvPicPr>
          <p:cNvPr id="6146" name="Picture 2" descr="http://mayhewbiology.com/Biology%20notes/cell%20notes_files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2060172"/>
            <a:ext cx="5078803" cy="313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16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Squamous epithelium </a:t>
            </a:r>
            <a:r>
              <a:rPr lang="en-US" dirty="0" smtClean="0"/>
              <a:t>are cells that are thin, flat and irregular in shape</a:t>
            </a:r>
          </a:p>
          <a:p>
            <a:r>
              <a:rPr lang="en-US" dirty="0" smtClean="0"/>
              <a:t>Often times they are layered in any formation where there is space</a:t>
            </a:r>
          </a:p>
          <a:p>
            <a:r>
              <a:rPr lang="en-US" dirty="0" smtClean="0"/>
              <a:t>You can think of them like jigsaw puzzle pieces</a:t>
            </a:r>
            <a:endParaRPr lang="en-US" dirty="0"/>
          </a:p>
        </p:txBody>
      </p:sp>
      <p:pic>
        <p:nvPicPr>
          <p:cNvPr id="7170" name="Picture 2" descr="http://www.vetmed.vt.edu/education/curriculum/vm8054/Labs/Lab4/IMAGES/eoithelium%20simple%20squamous%20surface%20cop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74" y="1965278"/>
            <a:ext cx="5388865" cy="379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773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Simple squamous epithelium </a:t>
            </a:r>
            <a:r>
              <a:rPr lang="en-US" dirty="0" smtClean="0"/>
              <a:t>is the most delicate type of tissue in the body</a:t>
            </a:r>
          </a:p>
          <a:p>
            <a:r>
              <a:rPr lang="en-US" dirty="0" smtClean="0"/>
              <a:t>They are located in absorption or secretion parts of the body</a:t>
            </a:r>
          </a:p>
          <a:p>
            <a:r>
              <a:rPr lang="en-US" dirty="0" smtClean="0"/>
              <a:t>Many have a fluid outer coating to protect from harm</a:t>
            </a:r>
          </a:p>
          <a:p>
            <a:r>
              <a:rPr lang="en-US" dirty="0" smtClean="0"/>
              <a:t>Examples are the alveoli of the lungs and the linings of vascular tissue</a:t>
            </a:r>
            <a:endParaRPr lang="en-US" dirty="0"/>
          </a:p>
        </p:txBody>
      </p:sp>
      <p:pic>
        <p:nvPicPr>
          <p:cNvPr id="8194" name="Picture 2" descr="http://www.ouhsc.edu/histology/Glass%20slides/18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430" y="1825625"/>
            <a:ext cx="4989631" cy="391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5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1137031"/>
          </a:xfrm>
        </p:spPr>
        <p:txBody>
          <a:bodyPr/>
          <a:lstStyle/>
          <a:p>
            <a:r>
              <a:rPr lang="en-US" dirty="0" smtClean="0"/>
              <a:t>Take a look at your right hand</a:t>
            </a:r>
          </a:p>
          <a:p>
            <a:r>
              <a:rPr lang="en-US" dirty="0" smtClean="0"/>
              <a:t>Describe what you see</a:t>
            </a:r>
            <a:endParaRPr lang="en-US" dirty="0"/>
          </a:p>
        </p:txBody>
      </p:sp>
      <p:pic>
        <p:nvPicPr>
          <p:cNvPr id="1026" name="Picture 2" descr="http://pngimg.com/upload/hands_PNG87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045" y="1690688"/>
            <a:ext cx="2311400" cy="434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62656"/>
            <a:ext cx="5181600" cy="3520031"/>
          </a:xfrm>
        </p:spPr>
        <p:txBody>
          <a:bodyPr>
            <a:normAutofit/>
          </a:bodyPr>
          <a:lstStyle/>
          <a:p>
            <a:r>
              <a:rPr lang="en-US" dirty="0" smtClean="0"/>
              <a:t>Now feel your hand</a:t>
            </a:r>
          </a:p>
          <a:p>
            <a:r>
              <a:rPr lang="en-US" dirty="0" smtClean="0"/>
              <a:t>Note the thickness and elasticity of your hand</a:t>
            </a:r>
          </a:p>
          <a:p>
            <a:r>
              <a:rPr lang="en-US" dirty="0" smtClean="0"/>
              <a:t>Finally use your other hand to pinch, poke and prod your hand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226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Stratified squamous epithelium </a:t>
            </a:r>
            <a:r>
              <a:rPr lang="en-US" dirty="0" smtClean="0"/>
              <a:t>is a much tougher type of tissue that can hold up to high amounts of mechanical stresses</a:t>
            </a:r>
          </a:p>
          <a:p>
            <a:r>
              <a:rPr lang="en-US" dirty="0" smtClean="0"/>
              <a:t>The irregular layers of cells stack on top of each other to form a tough outer layer</a:t>
            </a:r>
          </a:p>
          <a:p>
            <a:r>
              <a:rPr lang="en-US" dirty="0" smtClean="0"/>
              <a:t>Surface of the skin, lining of the </a:t>
            </a:r>
            <a:r>
              <a:rPr lang="en-US" dirty="0" err="1" smtClean="0"/>
              <a:t>esophogus</a:t>
            </a:r>
            <a:r>
              <a:rPr lang="en-US" dirty="0" smtClean="0"/>
              <a:t> and the lining of the mouth are places where you would expect to find these tissues</a:t>
            </a:r>
            <a:endParaRPr lang="en-US" dirty="0"/>
          </a:p>
        </p:txBody>
      </p:sp>
      <p:pic>
        <p:nvPicPr>
          <p:cNvPr id="9218" name="Picture 2" descr="http://www.iupui.edu/~anatd502/Labs.f04/epithelia%20lab/s3010xi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7" y="1825625"/>
            <a:ext cx="5576485" cy="418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74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Squamous Epithelium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9709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Stratified epithelium is made even tougher by a protein called keratin</a:t>
            </a:r>
          </a:p>
          <a:p>
            <a:r>
              <a:rPr lang="en-US" b="1" dirty="0" smtClean="0"/>
              <a:t>Keratin</a:t>
            </a:r>
            <a:r>
              <a:rPr lang="en-US" dirty="0" smtClean="0"/>
              <a:t> is a tough waterproof protein that exists in several different types of epithelial tissues</a:t>
            </a:r>
          </a:p>
          <a:p>
            <a:r>
              <a:rPr lang="en-US" dirty="0" smtClean="0"/>
              <a:t>Keratin stimulates and is increased in places where there is a lot of stress</a:t>
            </a:r>
          </a:p>
          <a:p>
            <a:r>
              <a:rPr lang="en-US" dirty="0" smtClean="0"/>
              <a:t>This allows for a tougher layer of cells</a:t>
            </a:r>
            <a:endParaRPr lang="en-US" dirty="0"/>
          </a:p>
        </p:txBody>
      </p:sp>
      <p:pic>
        <p:nvPicPr>
          <p:cNvPr id="10242" name="Picture 2" descr="http://images.totalbeauty.com/uploads/editorial/sm/hair_and_nai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897" y="1825624"/>
            <a:ext cx="4825858" cy="4301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0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Columnar Epithelia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cells do have a defined shape</a:t>
            </a:r>
          </a:p>
          <a:p>
            <a:r>
              <a:rPr lang="en-US" dirty="0" smtClean="0"/>
              <a:t>Their shape is important for their structure and their function</a:t>
            </a:r>
          </a:p>
          <a:p>
            <a:r>
              <a:rPr lang="en-US" dirty="0" smtClean="0"/>
              <a:t>These defined shapes can give the cells different properties and different jobs</a:t>
            </a:r>
            <a:endParaRPr lang="en-US" dirty="0"/>
          </a:p>
        </p:txBody>
      </p:sp>
      <p:sp>
        <p:nvSpPr>
          <p:cNvPr id="5" name="AutoShape 2" descr="data:image/jpeg;base64,/9j/4AAQSkZJRgABAQAAAQABAAD/2wCEAAkGBxQTEhQUEhQWFRUVFhYXFRUXGBQXGBcWFBgWFhUUFBccHCggGBolHBUVITEhJSksLi4uFx8zODMsNygtLisBCgoKDg0OGxAQGiwkHCQ3NDQsLCwsLCwsLCwsLCwsLCwsLCwsLCwsNCwsLCwsLCwsLCwsLCwsLCwsLCwsLCwsLP/AABEIAQMAwgMBIgACEQEDEQH/xAAbAAABBQEBAAAAAAAAAAAAAAAGAAECBAUDB//EAEMQAAEDAgMFBQUFBwMEAgMAAAEAAhEDIQQSMQUGIkFRE2FxgbEjMnKRoQdCUsHRFCRigsLh8DNzsjRjkvGiwxVDVP/EABoBAAEFAQAAAAAAAAAAAAAAAAABAgMEBQb/xAAyEQACAQIEAwcDBQADAQAAAAAAAQIDEQQSITEzQVEFIjJxgbHwEyNhJDRCkcFDUtEU/9oADAMBAAIRAxEAPwDz+E6lCeFrFEjCeE8J4QBGE8J4TwgCMJQpQlCAGhJShKEARhPCeEoQA0JQpQlCBBoShPCmxhJAAknQDVApCFKlSLiGtEk2ARTsrYDWNz1xLpgU5EefU/RarNnU6cQ0B0XyhvWRJ/LnB8Vn1e0acW1HX2LlPByestAJxez304kSCJkSQqsI7xDS2oM5Bc4DhJuGCRPRsk92nNUquy6D3w4lhykgNygHLE3jWD6qOj2inxF/Q6pgv+jBGEoV3aGAdTOnCTw3BtyB74VSFpwmpq8dilKLi7MjCaFOEoThpGEynCSUDnCUKSUJoEYTwnhPCAIwnhPCeEoEUoUoShAEYTwpJQgCMJQpQnhAEYTwpsYSQBcnQc/ALRrbEqNAmMxvkvIF7k6cjaVHOrCHidh8acpeFGXCMNi7KbQp9vWMGJH8INgANS8zoPBVdkbsvLRWqCGgyGEXfB59B6ogo4Oq5wrVgGtpyabC/NxHV3ugAaga8isvH4q/24Pz/wDC9hMPbvyXkcqRLh2lVpZMdnTglw5guEDisLaCOumlgsGWjO8S7UAwbnme9NQaGk1HiXxrBgA9Jv8ARKrj8ocdXRLWCTUP8QpgguNtLLJNAq7TyAlpdD33ixJ1iZ8NFi4utXBHYMa0C2Zw1B5AWIH1t5LSwdAvc+sH5nvADWPHuge6BaAbukdfNZeLfUoPquntBypk2Di4kuaTMRpHf3JUBjdoCHPquL258sTkAdoXR9xoHUmeQVNjBULjTuASIvbwOhHS89y67fp5i14sA0l8AwH+7kmIzW8oKo4HHU2VJYSyeFozEXP3yCTmIvqI08FfoVqkPD/XIq1qUJeI7PpkGDYqMLpUeXGXEknUnUqMLeje2u5kStfQjCZThJKIcYTwpQlCQUjCeFKEoQAyUKUJQgQjCUKcJQgCMJQpQnhAEYUmskwBJ5AJ2tnTmjbdzZApNzVAO0d9Afujv6qvicTGhG735InoUXVlbkQ3X2D2YNWs2H6MBg5RbiI6/otMbMbmNR5BP3R17+vXuuum0QGOaAJc6crL6gAF7z+EAi1yZCh2hLsoEucBcZokD3RMwZBMcvFc7WrSqzzSNinTUI2RpftEgBrfKeXif89FW2ljGtaLFxF8o+hNuWv15KVDCdnGnaHryHgLWk/qhnffb5w4FKkYqPEudN2C0R3nkeUeCiim3Ye3Y5Y3ec0A/NT4y49m0nQR777A5te+9uqCaW1iKzalw8ZuJsFwzTxS4O0n5c1mOqFxMc9XG5P6+K7UaM8LRf8AzVW4UktCBzuHm72fFl73OGZoBDZIzcR44AAbpFp+iJK1NxtUa0nVxFtGmbeWk81j7jMc6n2bRxggl5uGtFhA53JAHUEoyOxKcceaof43ED/xHD9FBOLjNpomjJOKZ5tvBsYNeaoLnBwh7BPO3DyEA6Hoh3DB98jW0gHHiyhznD8L82sdLDuXo+8OxqUHK3IYsWkiPyKAMNQIL3EkucTPQwdVdwMVUnZ8iripOELo6wlCnCULoDHIQkpwkgDjCUKUJ4TRSMJ4TwnAQBGE8KUJ4QBCEoU4ShAEYTgLpSpFxAaCSdAEVbA2FkeKlXLYZgNYM27iddFBXxEKMby36E1GjKo7LY6bs7CFMdtWEO1aD90dSOvoiGloak8JAyC9ranqT4WXLGPsM0ZZuDeejQCI7z+unGoXPgDinnOUCL/dXNVq8qss0jap0lTjlRzfXc94AmTaR3AggEStH9nFJuYHiBGY2sOY7okrjTimOEttOZxvMC8fLRZ2I2g+oSKTgKbA7NIBzujQETERHPUqJEjMTbG+z2VK9NgYRdtNwuWkE3cOf5Fef43FPqOc52bMTxOPfrHVFQ2Sx7nVMlTNnMizZJIOZljI1nvWbjsOawc8ucACSQ8m17BgiB9AOqtU8qIZpmTg8Hn0sBz/AE6rYw2GDBA8ysvBUarrAlrBzmB5DmttjIAEz3nVbWEpq2a2vV/4ZeJm72v6Bl9nA4q/hS/+xHBlBP2da1/Cn/WjZ4WXjtK8vnJF7C60kDe3Rr4LzpzbnxPqV6Rttuq87qjid8R9VN2W/uvyI8cvtrzOUJQpwlC3TKIQkp5UkCnCEoU4ShNAiAnhShKEANCUKUJ4QBGFKnTJIAEkmAOpTwirY+AbhmHEViAS3hB1E9O+PVV8TiI0IZn6E1Ci6srIbZuy24YOqVXDMGi/JpdyHUxzXTA7QfUaaoGQZoZOrhoCB0Bk+LV1oMFbjxLfZk5qLHGM+ozObrk8dZ6a2KFLO+GwG9QCANLAchYW/Rc1WqyqyzS3NynTjTWWI37O6pZpkjUkn5nkB3Baj3NptIkANEuJImwvJ5BSwhaGOaPuSXeony6ry/enex9Ymm3hpzcAy50H7x5X5D6pkIOT0FlKxe3r3wLvZ4cgMi7xM+DByt68lZ3ArmpRNKYcwudI6P5mfecBOn4UC06ReYAklHn2ebNcKj2gjMWgk8mgG5A5nijzKtyoP6TaWi5kEaizpN7mk/ZVNxc8sksJAlxJdylzgB32Hcg/bOFMNc2wcQ3JJLPFzrToOXmV6viNlNDbueTqTOW/WBAQHvThMpZDnOGYHK69xzB1UNCV5qLJKq7raMejTytaOgAtPLxXQBThKF1cUkrI59u7uF32de9W8Kf9aNnoL+z33q3gz+tGtRc7j+PL09kbGE4S+czB2wLFedVxxv8AiK9G2wLFeeYlvtH/ABfkFJ2Y/veg3G8I4wnhShKF0BkEYTKcJIA4QlCnCeE0UhCUKcJ4QIQhSa1TZTJIAEk2A6ou2HsDsiX1YLh7rRNjrzAv6elfEYiFGN5b8kTUaMqrstipsTYdRpqFwGbJDBqcz9D0W7isKzL7YBwBhjYm7YlxjlyhWatfsxaM7rmRoOQ1u7/PGkzDmoS+oIbyFr+HQXK5uvXlVlmlubdKlGnHKiu4OqEvJgG8/XLPL0VXFbbbTe2k0jM4hrWjUF3M66/n8sre3eQUiG0nAOANonLP3p0m9h4oCzuqPl5PE6SeZJOp70U6WbViynbRHqmNxwIDHuyZpc8NDQ05SAA4mSTcfVBe3WgPrNYwgNytnKPvS5znOHhYSNRZG9bZ7HNaHzDmmcxFrXB6kkG/ehjeTCNLXCmS0MBqHmDw6AzyAKKbSYk72MbY+EDW5oubT3I6+z7/AFqn+3/UEJYMHKAW5YtBINhzsjD7Px7Wp8A/5Bb1eKjhWl0MmlLNiEwtxzuEoA3p1b8QXoeKHCfBefb0/d+JvqsGhpVizWqa02YkJAKcJQutOeCr7P8A3q3gz1cjR5QbuAOOr4M9XI0cVzuP479PZGzhOEvnMwtraFef4tvtH+I9Ef7w1gxjnQTA0CBtoU4rPB7vzS9ncdBjOEyrCUKcJ4XQmMc4TqeVJAFeE4CkAnASAQhdKVEuMNBJPICVOjQc6zQSe5Gu7+zeyZDgA8iXu/CNQCflZVcVio0Y33fQsUKDqv8ABDYWxBRJe67wB4AmZjvVjFYnmHODpBnLbKeINb1PEL35+UMVjM3s2SQQOKbvPMARYevTr1wWHDBnqEOLetgOvmubq1ZVJZpO7NqEIwVkccLhnOJfVE82iSCf4ndArG06mQZyJBboLTGngPH+yDN6N8ozU6B4ieJ+sdzep+gXfYVSpicG3tHEkPgVCSTIcSyR94950ypMjSux2a7sDe8WFlzqlTOHH3Wi7egGaIHh46LjsXCDLnME3t0/utzeim4OkkE5AHWOUAAtcRaJl3fqqOzaUUx1Nz4lavZ8c0teRQxkssdOZ6xhcEwUmnKC4tBLjckkXufRA++mGblJyiZsYuL9V6GBDG9zR6IB3zBynxHqstWzou37pghqLNwB7Sr8LfUoYhFO4nv1fhb6ldHjeBL5zMXC8VBXizZef70jT4m+qP8AEkxogLerT+ZvqFztLxo2prusx4ShdIShdac6E24beOr4N9XIzcLfog/cUcdXwb6lGZXPY/jv09jYwnCXzmYe1jbRAePvWd4N9XL0DazbFAWNb7Y/D+aTAO1dDsXwWV4Twp5UoXRmKNlTKcJJAKoCeFKF3wlEucLWkT08E2c1FOT2HRi5OyDbBbPpUaYNgC0F5PgDfr4LnWxZqjIwEGedjHVw6RyTPq1K8NygNF5izel+ZjkAnxr6dAAn8Lp1zGLyWjwNuS5Oc3OV2dDGKirIqduxsw4Ai7nnRvLh5CVDaoc+kWNgte2TJc1wyx+H0XnO8eOq1KgDmlrHGzZBcb6mLzf01R7Sw5NBkPLfZBwLnAPmxh4bHO9vollTcUmJGV20eb4nZkZXMPCXZDJkuMn3RAgRHz1Xqm5Oz29gQOFofAgAmQAZkz16Lz6tRcajQffmRdpYA0TIHEWmfl9V6juY393PxuP0arso/p3J9UV07Vkl0BzfXBBrHkONxBnKZBMm8SPmsPDUoY0dGgfREO/NXgcsam3TyVjsvaRBj/4nqrmnL5IA30HC5ehVDw+S8+319xyyV4kX1sYsIq3EHFV+FvqUMgIq3EbxVfBvq5dHjeBL5zMbC8VfOQS4rRAO9g4T8Q9V6Hi2WXn29w4T4/muci+8jZ5MyoTwukJZV1xzoRbkWfU+FvqUXvf0uhLcscdT4W+pRbU81z3aHHfp7Gzg19pfOZk7YcchgSYMCwk8hKBcWwio3NGY0gXRoHGMw8iUebTdY6oIxzZr/wAh9W/qmYJ/fiPxK+0zhCfKurWJFi6S5iHKEl0ypIAqZVr7DYHZgfuibamSAAPP1WdC1tj4YVDABAY3MQLhx6kR9P1VDH60Xpct4PSqtTpvTvQMKwNptJfEizhTbNpceZ+p6jRYWys+KpNrOJL85mcwY46OFgBBABgWH0Ud5aJdxOaCQCRwkNI4TJmIMAiO9E/2d4Fn7KZ4ryOnE0H81ixhem5dDUcrSszz3a9CKmUfeeIdBzAiwaBbll+XkvX9i0g3B0h/2x3k21J1J70B7xYdoxVPKI97TuC9AwYjC0v9tn/EKSWtBP8AP+Eaf3Lfg872sJxemjD6wjvdJn7sPif6x+SBdoD96PwH1CP92WxhWfzf8ipZfs15ka/cPyBLfgQ13+c1QoNu3xCv79O4XeSq4ZvE3xH5Kfsvwy+dSLHbxPUKmi88329169DrGxXne+bpa8TcC46Tp6H5LK/ki+jNaLIq3FHFV8G/1IYptsPAIo3KF6vg3+pdDjf28vT3RjYbjIJ8WbLz3fD3HI/xWiAd7RwO8Fzq8SNpbFHKnyqYCllXWnOm5uf79T4R6lFLzP8A6/NDO6LeOpP4R6oj7ZptOiwO0OM/T2NjCcJFDHCxQdigBiBM+671ajGq2A4uJJMwLxrYfJBeIfmfSfEB7HEeH+BQ4TjRJa/DZ0e0E2CtYXAzd9u5cmOggwpvxDj3LonmeiMZZd2XP2Zn4QkqHau6pKP6cupJ9SPQy6FIgcTi53M2HyAsAifc5vFVn8A9VijS0Le3Ru+pOmT8wosSkqDiloPoNuqm9zlvzh2dk4gQQ3qf1VrcRkYS2kj/AINT77tHZOjoU+43/RDx/pasWDtTmvI0peKIK7wf9Uz+b0XoVFsYen/ts/4hee7fH71T/m9CvRnN9g34G+gTm/08fN/4J/yvyX+nmmNH72fgPqF6Fu/bDU/A/wDIrz3Ff9WfgPqF6JsZv7tT+H8ypZv9JHzI1x35ARvy4ZXDn05xITYMcTPFvqFPfj3Xd8DykGPmAu2Boy5nxN9Qp+znaEvnUjxi1ieh1BZeeb6NAbUgAZozEAScs5Z6xJ+a9CqCyAN9hwuWXzRdRE0qeRsSDlb6Bbe6IHtI14Z+qG6RlrfhHoiTdKJqfy/1LdxSaw7u+nuZdBp1kbuK0KAt7BwP8Cj7EwW29CgHemoC2oAbgXHSZiemhWFzRqrY5UqZIECbBWf2J/4fRQwziGiOg9FpMeBEi/zXTSm0tDDjFPc77sMh75/D+aIKGJpHhZlBGoGvieqxNmuc8ua05eHXnqJWthMOA0S1gdAJyi8/xOnqsPHNutsaeGVqe5zx6At59pGnlqU4flLmXmOjgD3I9xYQBvhRikykxhIa45Q2S45iXHx1KhotqaaJppOOpz2VtXtrZcpHLMCOXn9FpQs3d7DPYxwe0tkyAYnS+hPctaF0OHc3C89zHrKKnaOxyhJdISUxEUmPB0IPgQiPdBvFU+AeqB8DsbKyT2RMtu4PIgk6XF7QjTcbD5DW92IA4ZA1cebjy7gsetjVUg4WNOnhXCSlcsb6D2bvA+iqfZy8/sTrz7Z4E3gBrLDuVzfL3HeBVb7OWfuJ/wB1/o1Z0dmW+gPbeP71T8XehXoeKceyHwj0Xne8BjFUviPovRsYPZ/y/knOV6SXmNt37nmtX/rP5HeoXpWyhGHp/AF5liazWYuXuDRkcJcYEzpK9P2UQcPSIIILGkEaEEagqaUl/wDPFc7keV/Wb/ABb8+67xVnBE52X+831Crb+Dhd4hW8EONkyOJmoI1IgKbA1IQhJSZHioSk42QfVBZAG+/uu8EfvNkAb7t4XeCz+aLaKuGHA34W+gRHuoL1P5f6kG7K23SflZdroDQCNSLWhbOIw73UiGOcx3a0srmkgyC6LfeHcZHULcxNSMqDs+nuZdGElWV0GeKeIQJvMAG1S0AF4GY83ZJy/KV6FWpCNF5/vPSa0VXADM5oaTfRpLgByFysPZo1UDuyd4HlzWPYDNhlsegmSUTBZGytgMYW1C5zjAcAYABInlqtwNXQ0FNLvsxqzg33EaO7jeN3w8/EIkbTgHn3of3eb7Q/CfUIlFIxyWXjuKXsJwzNxjEI7YHtqfxH/i5GG0HDMGScxg2BiDIuYgaH5IS2jRd2tMvcJNVwaADZkOyk95soKDtUT/JNV1g/IWVLKrTqIHP0UOyXRZ0Y7i0cMqS7ZEkZhLAvs7Emq68MaCXM4JkA65psdOXJF+5bXB1YvINh17zJn/LIZ2XQHYMA5gRpYmQXCRrc/JFe6dMZqsCBlaItl+9oNVzTeuhuHTfBpyTaIM99rQeV1y+zkfuJ/wB2p/SrG91qZEcvkqv2el37EMoEdrUmf5dEi2YMGd5n5cRTPRx5TyXpWN/0/JAu39nl1VtUFjWseZzOgkxPCIko2qYltSkHsMtcLGCNLGx7wUn8QZ5jtGg12Lh7WvGUmHCRI7l6js13sKcTBY0gdJaLTzXlW8ban7QOyzZotFzHNem7ApObhaZdOZzGOdP4ixs+GidyQjAvfv3XT1CqbFwNMPpkCpJqMMmqcoEggZQ8A/JXd+/cd1JHkNIHqp7NoAVWcDffZBFz7wk90WSJ2Q4P3v4bmUB731WubUAuWtzHuBMAnzt5FH1RqBd8Kk0nwCBpcRMT/dNW4iBfZ2ww1vaCuBUBDmNNN0XAu4kHrGnKUc7jmoXVe1dSfAZlNNmSPf1uZ8fFYOFoM7Nlj7rb5njlN+K4nl4Ik3Rbl7SJ0ZMknryJMc09yu9QtoEWINkAb1Dgf4FGuOrkC5AHgfWUCbzB/tSSMvZtyj+KSXOnwygDxTLXYq0QsJiarWMcaAc3K0j2skiBHC1hj5qVPHVXB37u4FpAcAW27gSIJPQG0hNgcI3LJJdFORwtuQLRawUMNRL2kuhvG4BsSIbaeUXCm+tPq/7GfTh0N3dPGF1Uh1KowlhcC8U4gFv4XEyZHLkjDOgzd2kW1ZBF2kRlI6H8RRQ6lMXPhdMlJy1bFUUtjhjakGfKe7xQjtmoGvpEmYeJPjMW5BE1ZriTwgADUzqegQjtim0ZHHKDm5czcdL27kQdndCyLY2xSzZO0YDExmE/KJOoV4kdZWBhsN2cuYAMwBJGUHrB4La/VauGJji19O7QK/h67lLLJ+RVrUsqvEsZkyZJXbFS4K7BxALWs4szQ0m1ofmyXjQgH5I03Xs6p4CNLa/55oY3cwgc3NNzTYCSNG0g6Gjze6/h0RTu5g3NbmdIzDQm8STMjTuWHK2bQ1VtqNvcSWWiOfO3NVfs9tgj/uVPyWhvJSApEDpH+FUvs/H7kf8Adqf0oWzEMDeCsaeIZlhud0PMNJMgA3ItYBH5wnZ0WsBzQ2JMSepMWXnu849vSJP3+Q5cuslHe08Q0MdLgIF5MR4pHsKAeKb++t+E/S4Xo2EvRp6SGNmDMHKJC80dUnGCOTXL0nCVfY0wbHIyY65RKBGAu/w4D4j1V/At9pT+JvqFR39PAfEKxhcQ01Gta9mfM2wIJBmwPekeyHIOqhQJvmfZu8CjbEUTl1PeZOiAt48C0Co+blmS5cQGjiJA0zWPyCEtRtyeFb7JuvuN9At3ddl3nub+aGatGm2pTe57RDC2mwwJzCA65kwO5Eu6ou+I0bJjx06pLaj3sbGLoSPMfNCu9Iyse4CTEXA6GfX6BGNdqC97G+zfEXHpr4WSxWo25HZ7OG+vZ99uGT6LnhmiD3Of9XEqeAHCDf8A050OmT9Vy2dJDpbEVKmXvbrmPnm+SQca+yKPtGiYFza3eiq0f3JQhsaux1ZoDmujNoQbx9UWgoGsp4wc5gesIT2/TGVhMe9Anlzsi7GNsD05T3c45XQhvJVJyyfvCw7zH6p8RGSE28rqxSba/NVqtZrQMzgLwNZJ7hqfJWaLpaD1CsYNd+5FiPDYlCdJJaWYpWBLY+Ka6iwSJgA3v0E9OSPNiYF9ItBcDFMN5zLYHysVh4PYFRlJhbWa1rKbBkFMawDOadTN1f2DjH1OyNTsy1xqgGTnLmuIywGxl4XGZ5BYreuhpW0O+3WnshmceRceog8IBnKNLqjuE0nCVLw3tnwB4NmStDeOmzIcwYG8ycvkFR+z4j9ke2R/rPMCNMrLx0QtmBjby0va0TP3wD9YMozx7OCA0EQNR062ugreo+1pj/uBHWPjJMgCNZSS2QqAGuScaSfwGIn+H/PJehYWexZOuRvoF5tiazX4oFrpaWG7Ty6yNbr0fAj2FPW1Ng/+IQwArfscB8QmwOyaTa1F1N0ZXhzpMkgAkNEjXNl+qffocB8oXPd3F9qWOa10Nc0EER0IE6XhPi7Q2GtXZ6HXBIiYnXT6d6Cd8KGZhAmAJHS06+qNKhfB92fF36IC3jpYh7ntcaTWQTMvJIDSTPBbQ80xbinCrsxtXs3GQS9mY2nIcxiNBMt7470R7nUmtL2tEACY53Jue/8AVY2xpJPvFoykWsQGtPz81vbskdrVjyHmf7J02tLAr63CGqg7ehoyPB/CUY13ePyKEN4A5xe0MdHZudmgwSCAGAcyZKYtxSpsuoOzZy9kTAPPJOnmuFCsC0yDBc/7x5OP0UdlPBpgA+6wtd3OyiWnv7k9LDOcHAA3mDFgHd+lkcxTR3e2VRo1e0s27rk2bwNGUE8pLj5ouFdvIjxQ5sHD53g+81hOa8hrhMAzqbgopsnS1bYxaKxnYzECDeYBNpPoEDOxL69F9ZwyM7RrWAgzY38T+i9Dq+HzQrvNSim4m+WHQNYETHlKVIW5mEhwDnAFrLknSAWib+Kt4OuSxhIAkaAR4LDp7yUAxpdTcWuIDrhxgHkMt4gFTdvLSuC10i4IeCI7+EXUkFUjsNk4S3CDtR3/AC/uksdu9WFgcNX5t/RJSfUrDMtMIn+yADqch5AJBLiOhMtED0UcMaNHip03ggPy3c4MmC4taTlEk6gdVwrVqpDQ1zYaI4g4mwsZzeCp4zD1nsLWua0uEZ+Kw5kDmdbKu0ShHiWNr0AXZoc24Ag3sR6rHpuGGpBtGiHDMAQQS4hxglzuZsOVraqGzadTD0BRp1WuOYnM8E2cSSPeECSeYXLt8S/71ACXDMWvA6TBcDymZRYNDhtGg2rVaCQz2jIB7MSCQXO1DgNQUW7QrNDbaEchNo5/5zQHjtjmsWuq1WAiw7Om5pv1lx6IwwppljWurwQ0NuGt0AGmnyQ0rCXBDFvNTEUuypuh7gz/AE3t5QczyIAm+nJejik0NAbAEADyFlDBYfsxlBk3JcRcz3hTxFHMLuI8ICRq4XBDenCOe1zGMDnFp8Ykc/GOas7qEH7vZinAynmSOKAQDYnVaOJwT2zkEgc3OMyFp4RzQ3haB1sL9570X0sA1faVID/UYCbDiHpPcgnHbW7bEso0XuMnO4kQAxt3GBcgxCMq+LA1b5HLPiL6LOxLXEgtYQI15n80iHAnh63YVGtqVmuZmdLssu8G2JGvLkjjd1stL7RUMtsQ7KABxAgRxZvIrnsajcmo0cozQfG2gOi1gQNAPKAnt3QzmKrSmZPqsHalAZ8mchzgYufl/nQrcxWYjgjxNllVcJUi72j5/oksLcHcPUbhzBrNz3dnguLuQkTrBgdwWDUFHEVzlfXqvqOnhbTY0SbmSCQAjargHDV3+FaWztlUKJc5gbmd7zjlk+fIW0T4ysNaucti7LFBpM63OUyPnAn5LTdUaRJiD1SyjoPLRSMRcADyCZux2xn18dSGtRg8XAfmh7amLw73MYHNeakixzRbnHJEGIe2DlEjuhU61Z8cLBI8BP1S2C5hUsEMhayjTmY9oH3jQwGmR5hUa2HrtOXtMPTsTDKV4HSW31WxUoVjJyCRoC5v0uuGI2bVqFmlMBwzmQS5ongi4Osp6kxrijNGEP8A/TU/8Gj6ckltu2CJtWqgcgBTgdwlspJ131G2QMuY8iJvylzuXXr/AHSyE2L5i5u7x/RdqWEtxkNiQXEt+cfqrNKjTLOFze82cfKDM+CZlY7MYVLZYLy/OI5RmnpMq5hdll9VrW1XCXN4sunfrDlr08A0NImZ52nyEWTt2fL2vzutBOhkib3EDyRZhc26uwaVNkguOQcyZPeIIglZdUU2jOWkhrpe2b5R08pMSFY2tj67qTm08gcTq4WjW4GqwaGCxIzCpXYZn7uW/QEudbXlyCblFuEmzd7MNWOSnVc10GGvGUnuB0J81f8AaPJyPAA5nivzESvLKe6UPL3Yum0zPDEDnYEgAeSKtl4xlKf3svcYklzIMfwgRPeb96fKNvCNTvuGFGkWw0uc7VxcTz6DoLrq6gDqT5wsTAbUcC4uipMZS2AbTY8jyvZdTt4yB2D768VMxfmM09/gmajiy+mSS1gmDBLpj+/guT31xYw4EQYOUjT3YB+vzVvAYlrmToS4y06gkkx3+SnVqZXt77ef/pFxSVNzf4vAl35WT16clrWuI5uINyBy63k37lFz+I3sCNFx2nhc/GPeFpESW9J85SW/IF1mFb3nxJMfNJ7AIAGuiFsTtDs2GaoY8SMwLSZ5SDYjxWNsL7Qa1dwY7DyQ1/EHtBe5o+4w2BMHUgJckrXQXQfVqYykjloOqyhhKpNxA5SfquuzdsMexhNJ9IHhh4ZPceFzhfxV7NYxcTyOndqm36i+RUweFqMIOZx6jkbH9QfJXHYoj3so8UmPPU/NYm0cQA5xJ0mZsBGn+d6VSQlmbLto2uAR1uBzgAdbfVQbjKb+6ACRF731HhCHcZtik1jWuqtkkkDMJjQ2myFdubVrNfTNBrwDOWJBdpqzm21p706N5aCNJas9Kq1GTYj9PLqs2vtCGnMQ0aXsOZgme76LC2diMViGE1mmi4WbGZhMxJy8lF27oc4Go4vAMw9z3yeWadRYWhCUk9QvHkXBtqmf/wB31/skkNnM6N8mtA8gmS2Yl0eW5z1Kt0XECRrZMkrxVR0djHjQjXXK0n5wun/5StH+q/yJHokkiyFbZzOMqHV7z4ucfzUcxOqSSBLkSbLoxxSSQKd6TzyJHgSFewW2K7SAKjvO/qmSTWkOiw0wNdz2DMZsD07+XenL3Ncwhzr1J95xEw4aExF9NEklUktSc09n1S8VMxnKRHLUSdF5/sXaFbFB/b1qrodVAy1H0xDSALUy2bFMkiK0Yk27mrgd3cMC09nJcLlznvJnW7iVs4HZtKm4mnTY0g2IaJ+eqdJFxEaRYOihljS06wnSSNIcmc213T7xuTzWdXw7X1HB4zCxgyRcTcJkkxIc2WWUw2A0ADSBa3RToi3y/JOkpBjJtGig42SSTkNOSSSSU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090" y="1642917"/>
            <a:ext cx="3533013" cy="471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6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Columnar epithelial </a:t>
            </a:r>
            <a:r>
              <a:rPr lang="en-US" dirty="0" smtClean="0"/>
              <a:t>cells commonly look like a tall and skinny column</a:t>
            </a:r>
          </a:p>
          <a:p>
            <a:r>
              <a:rPr lang="en-US" dirty="0" smtClean="0"/>
              <a:t>This is only because we see the cells from the side</a:t>
            </a:r>
          </a:p>
          <a:p>
            <a:r>
              <a:rPr lang="en-US" dirty="0" smtClean="0"/>
              <a:t>Columnar cells actually have a hexagonal structure that is tough to see in a side view</a:t>
            </a:r>
            <a:endParaRPr lang="en-US" dirty="0"/>
          </a:p>
        </p:txBody>
      </p:sp>
      <p:pic>
        <p:nvPicPr>
          <p:cNvPr id="2050" name="Picture 2" descr="http://classconnection.s3.amazonaws.com/736/flashcards/1422736/png/screen_shot_2012-09-14_at_51542_pm134766831273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343" y="1825625"/>
            <a:ext cx="4545457" cy="307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42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Simple columnar epithelium </a:t>
            </a:r>
            <a:r>
              <a:rPr lang="en-US" dirty="0" smtClean="0"/>
              <a:t>is one cell layer thick above the basement membrane</a:t>
            </a:r>
          </a:p>
          <a:p>
            <a:r>
              <a:rPr lang="en-US" dirty="0" smtClean="0"/>
              <a:t>This is seen in areas where there is abortion and secretion</a:t>
            </a:r>
          </a:p>
          <a:p>
            <a:r>
              <a:rPr lang="en-US" dirty="0" smtClean="0"/>
              <a:t>These are the types of cell that line the intestines</a:t>
            </a:r>
          </a:p>
          <a:p>
            <a:r>
              <a:rPr lang="en-US" dirty="0" smtClean="0"/>
              <a:t>They allow rapid extraction of nutrients from different foods</a:t>
            </a:r>
          </a:p>
          <a:p>
            <a:endParaRPr lang="en-US" dirty="0"/>
          </a:p>
        </p:txBody>
      </p:sp>
      <p:pic>
        <p:nvPicPr>
          <p:cNvPr id="3074" name="Picture 2" descr="http://site.motifolio.com/images/Simple-columnar-epithelium-911110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3514" r="2144" b="5691"/>
          <a:stretch/>
        </p:blipFill>
        <p:spPr bwMode="auto">
          <a:xfrm>
            <a:off x="1048512" y="2340865"/>
            <a:ext cx="4450080" cy="324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222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Stratified columnar epithelia </a:t>
            </a:r>
            <a:r>
              <a:rPr lang="en-US" dirty="0" smtClean="0"/>
              <a:t>are groupings of cells that often contain stratified columnar cells</a:t>
            </a:r>
          </a:p>
          <a:p>
            <a:r>
              <a:rPr lang="en-US" dirty="0" smtClean="0"/>
              <a:t>It is easy to confuse them with other cells, because not all of the cells will appear to be columnar</a:t>
            </a:r>
          </a:p>
          <a:p>
            <a:r>
              <a:rPr lang="en-US" dirty="0" smtClean="0"/>
              <a:t>These cells are rare but can be found providing protection in the pharynx, epiglottis and urethra</a:t>
            </a:r>
            <a:endParaRPr lang="en-US" dirty="0"/>
          </a:p>
        </p:txBody>
      </p:sp>
      <p:pic>
        <p:nvPicPr>
          <p:cNvPr id="4098" name="Picture 2" descr="http://o.quizlet.com/i/GxO9C2xGYDD81PRFwgHO5Q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072" y="2008505"/>
            <a:ext cx="4323078" cy="378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1248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Columnar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336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Some portions of the respiratory tract contain cells that are hard to visually identify</a:t>
            </a:r>
          </a:p>
          <a:p>
            <a:r>
              <a:rPr lang="en-US" b="1" dirty="0" smtClean="0"/>
              <a:t>Pseudostratified columnar epithelial </a:t>
            </a:r>
            <a:r>
              <a:rPr lang="en-US" dirty="0" smtClean="0"/>
              <a:t>cells have one layer of cells with nuclei that are at different distances from the basement membrane</a:t>
            </a:r>
          </a:p>
          <a:p>
            <a:r>
              <a:rPr lang="en-US" dirty="0" smtClean="0"/>
              <a:t>This gives them the look of a stratified layer of cells, but they are all attached to the basement membrane</a:t>
            </a:r>
          </a:p>
          <a:p>
            <a:r>
              <a:rPr lang="en-US" dirty="0" smtClean="0"/>
              <a:t>Most of these cells have cilia that help move fluids on their apical surface</a:t>
            </a:r>
            <a:endParaRPr lang="en-US" dirty="0"/>
          </a:p>
        </p:txBody>
      </p:sp>
      <p:pic>
        <p:nvPicPr>
          <p:cNvPr id="5122" name="Picture 2" descr="https://anatomyphysiology2009-10.wikispaces.com/file/view/sketchpseudo1.gif/157034997/sketchpseudo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191" y="3133344"/>
            <a:ext cx="5621877" cy="199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86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Cuboidal Epithelia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cells that have a district box-like or cube structure are called </a:t>
            </a:r>
            <a:r>
              <a:rPr lang="en-US" b="1" dirty="0" smtClean="0"/>
              <a:t>cuboidal epithelium</a:t>
            </a:r>
          </a:p>
          <a:p>
            <a:r>
              <a:rPr lang="en-US" dirty="0" smtClean="0"/>
              <a:t>This is because… they appear like they are cubes</a:t>
            </a:r>
          </a:p>
          <a:p>
            <a:r>
              <a:rPr lang="en-US" dirty="0" smtClean="0"/>
              <a:t>They are scientifically identified because the distance between nuclei are relatively the same</a:t>
            </a:r>
            <a:endParaRPr lang="en-US" dirty="0"/>
          </a:p>
        </p:txBody>
      </p:sp>
      <p:pic>
        <p:nvPicPr>
          <p:cNvPr id="6146" name="Picture 2" descr="http://shop.hobbylobby.com/assets/1/14/DimZoom/507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5625"/>
            <a:ext cx="4928489" cy="368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12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Cuboidal Epithelia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Simple cuboidal epithelia </a:t>
            </a:r>
            <a:r>
              <a:rPr lang="en-US" dirty="0" smtClean="0"/>
              <a:t>mostly occur where absorption and secretion take place</a:t>
            </a:r>
          </a:p>
          <a:p>
            <a:r>
              <a:rPr lang="en-US" dirty="0" smtClean="0"/>
              <a:t>They have one layer of cells that provide very limited protection</a:t>
            </a:r>
          </a:p>
          <a:p>
            <a:r>
              <a:rPr lang="en-US" dirty="0" smtClean="0"/>
              <a:t>Simple cuboidal epithelia are commonly seen in the linings of the kidney tubules</a:t>
            </a:r>
            <a:endParaRPr lang="en-US" dirty="0"/>
          </a:p>
        </p:txBody>
      </p:sp>
      <p:pic>
        <p:nvPicPr>
          <p:cNvPr id="7170" name="Picture 2" descr="http://site.motifolio.com/images/Simple-cuboidal-epithelium-911110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4" t="2495" r="2176" b="4448"/>
          <a:stretch/>
        </p:blipFill>
        <p:spPr bwMode="auto">
          <a:xfrm>
            <a:off x="6778752" y="1850010"/>
            <a:ext cx="4437888" cy="33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13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Cuboidal Epithelia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Stratified cuboidal epithelia </a:t>
            </a:r>
            <a:r>
              <a:rPr lang="en-US" dirty="0" smtClean="0"/>
              <a:t>are cells that are multilayered cubes</a:t>
            </a:r>
          </a:p>
          <a:p>
            <a:r>
              <a:rPr lang="en-US" dirty="0" smtClean="0"/>
              <a:t>Generally the layering is not overly thick</a:t>
            </a:r>
          </a:p>
          <a:p>
            <a:r>
              <a:rPr lang="en-US" dirty="0" smtClean="0"/>
              <a:t>These types of cells are mostly used for areas where there is a large amount of regular secretion </a:t>
            </a:r>
          </a:p>
          <a:p>
            <a:r>
              <a:rPr lang="en-US" dirty="0" smtClean="0"/>
              <a:t>The large ducts of the mammary glands and the sweat glands are made from stratified cuboidal epithelium </a:t>
            </a:r>
            <a:endParaRPr lang="en-US" dirty="0"/>
          </a:p>
        </p:txBody>
      </p:sp>
      <p:pic>
        <p:nvPicPr>
          <p:cNvPr id="8194" name="Picture 2" descr="http://classconnection.s3.amazonaws.com/796/flashcards/1295796/png/stratified_cuboidal_animated_blank133937954488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83" y="2627959"/>
            <a:ext cx="5282057" cy="2746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37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Everything that you have been feeling on your hand is epithelial tissue</a:t>
            </a:r>
          </a:p>
          <a:p>
            <a:r>
              <a:rPr lang="en-US" b="1" dirty="0" smtClean="0"/>
              <a:t>Epithelia</a:t>
            </a:r>
            <a:r>
              <a:rPr lang="en-US" dirty="0" smtClean="0"/>
              <a:t> are layers of cells that cover internal or external surfaces</a:t>
            </a:r>
          </a:p>
          <a:p>
            <a:r>
              <a:rPr lang="en-US" dirty="0" smtClean="0"/>
              <a:t>The epithelia that you have been feeling is commonly referred to as skin</a:t>
            </a:r>
            <a:endParaRPr lang="en-US" dirty="0"/>
          </a:p>
        </p:txBody>
      </p:sp>
      <p:pic>
        <p:nvPicPr>
          <p:cNvPr id="2050" name="Picture 2" descr="http://www.nlm.nih.gov/medlineplus/ency/images/ency/fullsize/895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3"/>
          <a:stretch/>
        </p:blipFill>
        <p:spPr bwMode="auto">
          <a:xfrm>
            <a:off x="6665555" y="1825625"/>
            <a:ext cx="5198151" cy="3838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35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Transitional Epithelium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One type of epithelial cells does not get classified based on their appearance</a:t>
            </a:r>
          </a:p>
          <a:p>
            <a:r>
              <a:rPr lang="en-US" dirty="0" smtClean="0"/>
              <a:t>These cells are classified based on their job in the body</a:t>
            </a:r>
          </a:p>
          <a:p>
            <a:r>
              <a:rPr lang="en-US" dirty="0" smtClean="0"/>
              <a:t>The reason we do not classify them on their appearance is because their appearance is constantly changing</a:t>
            </a:r>
            <a:endParaRPr lang="en-US" dirty="0"/>
          </a:p>
        </p:txBody>
      </p:sp>
      <p:pic>
        <p:nvPicPr>
          <p:cNvPr id="9218" name="Picture 2" descr="http://i.gzn.jp/img/2009/05/19/transformers/transformer_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908" y="2199084"/>
            <a:ext cx="4805892" cy="360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15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Transitional Epithelium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0928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Transitional epithelium </a:t>
            </a:r>
            <a:r>
              <a:rPr lang="en-US" dirty="0" smtClean="0"/>
              <a:t>is a type of tissue that is designed to stretch and return to a normal state without damage</a:t>
            </a:r>
          </a:p>
          <a:p>
            <a:r>
              <a:rPr lang="en-US" dirty="0" smtClean="0"/>
              <a:t>The cells in this stratified section of cells will change shape while stretched</a:t>
            </a:r>
          </a:p>
          <a:p>
            <a:pPr lvl="1"/>
            <a:r>
              <a:rPr lang="en-US" dirty="0" smtClean="0"/>
              <a:t>Transitional is a reference to them changing shape</a:t>
            </a:r>
          </a:p>
          <a:p>
            <a:r>
              <a:rPr lang="en-US" dirty="0" smtClean="0"/>
              <a:t>These cells line the bladder and other parts of the urinary system where changes in volume are common place</a:t>
            </a:r>
            <a:endParaRPr lang="en-US" dirty="0"/>
          </a:p>
        </p:txBody>
      </p:sp>
      <p:pic>
        <p:nvPicPr>
          <p:cNvPr id="1026" name="Picture 2" descr="http://studydroid.com/imageCards/0k/uf/card-21970928-ba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7" t="7467"/>
          <a:stretch/>
        </p:blipFill>
        <p:spPr bwMode="auto">
          <a:xfrm>
            <a:off x="489086" y="2206242"/>
            <a:ext cx="5606914" cy="394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87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Epithelia tissue are often mixed with glands</a:t>
            </a:r>
          </a:p>
          <a:p>
            <a:r>
              <a:rPr lang="en-US" b="1" dirty="0" smtClean="0"/>
              <a:t>Glands</a:t>
            </a:r>
            <a:r>
              <a:rPr lang="en-US" dirty="0" smtClean="0"/>
              <a:t> are organs that secrete liquid</a:t>
            </a:r>
          </a:p>
          <a:p>
            <a:r>
              <a:rPr lang="en-US" dirty="0" smtClean="0"/>
              <a:t>These secretions can vary in many different forms</a:t>
            </a:r>
          </a:p>
          <a:p>
            <a:r>
              <a:rPr lang="en-US" dirty="0" smtClean="0"/>
              <a:t>However, all glands are part of or derive from epithelial tissue</a:t>
            </a:r>
            <a:endParaRPr lang="en-US" dirty="0"/>
          </a:p>
        </p:txBody>
      </p:sp>
      <p:pic>
        <p:nvPicPr>
          <p:cNvPr id="4098" name="Picture 2" descr="http://www.greatneckent.com/images/parotid-gl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63204"/>
            <a:ext cx="4742708" cy="375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104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Understanding how the epithelial tissue in your body works is often the first step in anatomy</a:t>
            </a:r>
          </a:p>
          <a:p>
            <a:r>
              <a:rPr lang="en-US" dirty="0" smtClean="0"/>
              <a:t>This is because it is the most visible</a:t>
            </a:r>
            <a:endParaRPr lang="en-US" dirty="0"/>
          </a:p>
          <a:p>
            <a:r>
              <a:rPr lang="en-US" dirty="0" smtClean="0"/>
              <a:t>It is also because it is the part of the body that protects and supports many other organs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Epithelial Tissue</a:t>
            </a:r>
            <a:endParaRPr lang="en-US" dirty="0"/>
          </a:p>
        </p:txBody>
      </p:sp>
      <p:pic>
        <p:nvPicPr>
          <p:cNvPr id="3074" name="Picture 2" descr="http://www.nature.com/nri/journal/v8/n3/images/nri2275-f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24"/>
          <a:stretch/>
        </p:blipFill>
        <p:spPr bwMode="auto">
          <a:xfrm>
            <a:off x="838200" y="1796075"/>
            <a:ext cx="4498311" cy="438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95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Epithelial cells have several key features that make them effective at what they do</a:t>
            </a:r>
          </a:p>
          <a:p>
            <a:r>
              <a:rPr lang="en-US" dirty="0" smtClean="0"/>
              <a:t>These features create the properties that you see in epithelial cells</a:t>
            </a:r>
          </a:p>
          <a:p>
            <a:r>
              <a:rPr lang="en-US" dirty="0" smtClean="0"/>
              <a:t>They allow for the properties that you see in organs</a:t>
            </a:r>
          </a:p>
          <a:p>
            <a:pPr lvl="1"/>
            <a:r>
              <a:rPr lang="en-US" dirty="0" smtClean="0"/>
              <a:t>Skin is an excellent example</a:t>
            </a:r>
            <a:endParaRPr lang="en-US" dirty="0"/>
          </a:p>
        </p:txBody>
      </p:sp>
      <p:pic>
        <p:nvPicPr>
          <p:cNvPr id="10242" name="Picture 2" descr="http://goodskinmd.com/wp-content/uploads/2013/12/19229756_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30" y="1825625"/>
            <a:ext cx="2402108" cy="399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83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Epithelial cells are tightly packed together</a:t>
            </a:r>
          </a:p>
          <a:p>
            <a:r>
              <a:rPr lang="en-US" dirty="0" smtClean="0"/>
              <a:t>They are most commonly connected together by cell junctions</a:t>
            </a:r>
          </a:p>
          <a:p>
            <a:r>
              <a:rPr lang="en-US" b="1" dirty="0" smtClean="0"/>
              <a:t>Cell junctions </a:t>
            </a:r>
            <a:r>
              <a:rPr lang="en-US" dirty="0" smtClean="0"/>
              <a:t>are interconnections that bind cells together</a:t>
            </a:r>
          </a:p>
          <a:p>
            <a:r>
              <a:rPr lang="en-US" dirty="0" smtClean="0"/>
              <a:t>When cells are packed together this closely they are said to have </a:t>
            </a:r>
            <a:r>
              <a:rPr lang="en-US" b="1" dirty="0" smtClean="0"/>
              <a:t>cellularity</a:t>
            </a:r>
            <a:endParaRPr lang="en-US" b="1" dirty="0"/>
          </a:p>
        </p:txBody>
      </p:sp>
      <p:pic>
        <p:nvPicPr>
          <p:cNvPr id="9218" name="Picture 2" descr="http://www.cliffsnotes.com/assets/27743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94" y="2550330"/>
            <a:ext cx="5685136" cy="2901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56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Epithelial cells have two different sides</a:t>
            </a:r>
          </a:p>
          <a:p>
            <a:r>
              <a:rPr lang="en-US" dirty="0" smtClean="0"/>
              <a:t>The exposed surface of a layer of epithelial cells is called the </a:t>
            </a:r>
            <a:r>
              <a:rPr lang="en-US" b="1" dirty="0" smtClean="0"/>
              <a:t>apical</a:t>
            </a:r>
            <a:r>
              <a:rPr lang="en-US" dirty="0" smtClean="0"/>
              <a:t> surface</a:t>
            </a:r>
          </a:p>
          <a:p>
            <a:r>
              <a:rPr lang="en-US" dirty="0" smtClean="0"/>
              <a:t>The base surface of a layer of epithelial cells is called the </a:t>
            </a:r>
            <a:r>
              <a:rPr lang="en-US" b="1" dirty="0" smtClean="0"/>
              <a:t>basal</a:t>
            </a:r>
            <a:r>
              <a:rPr lang="en-US" dirty="0" smtClean="0"/>
              <a:t> surface</a:t>
            </a:r>
          </a:p>
          <a:p>
            <a:r>
              <a:rPr lang="en-US" dirty="0" smtClean="0"/>
              <a:t>Since there are two different sides to epithelial tissue it is said to be </a:t>
            </a:r>
            <a:r>
              <a:rPr lang="en-US" b="1" dirty="0" smtClean="0"/>
              <a:t>polar</a:t>
            </a:r>
            <a:endParaRPr lang="en-US" b="1" dirty="0"/>
          </a:p>
        </p:txBody>
      </p:sp>
      <p:pic>
        <p:nvPicPr>
          <p:cNvPr id="8194" name="Picture 2" descr="http://o.quizlet.com/IWG-Qpns-GXTuHUktlxcRw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990" y="1825625"/>
            <a:ext cx="3897810" cy="415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91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Features of Epithelial Cells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Epithelial cells are attached to other layers of the body</a:t>
            </a:r>
          </a:p>
          <a:p>
            <a:r>
              <a:rPr lang="en-US" dirty="0" smtClean="0"/>
              <a:t>This allows them to be anchored to particular parts of the body</a:t>
            </a:r>
          </a:p>
          <a:p>
            <a:r>
              <a:rPr lang="en-US" dirty="0" smtClean="0"/>
              <a:t>The basal layer of cells is attached to a </a:t>
            </a:r>
            <a:r>
              <a:rPr lang="en-US" b="1" dirty="0" smtClean="0"/>
              <a:t>basement membrane </a:t>
            </a:r>
            <a:r>
              <a:rPr lang="en-US" dirty="0" smtClean="0"/>
              <a:t>(also called a </a:t>
            </a:r>
            <a:r>
              <a:rPr lang="en-US" b="1" dirty="0" smtClean="0"/>
              <a:t>basal lamina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This connects the epithelium to the underlying connective tissue</a:t>
            </a:r>
            <a:endParaRPr lang="en-US" dirty="0"/>
          </a:p>
        </p:txBody>
      </p:sp>
      <p:pic>
        <p:nvPicPr>
          <p:cNvPr id="7170" name="Picture 2" descr="http://www.dartmouth.edu/~anatomy/CTO/homepage/Lab%204/Lab4%20Virtual/Respiratory/Slide167/167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81" y="2146087"/>
            <a:ext cx="5207732" cy="346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6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1430</Words>
  <Application>Microsoft Office PowerPoint</Application>
  <PresentationFormat>Widescreen</PresentationFormat>
  <Paragraphs>139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Epithelial Tissue</vt:lpstr>
      <vt:lpstr>Epithelial Tissue</vt:lpstr>
      <vt:lpstr>Epithelial Tissue</vt:lpstr>
      <vt:lpstr>Epithelial Tissue</vt:lpstr>
      <vt:lpstr>Epithelial Tissue</vt:lpstr>
      <vt:lpstr>Features of Epithelial Cells</vt:lpstr>
      <vt:lpstr>Features of Epithelial Cells</vt:lpstr>
      <vt:lpstr>Features of Epithelial Cells</vt:lpstr>
      <vt:lpstr>Features of Epithelial Cells</vt:lpstr>
      <vt:lpstr>Features of Epithelial Cells</vt:lpstr>
      <vt:lpstr>Features of Epithelial Cells</vt:lpstr>
      <vt:lpstr>Types of Tissue</vt:lpstr>
      <vt:lpstr>Types of Tissue</vt:lpstr>
      <vt:lpstr>Types of Tissue</vt:lpstr>
      <vt:lpstr>Types of Tissue</vt:lpstr>
      <vt:lpstr>Types of Tissue</vt:lpstr>
      <vt:lpstr>Squamous Epithelium</vt:lpstr>
      <vt:lpstr>Squamous Epithelium</vt:lpstr>
      <vt:lpstr>Squamous Epithelium</vt:lpstr>
      <vt:lpstr>Squamous Epithelium</vt:lpstr>
      <vt:lpstr>Squamous Epithelium</vt:lpstr>
      <vt:lpstr>Columnar Epithelia</vt:lpstr>
      <vt:lpstr>Columnar Epithelia</vt:lpstr>
      <vt:lpstr>Columnar Epithelia</vt:lpstr>
      <vt:lpstr>Columnar Epithelia</vt:lpstr>
      <vt:lpstr>Columnar Epithelia</vt:lpstr>
      <vt:lpstr>Cuboidal Epithelia</vt:lpstr>
      <vt:lpstr>Cuboidal Epithelia</vt:lpstr>
      <vt:lpstr>Cuboidal Epithelia</vt:lpstr>
      <vt:lpstr>Transitional Epithelium </vt:lpstr>
      <vt:lpstr>Transitional Epithelium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Epithelial Tissue</dc:title>
  <dc:creator>Owdij, Michael</dc:creator>
  <cp:lastModifiedBy>Owdij, Michael</cp:lastModifiedBy>
  <cp:revision>21</cp:revision>
  <dcterms:created xsi:type="dcterms:W3CDTF">2014-09-19T11:02:54Z</dcterms:created>
  <dcterms:modified xsi:type="dcterms:W3CDTF">2014-09-23T11:31:31Z</dcterms:modified>
</cp:coreProperties>
</file>