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76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6804-1627-4403-8D94-EF91E982D4AF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B8FC4-9E5C-4DF9-B2E6-815DC0F1F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225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6804-1627-4403-8D94-EF91E982D4AF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B8FC4-9E5C-4DF9-B2E6-815DC0F1F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20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6804-1627-4403-8D94-EF91E982D4AF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B8FC4-9E5C-4DF9-B2E6-815DC0F1F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999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6804-1627-4403-8D94-EF91E982D4AF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B8FC4-9E5C-4DF9-B2E6-815DC0F1F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571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6804-1627-4403-8D94-EF91E982D4AF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B8FC4-9E5C-4DF9-B2E6-815DC0F1F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68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6804-1627-4403-8D94-EF91E982D4AF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B8FC4-9E5C-4DF9-B2E6-815DC0F1F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36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6804-1627-4403-8D94-EF91E982D4AF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B8FC4-9E5C-4DF9-B2E6-815DC0F1F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255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6804-1627-4403-8D94-EF91E982D4AF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B8FC4-9E5C-4DF9-B2E6-815DC0F1F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102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6804-1627-4403-8D94-EF91E982D4AF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B8FC4-9E5C-4DF9-B2E6-815DC0F1F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974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6804-1627-4403-8D94-EF91E982D4AF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B8FC4-9E5C-4DF9-B2E6-815DC0F1F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53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B6804-1627-4403-8D94-EF91E982D4AF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B8FC4-9E5C-4DF9-B2E6-815DC0F1F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544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B6804-1627-4403-8D94-EF91E982D4AF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B8FC4-9E5C-4DF9-B2E6-815DC0F1F5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566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3_z2a7xxKVU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Enzymes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3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Sucrase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One good example of an enzyme and substrate is the enzyme sucrase</a:t>
            </a:r>
          </a:p>
          <a:p>
            <a:r>
              <a:rPr lang="en-US" dirty="0" smtClean="0"/>
              <a:t>Sucrase is an enzyme that works on the molecule sucrose</a:t>
            </a:r>
          </a:p>
          <a:p>
            <a:r>
              <a:rPr lang="en-US" dirty="0" smtClean="0"/>
              <a:t>Notice its –</a:t>
            </a:r>
            <a:r>
              <a:rPr lang="en-US" dirty="0" err="1" smtClean="0"/>
              <a:t>ase</a:t>
            </a:r>
            <a:r>
              <a:rPr lang="en-US" dirty="0" smtClean="0"/>
              <a:t> ending</a:t>
            </a:r>
          </a:p>
          <a:p>
            <a:pPr lvl="1"/>
            <a:r>
              <a:rPr lang="en-US" dirty="0" smtClean="0"/>
              <a:t>That designates it as an enzyme</a:t>
            </a:r>
          </a:p>
          <a:p>
            <a:endParaRPr lang="en-US" dirty="0"/>
          </a:p>
        </p:txBody>
      </p:sp>
      <p:pic>
        <p:nvPicPr>
          <p:cNvPr id="10242" name="Picture 2" descr="http://www.chm.bris.ac.uk/motm/glucose/sucros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86000"/>
            <a:ext cx="4133850" cy="265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9768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Sucrase</a:t>
            </a:r>
            <a:endParaRPr lang="en-US" dirty="0"/>
          </a:p>
        </p:txBody>
      </p:sp>
      <p:pic>
        <p:nvPicPr>
          <p:cNvPr id="4098" name="Picture 2" descr="http://www.daviddarling.info/images/sucra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817283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26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Enzymes Don’t Work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Enzymes are very specifically shaped</a:t>
            </a:r>
          </a:p>
          <a:p>
            <a:r>
              <a:rPr lang="en-US" dirty="0" smtClean="0"/>
              <a:t>If their active site changes shape, they cannot function as effectively as normal</a:t>
            </a:r>
          </a:p>
          <a:p>
            <a:r>
              <a:rPr lang="en-US" dirty="0" smtClean="0"/>
              <a:t>This means that anything that changes an enzymes shape will cause it to be less effective</a:t>
            </a:r>
            <a:endParaRPr lang="en-US" dirty="0"/>
          </a:p>
        </p:txBody>
      </p:sp>
      <p:pic>
        <p:nvPicPr>
          <p:cNvPr id="5122" name="Picture 2" descr="http://www.sciencelearn.org.nz/var/sciencelearn/storage/images/contexts/digestion-chemistry/sci-media/images/denatured-enzyme/489468-4-eng-NZ/Denatured-enzy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2057400"/>
            <a:ext cx="4420145" cy="294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522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Enzymes Don’t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Heat, pH and other factors can denature enzymes</a:t>
            </a:r>
          </a:p>
          <a:p>
            <a:r>
              <a:rPr lang="en-US" dirty="0" smtClean="0"/>
              <a:t>Denaturing an enzyme is when you change the active site of that enzyme</a:t>
            </a:r>
          </a:p>
          <a:p>
            <a:r>
              <a:rPr lang="en-US" dirty="0" smtClean="0"/>
              <a:t>Enzymes are mostly specifically designed to work in the environment that they are in</a:t>
            </a:r>
          </a:p>
          <a:p>
            <a:endParaRPr lang="en-US" dirty="0"/>
          </a:p>
        </p:txBody>
      </p:sp>
      <p:pic>
        <p:nvPicPr>
          <p:cNvPr id="11266" name="Picture 2" descr="http://www.bbc.co.uk/schools/gcsebitesize/science/images/gcsechem_18part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57400"/>
            <a:ext cx="4049253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0583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Enzyme Fun…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Sometimes enzymes can be stopped</a:t>
            </a:r>
          </a:p>
          <a:p>
            <a:r>
              <a:rPr lang="en-US" dirty="0" smtClean="0"/>
              <a:t>This is called enzyme inhibition</a:t>
            </a:r>
          </a:p>
          <a:p>
            <a:r>
              <a:rPr lang="en-US" dirty="0" smtClean="0"/>
              <a:t>This can happen if a competitive molecule blocks the active site through </a:t>
            </a:r>
            <a:r>
              <a:rPr lang="en-US" b="1" dirty="0" smtClean="0"/>
              <a:t>competitive inhibition</a:t>
            </a:r>
          </a:p>
          <a:p>
            <a:r>
              <a:rPr lang="en-US" dirty="0" smtClean="0"/>
              <a:t>It can also happen if a noncompetitive inhibitor blocks the enzyme from doing its job</a:t>
            </a:r>
            <a:endParaRPr lang="en-US" dirty="0"/>
          </a:p>
        </p:txBody>
      </p:sp>
      <p:pic>
        <p:nvPicPr>
          <p:cNvPr id="12290" name="Picture 2" descr="http://academic.pgcc.edu/~kroberts/Lecture/Chapter%205/05-10_CompInhibition_L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754"/>
          <a:stretch/>
        </p:blipFill>
        <p:spPr bwMode="auto">
          <a:xfrm>
            <a:off x="4419600" y="2743200"/>
            <a:ext cx="4572000" cy="1730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33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Enzyme Fun…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Some enzymes need help</a:t>
            </a:r>
          </a:p>
          <a:p>
            <a:r>
              <a:rPr lang="en-US" dirty="0" smtClean="0"/>
              <a:t>This help comes from cofactors</a:t>
            </a:r>
          </a:p>
          <a:p>
            <a:r>
              <a:rPr lang="en-US" b="1" dirty="0" smtClean="0"/>
              <a:t>Cofactors</a:t>
            </a:r>
            <a:r>
              <a:rPr lang="en-US" dirty="0" smtClean="0"/>
              <a:t> are things like zinc, iron and copper that help bend the active site to fit the substrate</a:t>
            </a:r>
            <a:endParaRPr lang="en-US" dirty="0"/>
          </a:p>
        </p:txBody>
      </p:sp>
      <p:pic>
        <p:nvPicPr>
          <p:cNvPr id="13314" name="Picture 2" descr="http://2.bp.blogspot.com/_guSOnFRs_Ks/TQXyKW1jWNI/AAAAAAAAAQ4/P_PhLCJshO0/s1600/cofac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75114"/>
            <a:ext cx="4126635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140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 have previously learned that </a:t>
            </a:r>
            <a:r>
              <a:rPr lang="en-US" b="1" dirty="0" smtClean="0"/>
              <a:t>enzymes</a:t>
            </a:r>
            <a:r>
              <a:rPr lang="en-US" dirty="0" smtClean="0"/>
              <a:t> are protein catalysts</a:t>
            </a:r>
          </a:p>
          <a:p>
            <a:r>
              <a:rPr lang="en-US" dirty="0" smtClean="0"/>
              <a:t>We also learned the chemical that is being acted upon by an enzyme is called the </a:t>
            </a:r>
            <a:r>
              <a:rPr lang="en-US" b="1" dirty="0" smtClean="0"/>
              <a:t>substrate</a:t>
            </a:r>
          </a:p>
          <a:p>
            <a:r>
              <a:rPr lang="en-US" dirty="0" smtClean="0"/>
              <a:t>Today we are going to dive deeper into what an enzyme does, how it functions and why it is so important to a cell</a:t>
            </a:r>
            <a:endParaRPr lang="en-US" dirty="0"/>
          </a:p>
        </p:txBody>
      </p:sp>
      <p:pic>
        <p:nvPicPr>
          <p:cNvPr id="7170" name="Picture 2" descr="http://www-news.uchicago.edu/releases/06/images/061011.enzym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154" y="1828800"/>
            <a:ext cx="35052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605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Both catalysts and enzymes work by lowering activation energy</a:t>
            </a:r>
          </a:p>
          <a:p>
            <a:r>
              <a:rPr lang="en-US" b="1" dirty="0" smtClean="0"/>
              <a:t>Activation energy </a:t>
            </a:r>
            <a:r>
              <a:rPr lang="en-US" dirty="0" smtClean="0"/>
              <a:t>is an energy barrier that must be overcome for reactions to proceed</a:t>
            </a:r>
          </a:p>
          <a:p>
            <a:r>
              <a:rPr lang="en-US" dirty="0" smtClean="0"/>
              <a:t>You may see them notated as E</a:t>
            </a:r>
            <a:r>
              <a:rPr lang="en-US" baseline="-25000" dirty="0" smtClean="0"/>
              <a:t>A</a:t>
            </a:r>
            <a:endParaRPr lang="en-US" baseline="-25000" dirty="0"/>
          </a:p>
        </p:txBody>
      </p:sp>
      <p:pic>
        <p:nvPicPr>
          <p:cNvPr id="1026" name="Picture 2" descr="http://www.chem.ufl.edu/~itl/2041_f97/matter/FG14_01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0"/>
            <a:ext cx="42291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1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Enzymes lower the activation energy needed for a reaction to take place</a:t>
            </a:r>
          </a:p>
          <a:p>
            <a:r>
              <a:rPr lang="en-US" dirty="0" smtClean="0"/>
              <a:t>This is a great thing for your cells because it allows reactions to happen faster and with more complete results</a:t>
            </a:r>
            <a:endParaRPr lang="en-US" dirty="0"/>
          </a:p>
        </p:txBody>
      </p:sp>
      <p:pic>
        <p:nvPicPr>
          <p:cNvPr id="6146" name="Picture 2" descr="http://static.ddmcdn.com/gif/cell-enzym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514600"/>
            <a:ext cx="4000500" cy="180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09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Take a look at the reaction to the left</a:t>
            </a:r>
          </a:p>
          <a:p>
            <a:r>
              <a:rPr lang="en-US" dirty="0" smtClean="0"/>
              <a:t>The pathway in red requires a large amount of activation energy</a:t>
            </a:r>
          </a:p>
          <a:p>
            <a:r>
              <a:rPr lang="en-US" dirty="0" smtClean="0"/>
              <a:t>The pathway to the right requires less than half of the activation energy needed to start the reaction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AutoShape 2" descr="data:image/jpeg;base64,/9j/4AAQSkZJRgABAQAAAQABAAD/2wCEAAkGBhMPDg0QEhAQEBAQERYQEBAPFBoQEBERFBAYFhUQEhIYHCYeGBskGRMSHy8gJigpODgsFSAxNjAqNSYsLDUBCQoKDgwOGg8PGikkHyUwNDU1LDA1LSkwLywpKiosLiksLyo1KS0uLDUuMiwsKiwpKTAvLCksLCosLCwsKS0sL//AABEIAL0BCgMBIgACEQEDEQH/xAAbAAEAAgMBAQAAAAAAAAAAAAAABQYBBAcDAv/EAE0QAAEDAgIEBBQDBgUDBQAAAAEAAgMEEQUSBhMhMTRzs9IHFBUWFyIyNUFRVFVhZHSTlKO04yNCcVOBkZKhsjNSYoKxwtHxJENyovD/xAAZAQEAAwEBAAAAAAAAAAAAAAAAAgMEAQX/xAA0EQACAQEEBggGAgMAAAAAAAAAAQIRAwQhURIiMUFxsRNSYZGSoeHwMjOBwdHiI6IUwvH/2gAMAwEAAhEDEQA/AOnaOaPUrqGhcaWmJNNESTCwkkxNuScqketqk8kpfcs5qxoxwCg9lh5Fq+K7SeCnkLKgvp23AbPM0spnlwuAJ+4ab3FnFpuNgO9AZlwCiYMzqaka24F3RRtFybAXI8JIH7199bVJ5JS+5ZzVVei5QuqsLGSfJBrYHSGLa6XPUxsYGu3Bo1hffxsZ6VcsMikZDEyZ4kla0NfI0ZRIRs1mX8pNgSNtiTtKA1+tqk8kpfcs5qdbVJ5JS+5ZzVJIgI3rapPJKX3LOanW1SeSUvuWc1SSICN62qTySl9yzmp1tUnklL7lnNUkiAjetqk8kpfcs5qdbVJ5JS+5ZzVJIgI3rapPJKX3LOanW1SeSUvuWc1SSICN62qTySl9yzmp1tUnklL7lnNUkiAjetqk8kpfcs5qdbVJ5JS+5ZzVJIgI3rapPJKX3LOanW1SeSUvuWc1SSICN62qTySl9yzmp1tUnklL7lnNUkiAjetqk8kpfcs5qdbVJ5JS+5ZzVJIgI3rapPJKX3LOanW1SeSUvuWc1SSICN62qTySl9yzmp1tUnklL7lnNUkiAjetqk8kpfcs5qdbVJ5JS+5ZzVJIgI3rapPJKX3LOanW1SeSUvuWc1SSICN62qTySl9yzmrlmM4XCKqqAghAE0gAEbbACQ7Ny7KuR43wur4+TlCgOk6McAoPZYeRaqpjOubiFRJHFBrxLCymMlDLUyPjcyMSSNqtaI4gC6TYMtsl3b7q16McAoPZYeRaqbi+LCDFp2NdLG6V0b9U2o1bqmQCkjBihLDcFkrmi291M8EtAJAGxpCb6PgmIQ3lp3atrXRt24lEc4jf2zA6+fKdozWO5X1Vfok965uOpfr4VaEAREQBERAEREAREQBERAERaOMYvHSQvmkJyt2Brdr3uOxsbB4XE+BcboqslGLnJRiqtmzUVTImOe97WMaLuc8hrQPGSdgUC7TuncTqWVNVY2JpYHyNv/8AKwB/ivKhwB9Y9tTXtB25oaLfDAPAZBukk8ZOwf8AEhpTVmnoKp8bXFzYi2NsbSSHOGUENHgF7/oFW5SpXYjdCysVNWb1pN0wdEm+3GvHBZVWJpw6eU/a61tRSh1srqqF0UZvu/E2t/fdWJjw4Agggi4I2gg7iCq1oFN0xhVM2VhOVmpLZG9q9jdjDYizgWZNq86Fpw2rjprnpKqJ6WzG+onG009z+VwuW+m49K5Gbom9jJW92s9OdnBNSjXCtU0ttNm7GmNVv3O1osErXgrRI6zAXNt/iD/Dv4mn836i49KuPOo2bF1gvHjVVxSKtNVKYhMI7Fos5uUs1bTePM+zX3DwLs2GxLrEBY6mzGWN4ZUgFsbBrZGvc1ja9r3ayx36skg7TYb7qvT7DUrsqJuax94lszLGcbr7f/3/AHCp2IU9fqO11plGdjTG5u+KNrY5HNzt7twkfckgAgFrtlvU4dUMMmRs1jLUPcQ5uYskrIH2iJd2pMOutu2g7jYpp9jO/wCKqLXRbbpdVeno6suY9zpxkdDkYXt2xmtlEglANnOFOYrnxjYSV9YnBWGqeWGTVav8PIAWf4LrtcTILO1mWxyu/LYgZl3Tw2Ef8daVNNe/fMs10uqdV0Nc1mVj6hzcwJddskuY07d15GXaJc2wm1yNhbu8cbnmgY90k0zS8z5AyVsZzMYNSWBzrZNryWgkkluwgbIu0puJxuik0lNYl3usqv4JLK6pma55dHCABtveSZrHuY/xGPKbA+CUKwKxOpmtIaDpX2wuR43wur4+TlCuuLkeN8Lq+Pk5QrpWdJ0Y4BQeyw8i1QFXLKauaVzpn014pIJIKyOGFsDo2DM+PMMwMmsOY3uDYbgp/RnvfQezQ8i1VqHQurEbYjUUpYKWnoyRFIH6uneXB4/EtmOYoCQ6JPeubjqX6+FWhVfok965uOpfr4VaEAREQBERAEREAREQBERAFVqRvT+IyTO201A8wwN/K+qt+LN6ctw0em5CltJcU6Vo6mcd0yM5PTIe1YP5i1NG8K6Vo6eH8zGDWHxyO7Z7r+lxcq5a0kvfYbLL+Kylab3qr/Z91FwbJNamLcGqOKf/AGFba1MW4NUcU/8AsKm9hms/jXE0tD+9uH+zRcmF56SUrauCSnZd0oIcx7Nggmabse5/5SDbZvsTsXhonTOkw6gzvtH0vHZkd2lwyDu37/3C36lWCKIMaGtAa0bAGiwH6AKEVpQSeRqtp9FeJTjtUnzIPRyoNdTRzTbX7WSQ2yxsljcWvDmfmN23233iwCngFXNGvw63F6fcBOypb+lREC63+5jlZF2D1SF7SjatLZg0slJJrmERFMyhERAEREAWC0FZRAYDbLKIgC5HjfC6vj5OUK64uR43wur4+TlCgOk6McAoPZYeRapNRmjHAKD2WHkWqTQFX6JXeubjqX6+FWhVfold65uOpfr4VaEAREQBERAEREAREQBERAVvTD8R+G037asY548ccLTK4f8A1arIFWqv8TGqRnk9HLN+jpZGxD+jXKyE2F1XDa2a7fVs7OPZX6tv7JGVqYtwao4p/wDYV5HFg55ZGx8hbIYpXDtWxOEecF2axIN2i7b71Fz4jPLS1Tg2nOSCSKSMOddtS0kPaH2sWhvovf0JKaoZIWiU1xNzQ7vbh/s0fJhTCrmhOJNNBQxkOjcIWMYJbMMuWFri6IE3e2zt48RVjXbN1ii+8tO2nTN8ytn8PGx4BUUJH6vhnv8A2yKyKt48MuJYNJ4C6ohP++DMP6sVkXIbWu0svOMbOWceTa5JBRNZjDo6gxBmsLmx6trbNc57zMXXcTYANgJ/73UstGuo4XXdKGdtlZmccpu0ksAdcWN3utbxlSlWmBhnWmBHDS+MgWjkuW3A2A3MTHsaduwuz5R6WlZi0sa92VkMji6TVsOxrX90M2Ymw7gm2+xHpC3BR0xdYNhzRiO4FrsbC4mO4HchpLrL5ipaVrhI3VAuOta4OFibOJe3ba3bSE22bSVXr5oq/k6yMYlpA2nljjcxxDst3NIOQPfkaS297X8Oz0XNwtKp0leGscIHMa6KWa7y1zsjIc7HBrX+HcRcbt/hUjLTU8z2ynVvc3KWvDgdz7sOw2NnXt6SbbyvMYLTNBZq4wLkZb27thZl37i0kBu624I1NvBnWrRvB4HnPpI1mcatxcwlrm5mtsdZlZvP5gC4AXNhuWmzS25MhjLYcrXg2BeQaSWZzSM2wjVW/wDNxvyxUrw4nVESWe6QOsCYsrAdYDsIzAb/ABo3D6UauzYbOaGxi4yuYGOYA1t7OGWVzf0fbxJr12o49OuEkeE+lGTMDTyZoxI6Zocz8NkTYnucDms7tZ2EAekKcBUc3DaZp1WWMF7HtyE9u5kmXPe5u4HI0E/6R4lJKca72WQ0sasLkeN8Lq+Pk5Qrri5HjfC6vj5OUKmWHSdGOAUHssPItUmozRjgFB7LDyLVJoCr9ErvXNx1L9fCrQqv0Su9c3HUv18KtCAIiIAiIgCIiAIiIAiIgK3g34mK4rJ4I209O0/pGZHj+Lwt/EWa+VtMb6oxudO10RMcsbrtEYmuA1wdY2G2y0NCe3jrZ94qK2d7T/oa4Rt/oxSVAM1RVvsbXZG063WMdkb21ox/hkFxBG82BVMcYrt/6aL/APN0MqLwxSfmjeLcrLNA7Udq3cNg2C/gVD0MgnZTYwJspGsmBIdf8drCJf3HtNvoV/KqGE1TW0+MNJ7Y1dXZo7Z1rb8o229KjaLXi+Jiouns29xvaPUAlwug2mOQUrAyZoaZIi6MAuYXA2NlL4bVmRnbNLHtJa5hc17hY7C4s2AltnW/1KJ0SkkOHUAaxrQKeMZ5Df8A9sbQxu8fqQvtlGG1j2vkB18es1ccZiL3sIa575G7HDKWANcSpRdEmjRenS8Ta6z5mrplUta/DHZhmjr4rtG1+V7XsPajb+YKdE0ju5jDB/mlO39Qxt7/ALyFCabwtiomva1rRFU08lmgAbKhgvs/VWZdVdJl1om7CzbzkuT+5qdIl3+JI9/+kHVs/g3aR+pKj8b0d6YbE1hawR5xkIcGFsjbHYxzTf8Af4SPDdTaKbimqMxyhGSoyuVOiWcPAe1pcZSXBpzHWPY5ocb3IGrAO3aPEvKXRlzInuAbI/KLNaC67umtc4XlftadgIzC+3ddWhQWJV0zKhwbrcoYDGyOHWtlJD8+Z5sGkWbYZm/7r2VcoQWNCqdnBY0NHDsFk1lM5zNWNZNNM1oa1haZtZDGQHGzg+z/AA/mubmy38RwB00r3B8YjfkL2uYXOuxrm2BDgLEP/p6dkTT19UbSO151YnDA2InWf+njewOaYmXObW2OVu1trnwocTqGh87xIRC15ddhbrIWyxOOxzGXdkdJY5W9z+t6lKFKUZUpQpSj9o26fRJ4yZ5GODXB2XKSLCamflzOJceDEdsTbMBuC8ZcBkZPG1kbXsMkchkyNyxtjrpJ8rDnBacslu5N9lrbbeWIVVZaWJxlJMG0wxkZH6gPLmnV2PbhzQQ8naBkv2yt8XcjaTs3nYT6SPApxhCWxEowhKqSaoQ9TgL31kVRrGhrHNfkykOuI3MIuCAe7vcgnwDYptEVyilsNMYqNabwuR43wur4+TlCuuLkeN8Lq+Pk5QqRI6ToxwCg9lh5Fqk1GaMcAoPZYeRapNAVfold65uOpfr4VaFV+iV3rm46l+vhVoQBFH6RYg6moqydgaXw08srA4FzczIy4ZgCCRcbgQq7SabGPpt8z2ywU7WNkkZTSUBjqHyNaync2pksS4SMdmu0NBBcbOBQFyRVGbol0zIY5i15Y4vDrSQHKYyA4NOttMbEOtFn2HwGwXviumTo453Q0s8gjeYmyuDGwveypbDI0EvBFnF4GYNBLDYnwgWdFWKvT+CGWeJ8cgfDFLK4B0TnHUxGR7dW2QvbdoNi5rQbbDYgnEumTtdBGKSdpNQ6Goa/VmSMCkM7XMDJDmuLGwue1cLXy3AtCKJ0c0jjr4TLG0taHZbOfG83sDY6p7w07bFrrEHeFLIAtTF63UU9RMd0UT5P5Wkgf0W2q1ps/Wx09C3u62ZrHW3tgYQ+Z/8AKAP9yhN0i2X3azVpaxi9m/gsW+499FoRS4XS5rjJAJZNhJu4GR+wbSbuK3cChywMd+GXS3me+KPUte5+3OYztDiMt77brzxSTPkpoyczspk1MrYpoIbm0oG8jM0NsB4VKBciqYZFNpaO1tZWj31726gqq4LwXGfa6z/hWoqq4LwXGfa6z/hRn8S+pCPzoEnod3tw/wBmi5MLYxIOElK9utIbLlc2N7WMyvaQXyh3dNbs2Dbcha+h3e3D/Zo+TC98fgD6aW4iOQCVuvzaoOjIeHPy7bC19niXV8C4F99+bacXzI/T+PNhdbbeIw8f7JGu/wClT0T8zWnxgH+IuojSF4nwurLSHNkpJHMcNxBhLmkf0W3gM2ejpH/5oInfxjaV1fH9PyXPG6x7JPzUfwb6IisMgWLLKIDFl8TU7XizmhwuHWcLi7SCDY+EEA/uXoiAxZZREAREQBcjxvhdXx8nKFdcXI8b4XV8fJyhQHSdGOAUHssPItUmozRjgFB7LDyLVJoCr9ErvXNx1L9fCpvFMUbTRh72yuBcG2hjdK65BN8rRe2zeoTold65uOpfr4VaFx9hKLSesqoq1fpXTTwywyQVpjlY6N4FNKCWvaWkAgXGwlalbi1FM+R76euzSMZG8sgnYXCKTWRP7W1nsfctcNoudquiKFJ5+Rp6S79R+L0Of1T6GVuV8WKuvG6KR1qrPLG5xcWSvvdwuTYHZ4LW2L0mqqF5mJgxK02YlojqAxjnvD3yRMGyNxe0OuBvufzOvfESk8/IdJd+o/F6HP5XUDzIXQYmQ8TAsMdRqx0wxzZnNZ3Ic7O4k2vc7LXK26jFaOSTWmDEA/Wie7YZm3e2DU7QB3JjJaRu/erqiUnn5DpLv1H4vQpuFY5SUusLIsRc6TLnfNFPPIQwWY3O+5sAT/EneSpvC9JY6mQxsjqGkNLrywvibYEC2ZwtfbuUui6lLeyMp2LWrBp8a/YgK3SssfJEyirZpGktGWLLE4jwiVxAy+laOD4RWOqJKufUxzOMbWC5lbHTbXSU7Rss+9rvudt9llbUXHBt1bK+kaTjDCu3OmVfxw2bdWhw5sIG1z3WIMkpzykF5dlL7XIBcbBbSIppUKUksEYKrmFUEjafFGuY4Olqap8YO97XjtXD9VZEXHGrqEqTU8iL0Xp3RUFFG9pa9kEbXNO9rgwAgqTIusoupUVCy0m5zcnvde8iKONz6SWJ+uLgJYS+drWPk3jOA3ZlN9noXloPNnwygPiga3+UZf8ApXvRhsdXUs/CaZQ2cASF0r/yPe6M7GtFmAEelaOgAth8cfhilmi/lqH2/oQqo/EuD+xbZY3WSylHlL0LGiIrjOEREAREQBERAEREAXI8b4XV8fJyhXXFyPG+F1fHycoUB0nRjgFB7LDyLVJqM0Y4BQeyw8i1SaAq/RK71zcdS/Xwq0Kr9ErvXNx1L9fCrQgCIiAIiIAiIgCIiAIiIAiIgCIiAIiICNrrsqKV4LrOLonNZEJM125ml8m+NoLT6LlR2hvanE4/8mIT2Hia/K8f3FSeOxEwPIBc6MiVrdb0uCWODgHSeBuzbdROjsg6o4s0EFsnS1QwtNwQ+DKXAjeLs3ql4TXvd6Gi7/LtY9if9kvuWZERXGcIiIAiIgCIiAIiIAuR43wur4+TlCuuLkeN8Lq+Pk5QoDpOjHAKD2WHkWqTUZoxwCg9lh5Fqk0BV+iV3rm46l+vhVoVX6JXeubjqX6+FWhAEREAREQBERAEREAREQBERAEREAREQHxLGHNLSAQQQQdoIO8EeFU7B5DHisbS4HPSSUxLYjTsMlNOHAMYfyhkgAI2HKroqXpgDS1dFW7dWyZole+XtWMe3VOZHCfG05yR/k2qm1wpLIvu3zKdZNfVrD+1C6IsBZVxQEREARRLdKKcy6rNIDrdRnMErYdbmy6vXlmrvm7UdttOzfsUpnHjHiQH0i8Jq5jHxRudZ8ubILHblbmO3cNgJ2r2zDxoDKLwp65kmsyuDtW8xPt+V4AJb+u0L3QBcjxvhdXx8nKFdcXI8b4XV8fJyhQHSdGOAUHssPItUmozRjgFB7LDyLVJoCr9ErvXNx1L9fCrQqv0Su9c3HUv18KtCAIiIAiIgCIiAIiIAiIgCIiAIiIAiIgC08WwxlTBLC8Ate0tuQHFpLSMzQfCLrcRcaqqMFPwPSM0YbSV2aExksgqJdkdRG0kNJeCQ19gNhO3YfCrXT1TJACx7XggEFhDhY7jsSopWStLHsa9p3teA5p/UHYoOXQCgcb9KsafHGXR/wBrgq0pxwWPv6lspRnrPB+nHPnhso7CijKXR6KKnkp2mYRvvvle57Q62xjybtGzxrQ6xoP2tZ8VLzlJuWROMLFt1m+71MYdoqA+WSZ0rr1b6lkIldqB+NrInmMWBcCGusbjML7wFBSaAyNpaWJkFKXii6XcXEs6Wqy1uauiIYc77tHbdq78NliLm091jQftaz4qXnJ1jQftaz4qXnJWeXmT6O79d+H9iDxDQiaWWptHTAyNrm9OF510oq43NijkZk3R3azujsjbYbSBs1WjtRNJJNLS00ofU600ckpdE5poo4A9zzHYua5jrAt3PJBuAFJ9Y0H7Ws+Kl5ydY0H7Ws+Kl5yVnl5jo7v134f2K3V6BS6t7WU9Nn17pWuD25HZ4GNvJHNDIH2e1wJPb2JIeCSD0OIENbmsXWGbKLC9ttgfAoDrGg/a1nxUvOTrGg/a1nxUvOSs8vMdHd+u/D+xYlyPG+F1fHycoV03CcGZSte1jpXBxzHXSOlN7W2FxNlzLG+F1fHycoVJV3maainquq7vydJ0Y4BQeyw8i1SajNGOAUHssPItUmukSr9ErvXNx1L9fCrQqv0Su9c3HUv18KtCAIiIAiIgCIiAIiIAiIgCIiAIiIAiIgCIiAIiIAiIgCIiAIiIAiIgC5HjfC6vj5OUK63dckxvhdXx8nKFAdJ0Y4BQeyw8i1Sa5ZgvRW1VLSx9KXyQRsvrrXyxgXtq/Qt3svep/P8AtoC56SYIK6klpy90WfI5sjQHFr45WyMdlOwjMxtx4r7lFdQcS87t+Bj56gey96n8/wC2nZe9T+f9tAT3UHEvO7fgY+enUHEvO7fgY+eoHsvep/P+2nZe9T+f9tAT3UHEvO7fgY+enUHEvO7fgY+eoHsvep/P+2nZe9T+f9tAT3UHEvO7fgY+enUHEvO7fgY+eoHsvep/P+2nZe9T+f8AbQE91BxLzu34GPnp1BxLzu34GPnqB7L3qfz/ALadl71P5/20BPdQcS87t+Bj56dQcS87t+Bj56gey96n8/7adl71P5/20BPdQcS87t+Bj56dQcS87t+Bj56gey96n8/7adl71P5/20BPdQcS87t+Bj56dQcS87t+Bj56gey96n8/7adl71P5/wBtAT3UHEvO7fgY+enUHEvO7fgY+eoHsvep/P8Atp2XvU/n/bQE91BxLzu34GPnp1BxLzu34GPnqB7L3qfz/tp2XvU/n/bQE91BxLzu34GPnp1BxLzu34GPnqB7L3qfz/tp2XvU/n/bQE91BxLzu34GPnp1BxLzu34GPnqB7L3qfz/tp2XvU/n/AG0BPdQcS87t+Bj56dQcS87t+Bj56gey96n8/wC2nZe9T+f9tAT3UHEvO7fgY+enUHEvO7fgY+eoHsvep/P+2nZe9T+f9tAT3UHEvO7fgY+esdQcS87t+Bj56guy96n8/wC2nZe9T+f9tAbuiOjGI09XUTT196V7yW0mrb2xtYybCRBd13ZWE3zbbG4VcxvhdXx8nKFS3Ze9T+f9tUHE9OA+onf0uRmle62s3XeTbuEB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09" y="2057400"/>
            <a:ext cx="4028944" cy="2862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9497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Enzymes Work?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How do enzymes work?</a:t>
            </a:r>
          </a:p>
          <a:p>
            <a:r>
              <a:rPr lang="en-US" dirty="0" smtClean="0"/>
              <a:t>How do they lower activation energy?</a:t>
            </a:r>
          </a:p>
          <a:p>
            <a:r>
              <a:rPr lang="en-US" dirty="0" smtClean="0"/>
              <a:t>Is it magic?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AutoShape 2" descr="data:image/jpeg;base64,/9j/4AAQSkZJRgABAQAAAQABAAD/2wCEAAkGBw8NDA0NDA0NDQwNDQwMDQ0NDA8MDQwNFBEWFhQRFBQYHCggGBolGxQUITEhJSkrLi4uFx8zODMsNygtLisBCgoKDg0OFxAPGiwcHBwsLC4sLCssKywwLCwsLSwsLCwsLSwsLCsrKywsLSssLCwyMCsrLCwsLCwsLCwsLCwsLP/AABEIAQMAwgMBIgACEQEDEQH/xAAcAAADAAMBAQEAAAAAAAAAAAAAAQIDBAUHBgj/xAA7EAACAQIEAwQHBgUFAQAAAAAAAQIDEQQFEiExQVEGE2GRByIycYGhsRQjQlJywTNi0eHwFyRzkpQV/8QAGQEBAQEBAQEAAAAAAAAAAAAAAAECAwQF/8QAKBEBAQACAQMDAgcBAAAAAAAAAAECEQMSITEEE0FRcQUiIzNhkdEU/9oADAMBAAIRAxEAPwDxdkspksCQAAAQAAAAAAAAAAAAAAAAAAAAAAwAAAaEMBopEopAUAABLJZTJYCEMQCAAAAAAAAAAAACgAAAAAABiGAAMAgAAAaKQkNAUAABLJZbJYEiGAAIYBSsFhgAgAAAQ7BYBDsFh2AVgsMLAKwxgAgKACRjCwAikIaCKAAAhiZTJYEgOwBSALAAgALAIAAAuO4gAdwuIAHcLiABpjuSNAVcLiACrgSUAxoQ0EUMQAJklMkKQAACABgSFiiooDHpCx6XgvRViK2UxxsKn+8mlVhg3HSpUm9lrb9tre3Dl4nnteg4SlGScZRk4yi1ZxknZprqmrGZlL4NNWwWMukNJV0x2CxlURqANMNgsZ+7JcAaYrDsVYLFNJsFirBYImw7DsAANCKQDGABEskpisFSIqwWAkY7DsAkbOAS76lq9nvKd9r7alcwKJkgiVdP1D2Xx6rYSjurqCj/ANdjyP0y9nnhsw+2QX3ON9ZvlHERVpL4pKXmd30f5+u4ir7cJb+xNcV+/wAT7ntNk8M2yypQdtco95Qn+SrHeL/b3Nnk4srL034dM8fl+Y3EVjcxOGlTqTpzjpnTnKnOL/DKLs15o3cjySrjqvd0UkorVUqS9inDq/6Hqt0xpyqNGU5RhCLlOTtGMVeUn0SPvOzfo/c9NTHyko7NYajJd4/+SpwgvddnfyLJKWEj3dGKlNpOriJR9ap4LpHwXzDMsxqTbpRnppJ20wWnUzx5+otuse0+r0YcP1fR08lyl0Xg4YKhKlJ+tpV6kZcFLvPa1b8bnhWcYaNHFYijTn3lOlWq0oT/ADxjNpP5HqWLzaeXZfVrRSjUn91R1L1nUktnbwV38DyWUTrweNufJNXUYGIyOItJ6HPSAKcSbBAIdgsEBRKRSRQwAAgaE0UxEVNg0jKQUlEpRGikGoSiWoAjLFEXTvdi8Z3WJVOV9FXbwU1uvPge+ZBUvRVndH587PYCvXxNH7PRqVZRqQk9EbpJNXu+CP0BkmBqUace8avp2ine3vOOWP5txb408p7fdkMVPNcTVw1CVSjXca6lFbKTUVNPx1XfxOnkuQzwWFdHUnVnPXVkuCdrKPjb9z1Kphe8VpfH+hy6+WpT3XFfAnJu46XCzb5qnHucO5S03tpV93KT4KxrZVlMbOtXelJa5N2jGC4ttv6n09XLY3WpJxgrrbg3/Y8p7Z9qKmInUwlB93g6c5QajxruLtqk/wAu2y/xccOLfZ26+3Zy+2eefbsTaldYWhqhQT21J21VH4uy+CR864mdks9c7TUY6Wu4CcDO0S0aZ6WHQS4GdollZsYHEWkzNEtBmxi0hYyWJaDOiAqwioQrGTSPSRrTFYpIyKJSgFkY0i0i1AtRI3MUKO1/M28uw7q1qdJcak4w82Y4qx1MhozliqMqa3hOM9+STuS1eh7t2bwdHCYenSoxjCMYWbSV5S5uT5u9ztQqKUnvtG23ifN5NWukr+/mdzRupLrdnLbFjoEyipKzNbGYh06MpqLlJRbjFcZS5IMnnVnhqc8TFQrSTc4rgnfb5FTXbbSzzA1quHnRw9SNKVT1JVWm3Cm+Lil+I8o7RejbF4f7zC/7ujd+zZVIRXBtN7/A9xMbhbgWdiZV+W61CUG1OMotbNSi4tMwyR+kO0vZjD5jRcK0Iqqk+7rJWnCXv5o8Jz/Iq2AxEqGIhaS3jJexUj+aL6GtuuN6nDaJZsOBDgXbXTWBkszuBLiXbNxYWSzK4k6QxZWMkyOItJWakB2GGTGgQ0G4aRaQkUkR1kUkWkTFBUqKEbvy6voR0k13rNGF+f1PtOy2DVKGuotMptcV+HkedRxLlOLk/VUou3BWuem4TExnfS7pKLXPaxnPs5XkmXaPr8qrxT2Tte1+R9XgpqUVZnneW5rTg4pytwVm9vE+vy3MaFZaqM1KL222Tae9jDNnZ9Foi7X3tui7mnGe3Nr37oxyxCW93b6BjTfcgTuzgZj2kwuEi5YivCF03FOScpW5Jcziv0oZZF/xaruuVCbsWSpX3jPne2XZmnmeG7tvRXp3lRq8dMuj6pnEfpXyzriX4rDv92P/AFXyrm8V/wCb+5rVJlq7jyHMsvqYarOjWg4ThJxaa2v4PmjTcT1btJ6QsmxOFqU3CtXnKLUISw7ptSts9b4HkLxqu7qyvtZ3aRZK9WPNhfPZlaJcSozUldO6Ew62T4Y2iWjKyGVysYmiWjKyGVyyiLAUBWNEkUolJFKJHXHEki0hpFJEdscAomlmSfq/l38zfSCpTU4uMuDLHTLh6sbI4aZ2ez2bPD1VrlJ0pLRKN7pK+zNKWWy/DKL990atem6ctMrX2e3A1Y8GfFnh3ymn22ZYmDcJx9daouyfqyhzufTZN2mw9KMY6qaW211FI8g7xrg302YlIx0Rnrr3nM+31CjTemqpT03Shac9+tuB8ZmHpPrzTVKl3baa1947789K5nnqru3iuDvy5oiUufJl6Yz1V0cZmdWvLXWqTqS6zldmv9p8EauoVzSNz7W+i8hPFvpHyNS4XA3KdR1JaUld352MdRSi7STXvXEeXfxY/H6HZ/y3FeQeri9N7mG55crB1GppcpbM6DCGHjFuUYpN9OC9xTRmvRx8OWGOqxslmRoloiZYsTJMkkQ0VwyhAABzWmUmJIpIjviaLTJUS0g9GMpoomxRqPRjs0cvOPbh+l/U6iRyc3f3iXSC+rNOfrP2f6aIABHxwAAEAAAAAABtZd/Gh8foztNHDwL+9h+o7hX1vQX9O/chDYGa9OSWiWi2SzLhlENGOSMrIkg82cYrAVYCuGmVIpIEUiPZhiEh2HYCx6cMTSKSEi0dJHqxxhKJxc2f3z8IxXyO6kfP5k716nvS+SLl4eP8R7cU+/8ArVAGBh8UCGAQAAAAAAVmwn8SH64/U+gaPnsM7Th+qP1Po2axfW/DpvHJjaEWyWLHsyxIlooGc64ZYsbJaLZLI82cY7AUAcNLKQkikg9eBjQiZVoR9qcV8Ubj0Y2Tz2ZUUjUeYUl+Jv3RZjeawXCM38Ev3Nyxv/p4cfOUdJHzWLlerUf88vqdF5wuVN/GSOTKV231bZMrt4PX+ow5JjMLsgADL5gAAAAAAAAACoOzT6bn0x8ujqwzN2ScOCS9o1i+h6Hnw4urrut6dJks0v8A6S/I/NFLHw5qS+CZa919Xw3xk2hMwxxdN/it700ZIzT4NP3M52MXkxy8UMllMlmHHMgAA4LRr4rFaPViry534IzSlZN9E2ceU222+L4m8YvNy3CSY+adWrOXtSb8L7eRisVqHqR01HguVvesdhWM3q9R2XVF6E21wNnQh92PbNtURud0HdLoi+1TbTGbipLovkPu4/y/Ie1TbRGb2iP8vyH6vVF9r+U20En0fkUqcujN7XHqHeR8fIe3PqbakKD5mZUmZe+j0fyDv10+ZqYyG0KmHdj7/wAELv30XkOwO7Du2Q60upLqN82S2DahWlH8V10e5tUqqmrr3NdDk3NnAztK3J/U45yXw9HFyWXVvZvgAHJ6WLGytTfjZHKZv5jLaK6tv/PM57N4+Hm9Rd5/YriBiNOJiGIAuO4gGxVxXJAuxdwuJAi7RWoNRjGOoZQciYsJGt9kV3gKdzGwT3M9VXTKmKTBCmW3sJuUSijAZUHZp9NySogdVO6T67gaCqtbAY6Xp96HmEvXS6RRqMz4t3qS8jAzU8OOd3lUsAYFZIAAAAAATAYgHEomJbNTwjGMAMKqAMUQZv4QCGIyrIhSHEUjV8ISKJRSMhlRJKQFgAgFX9uXvZjYgI1fJAIAgEMChAAEAAAA0OQAbnhEgAGFOI2IDXwgAAIqogwAqAaACBotAAFAA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4" y="1676400"/>
            <a:ext cx="3502025" cy="467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061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Enzymes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105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Enzymes bend chemicals into unstable positions </a:t>
            </a:r>
          </a:p>
          <a:p>
            <a:r>
              <a:rPr lang="en-US" dirty="0" smtClean="0"/>
              <a:t>The bonds from the substrate bend to a highly unstable angle and can be much more easily broken</a:t>
            </a:r>
          </a:p>
          <a:p>
            <a:r>
              <a:rPr lang="en-US" dirty="0" smtClean="0"/>
              <a:t>They can also create scenarios where there are open charges and elements are easier to bond</a:t>
            </a:r>
          </a:p>
          <a:p>
            <a:endParaRPr lang="en-US" dirty="0"/>
          </a:p>
        </p:txBody>
      </p:sp>
      <p:pic>
        <p:nvPicPr>
          <p:cNvPr id="8194" name="Picture 2" descr="http://waynesword.palomar.edu/images/enzyme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438400"/>
            <a:ext cx="4495800" cy="2210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640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PLEASE DO NOT WATCH UNLESS YOU ARE NOT SQUEEMISH!!!</a:t>
            </a:r>
          </a:p>
          <a:p>
            <a:r>
              <a:rPr lang="en-US" dirty="0" smtClean="0"/>
              <a:t>Someone breaks their </a:t>
            </a:r>
            <a:r>
              <a:rPr lang="en-US" dirty="0" err="1" smtClean="0"/>
              <a:t>humerus</a:t>
            </a:r>
            <a:r>
              <a:rPr lang="en-US" dirty="0" smtClean="0"/>
              <a:t> </a:t>
            </a:r>
            <a:r>
              <a:rPr lang="en-US" dirty="0" smtClean="0"/>
              <a:t>It is not humorous</a:t>
            </a:r>
          </a:p>
          <a:p>
            <a:r>
              <a:rPr lang="en-US" dirty="0" smtClean="0"/>
              <a:t>It is quite alarming… but it demonstrates a very valid scientific point</a:t>
            </a:r>
          </a:p>
          <a:p>
            <a:r>
              <a:rPr lang="en-US" dirty="0" smtClean="0"/>
              <a:t>You have been warned…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0" y="3581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http://www.youtube.com/watch?v=3_z2a7xxKVU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30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Enzymes Work?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area when an enzyme binds with a substrate is called the </a:t>
            </a:r>
            <a:r>
              <a:rPr lang="en-US" b="1" dirty="0" smtClean="0"/>
              <a:t>active site</a:t>
            </a:r>
          </a:p>
          <a:p>
            <a:r>
              <a:rPr lang="en-US" dirty="0" smtClean="0"/>
              <a:t>The substrate must fit very specifically into the enzyme’s active site</a:t>
            </a:r>
          </a:p>
          <a:p>
            <a:r>
              <a:rPr lang="en-US" dirty="0" smtClean="0"/>
              <a:t>If it does not fit specifically then the enzyme does not work</a:t>
            </a:r>
          </a:p>
          <a:p>
            <a:r>
              <a:rPr lang="en-US" dirty="0" smtClean="0"/>
              <a:t>If the substrate does not fit into the active site, the bonds will not be bent in the correct fashion</a:t>
            </a:r>
          </a:p>
          <a:p>
            <a:endParaRPr lang="en-US" dirty="0"/>
          </a:p>
        </p:txBody>
      </p:sp>
      <p:pic>
        <p:nvPicPr>
          <p:cNvPr id="9218" name="Picture 2" descr="http://www.chem4kids.com/files/art/bio_enzyme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91" y="2057400"/>
            <a:ext cx="4013200" cy="30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139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514</Words>
  <Application>Microsoft Office PowerPoint</Application>
  <PresentationFormat>On-screen Show (4:3)</PresentationFormat>
  <Paragraphs>58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Enzymes</vt:lpstr>
      <vt:lpstr>Enzymes</vt:lpstr>
      <vt:lpstr>Enzymes</vt:lpstr>
      <vt:lpstr>Enzymes</vt:lpstr>
      <vt:lpstr>Enzymes</vt:lpstr>
      <vt:lpstr>How Do Enzymes Work?</vt:lpstr>
      <vt:lpstr>How Do Enzymes Work?</vt:lpstr>
      <vt:lpstr>Video</vt:lpstr>
      <vt:lpstr>How Do Enzymes Work?</vt:lpstr>
      <vt:lpstr>Sucrase </vt:lpstr>
      <vt:lpstr>Sucrase</vt:lpstr>
      <vt:lpstr>When Enzymes Don’t Work</vt:lpstr>
      <vt:lpstr>When Enzymes Don’t Work</vt:lpstr>
      <vt:lpstr>Other Enzyme Fun…</vt:lpstr>
      <vt:lpstr>Other Enzyme Fun…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Enzymes</dc:title>
  <dc:creator>Administrator</dc:creator>
  <cp:lastModifiedBy>Owdij, Michael</cp:lastModifiedBy>
  <cp:revision>10</cp:revision>
  <dcterms:created xsi:type="dcterms:W3CDTF">2013-10-02T10:25:58Z</dcterms:created>
  <dcterms:modified xsi:type="dcterms:W3CDTF">2015-09-21T11:01:35Z</dcterms:modified>
</cp:coreProperties>
</file>