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50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9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116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22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02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24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46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2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6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0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85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9EE01-323E-4757-AFF8-6E8C434AFBCD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A4086-7908-4181-B79F-5A2BEB9D89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1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youtube.com/watch?v=mza1EQ6aLdg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ocean.si.edu/ocean-videos/hydrothermal-vent-creatures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Ecology And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9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Aquatic organisms are surrounded by water</a:t>
            </a:r>
          </a:p>
          <a:p>
            <a:r>
              <a:rPr lang="en-US" dirty="0" smtClean="0"/>
              <a:t>However, most aquatic organisms have to deal with solute concentration which could lead to water loss</a:t>
            </a:r>
          </a:p>
        </p:txBody>
      </p:sp>
      <p:pic>
        <p:nvPicPr>
          <p:cNvPr id="8194" name="Picture 2" descr="http://upload.wikimedia.org/wikipedia/commons/9/9e/Bachforelle_osmoregulatoin_bw_en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0"/>
            <a:ext cx="43434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8987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Inorganic Nutrients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people don’t think about the number of plants that are in an ecosystem</a:t>
            </a:r>
          </a:p>
          <a:p>
            <a:r>
              <a:rPr lang="en-US" dirty="0" smtClean="0"/>
              <a:t>Plants far outnumber animals and will often provide food, shelter and tools for the organisms that live in the ecosystem</a:t>
            </a:r>
            <a:endParaRPr lang="en-US" dirty="0"/>
          </a:p>
        </p:txBody>
      </p:sp>
      <p:pic>
        <p:nvPicPr>
          <p:cNvPr id="9218" name="Picture 2" descr="http://grist.files.wordpress.com/2009/08/soil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645884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8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Inorganic Nutrients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They type of soil, the pH of the soil and the access to nutrients that are available in the soil are  crucial to plant growth</a:t>
            </a:r>
          </a:p>
          <a:p>
            <a:r>
              <a:rPr lang="en-US" dirty="0" smtClean="0"/>
              <a:t>The types of plants that excel in the inorganic materials will dictate what type of other organisms will live in the environment</a:t>
            </a:r>
            <a:endParaRPr lang="en-US" dirty="0"/>
          </a:p>
        </p:txBody>
      </p:sp>
      <p:pic>
        <p:nvPicPr>
          <p:cNvPr id="10242" name="Picture 2" descr="http://bethtrissel.files.wordpress.com/2012/11/owl-barn-owl-tree-hole-bird-animal-bark-wildlife.jpg?w=2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47800"/>
            <a:ext cx="3581400" cy="497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11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Adapt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chapter on evolution should have taught us one thing in particular</a:t>
            </a:r>
          </a:p>
          <a:p>
            <a:r>
              <a:rPr lang="en-US" dirty="0" smtClean="0"/>
              <a:t>Those that are best suited for the environment are the most fit</a:t>
            </a:r>
          </a:p>
          <a:p>
            <a:r>
              <a:rPr lang="en-US" dirty="0" smtClean="0"/>
              <a:t>This means their genes will be seen in the next generation</a:t>
            </a:r>
            <a:endParaRPr lang="en-US" dirty="0"/>
          </a:p>
        </p:txBody>
      </p:sp>
      <p:pic>
        <p:nvPicPr>
          <p:cNvPr id="1026" name="Picture 2" descr="http://fc00.deviantart.net/fs71/i/2012/092/7/f/horse_evolution_by_pookyns_5-d4utpx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3600"/>
            <a:ext cx="446514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08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Organisms Adapt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two explanations for the origins of each organism in a community</a:t>
            </a:r>
          </a:p>
          <a:p>
            <a:r>
              <a:rPr lang="en-US" dirty="0" smtClean="0"/>
              <a:t>They could have been derived from ancestors that lived in the area</a:t>
            </a:r>
          </a:p>
          <a:p>
            <a:r>
              <a:rPr lang="en-US" dirty="0" smtClean="0"/>
              <a:t>They could have been the result of organisms that dispersed into the area</a:t>
            </a:r>
            <a:endParaRPr lang="en-US" dirty="0"/>
          </a:p>
        </p:txBody>
      </p:sp>
      <p:pic>
        <p:nvPicPr>
          <p:cNvPr id="2050" name="Picture 2" descr="https://encrypted-tbn0.gstatic.com/images?q=tbn:ANd9GcSH7E1PrkQxpBV7hykKQMbBqUfJWFO-KK6cSwlx3RgInbRDgn6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64" y="2057400"/>
            <a:ext cx="456442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24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Adapt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Organism are selected by the environment</a:t>
            </a:r>
          </a:p>
          <a:p>
            <a:r>
              <a:rPr lang="en-US" dirty="0" smtClean="0"/>
              <a:t>This means they have to be able to survive both biotic and abiotic factors</a:t>
            </a:r>
          </a:p>
          <a:p>
            <a:r>
              <a:rPr lang="en-US" dirty="0" smtClean="0"/>
              <a:t>These factors will decide if they survive to pass on their genes</a:t>
            </a:r>
            <a:endParaRPr lang="en-US" dirty="0"/>
          </a:p>
        </p:txBody>
      </p:sp>
      <p:pic>
        <p:nvPicPr>
          <p:cNvPr id="3074" name="Picture 2" descr="http://www.teen.com/wp-content/uploads/2012/02/the-hunger-games-survival-quiz-m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42862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0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211"/>
            <a:ext cx="8229600" cy="1143000"/>
          </a:xfrm>
        </p:spPr>
        <p:txBody>
          <a:bodyPr/>
          <a:lstStyle/>
          <a:p>
            <a:r>
              <a:rPr lang="en-US" dirty="0" smtClean="0"/>
              <a:t>Abiotic Factors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Since there are many abiotic factors that can affect an organism, they have to be able to survive in a wide range of factors</a:t>
            </a:r>
          </a:p>
          <a:p>
            <a:r>
              <a:rPr lang="en-US" dirty="0" smtClean="0"/>
              <a:t>The range of abiotic factors that an organism can survive in is called a </a:t>
            </a:r>
            <a:r>
              <a:rPr lang="en-US" b="1" dirty="0" smtClean="0"/>
              <a:t>range of tolerance</a:t>
            </a:r>
            <a:endParaRPr lang="en-US" b="1" dirty="0"/>
          </a:p>
        </p:txBody>
      </p:sp>
      <p:pic>
        <p:nvPicPr>
          <p:cNvPr id="4098" name="Picture 2" descr="http://images.tutorvista.com/content/organisms-environment/environmental-gradient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9"/>
          <a:stretch/>
        </p:blipFill>
        <p:spPr bwMode="auto">
          <a:xfrm>
            <a:off x="152401" y="2514600"/>
            <a:ext cx="4495800" cy="238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59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Abiotic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Organisms that are comfortably within their range of tolerance are going to be more fit than individuals that are outside of their range of tolerance</a:t>
            </a:r>
          </a:p>
          <a:p>
            <a:r>
              <a:rPr lang="en-US" dirty="0" smtClean="0"/>
              <a:t>Organisms that are outside of their range of tolerance will not a high fitness</a:t>
            </a:r>
            <a:endParaRPr lang="en-US" dirty="0"/>
          </a:p>
        </p:txBody>
      </p:sp>
      <p:pic>
        <p:nvPicPr>
          <p:cNvPr id="5122" name="Picture 2" descr="http://www.freedomforallseasons.org/MyWebSiteImages/Global-Warming-Polar-Bea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1" y="1326843"/>
            <a:ext cx="3886200" cy="538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22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Biotic Factors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Organisms also have to survive a host of other factors to have high fitness</a:t>
            </a:r>
          </a:p>
          <a:p>
            <a:r>
              <a:rPr lang="en-US" dirty="0" smtClean="0"/>
              <a:t>Disease, predators, finding food and finding mates are all issues that must be overcome for an organism to have high fitness</a:t>
            </a:r>
            <a:endParaRPr lang="en-US" dirty="0"/>
          </a:p>
        </p:txBody>
      </p:sp>
      <p:pic>
        <p:nvPicPr>
          <p:cNvPr id="6146" name="Picture 2" descr="http://img524.imageshack.us/img524/8844/090806141708large5260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09800"/>
            <a:ext cx="4492625" cy="298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04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Biotic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times organisms will be directionally selected based on their predators</a:t>
            </a:r>
          </a:p>
          <a:p>
            <a:r>
              <a:rPr lang="en-US" dirty="0" smtClean="0"/>
              <a:t>Organisms that have traits that allow them to survive an attack from their predators will pass on their genes</a:t>
            </a:r>
          </a:p>
        </p:txBody>
      </p:sp>
      <p:pic>
        <p:nvPicPr>
          <p:cNvPr id="8194" name="Picture 2" descr="http://onlypositive.net/image.axd?picture=2013%2F1%2Fbird-trying-to-catch-a-praying-mantis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305300" cy="268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08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All organisms are interdependent</a:t>
            </a:r>
          </a:p>
          <a:p>
            <a:r>
              <a:rPr lang="en-US" dirty="0" smtClean="0"/>
              <a:t>We rely on our environment to survive </a:t>
            </a:r>
          </a:p>
          <a:p>
            <a:r>
              <a:rPr lang="en-US" dirty="0" smtClean="0"/>
              <a:t>This means that we need to interact with the biotic and abiotic factors in our environment</a:t>
            </a:r>
            <a:endParaRPr lang="en-US" dirty="0"/>
          </a:p>
        </p:txBody>
      </p:sp>
      <p:pic>
        <p:nvPicPr>
          <p:cNvPr id="1028" name="Picture 4" descr="http://3.bp.blogspot.com/-ky80Z4I4YcI/TpTbg74JMTI/AAAAAAAAA0M/JTDx3DGZho0/s400/interdependence-of-living-thin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063" y="1981200"/>
            <a:ext cx="4773854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86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Biotic Factors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Also there are a large number of organisms that are killed from disease every year</a:t>
            </a:r>
          </a:p>
          <a:p>
            <a:r>
              <a:rPr lang="en-US" dirty="0" smtClean="0"/>
              <a:t>The organisms that are most resistant to disease will have a higher fitness</a:t>
            </a:r>
          </a:p>
          <a:p>
            <a:r>
              <a:rPr lang="en-US" dirty="0" smtClean="0"/>
              <a:t>Sick organisms rarely live long in the wild</a:t>
            </a:r>
          </a:p>
          <a:p>
            <a:endParaRPr lang="en-US" dirty="0"/>
          </a:p>
        </p:txBody>
      </p:sp>
      <p:pic>
        <p:nvPicPr>
          <p:cNvPr id="9218" name="Picture 2" descr="http://kinnon.tv/images/various-small/SpenceFamineShot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92" y="2133600"/>
            <a:ext cx="429260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54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Biotic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Finding food is one of the more difficult aspects of an organism’s life</a:t>
            </a:r>
          </a:p>
          <a:p>
            <a:r>
              <a:rPr lang="en-US" dirty="0" smtClean="0"/>
              <a:t>Herbivores, carnivores and omnivores have to be able to safely access food and have enough time to eat</a:t>
            </a:r>
          </a:p>
          <a:p>
            <a:r>
              <a:rPr lang="en-US" dirty="0" smtClean="0"/>
              <a:t>Many organisms go through great lengths to find food </a:t>
            </a:r>
            <a:endParaRPr lang="en-US" dirty="0"/>
          </a:p>
        </p:txBody>
      </p:sp>
      <p:pic>
        <p:nvPicPr>
          <p:cNvPr id="1026" name="Picture 2" descr="http://41.media.tumblr.com/478d689c1f5f2e9cc5a1e6a927e4f91e/tumblr_mw9rb4Cg8K1r7u6l5o1_1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328999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414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Biotic Factors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hunting organisms tend to go after young or old organisms</a:t>
            </a:r>
          </a:p>
          <a:p>
            <a:r>
              <a:rPr lang="en-US" dirty="0" smtClean="0"/>
              <a:t>This is because these organisms might not be in their prime and can be easier to catch</a:t>
            </a:r>
          </a:p>
          <a:p>
            <a:r>
              <a:rPr lang="en-US" dirty="0" smtClean="0"/>
              <a:t>This makes stages of development very important in being able to survive to pass on genes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556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www.youtube.com/watch?v=mza1EQ6aLdg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http://i.dailymail.co.uk/i/pix/2014/01/20/article-2542682-1AD3688900000578-588_964x6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3855783" cy="2411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13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Organisms that live within their range of tolerance and have traits that allow them to resist disease, find food and escape predators will be seen in the next generation</a:t>
            </a:r>
          </a:p>
          <a:p>
            <a:r>
              <a:rPr lang="en-US" dirty="0" smtClean="0"/>
              <a:t>Any organism that is not able to do any one of these single things will not be able to survive in their environment</a:t>
            </a:r>
          </a:p>
        </p:txBody>
      </p:sp>
      <p:pic>
        <p:nvPicPr>
          <p:cNvPr id="10242" name="Picture 2" descr="http://adventure.nationalgeographic.com/2008/08/survival/survival-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8481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117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Need?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Many of the abiotic factors shape an ecosystem</a:t>
            </a:r>
          </a:p>
          <a:p>
            <a:r>
              <a:rPr lang="en-US" dirty="0" smtClean="0"/>
              <a:t>Often times factors such as rainfall, temperature, length/type of seasons and humidity can dictate the type of life that lives in an ecosystem</a:t>
            </a:r>
            <a:endParaRPr lang="en-US" dirty="0"/>
          </a:p>
        </p:txBody>
      </p:sp>
      <p:pic>
        <p:nvPicPr>
          <p:cNvPr id="2050" name="Picture 2" descr="http://king.portlandschools.org/files/houses/y2/animalmaineia/files/species/rotterej/ecology/su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867150" cy="254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ailand.ipm-info.org/images/components/rai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28" y="4114800"/>
            <a:ext cx="3834493" cy="252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68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714500"/>
            <a:ext cx="4343400" cy="4419600"/>
          </a:xfrm>
        </p:spPr>
        <p:txBody>
          <a:bodyPr>
            <a:normAutofit/>
          </a:bodyPr>
          <a:lstStyle/>
          <a:p>
            <a:r>
              <a:rPr lang="en-US" dirty="0" smtClean="0"/>
              <a:t>All ecosystems need a source of energy</a:t>
            </a:r>
          </a:p>
          <a:p>
            <a:r>
              <a:rPr lang="en-US" dirty="0" smtClean="0"/>
              <a:t>Most ecosystems use light as their source of energy for photosynthesis</a:t>
            </a:r>
          </a:p>
          <a:p>
            <a:r>
              <a:rPr lang="en-US" dirty="0" smtClean="0"/>
              <a:t>This creates intense competition among plants for the access to light</a:t>
            </a:r>
            <a:endParaRPr lang="en-US" dirty="0"/>
          </a:p>
        </p:txBody>
      </p:sp>
      <p:pic>
        <p:nvPicPr>
          <p:cNvPr id="3074" name="Picture 2" descr="http://wesbiomes.weebly.com/uploads/8/8/8/3/8883471/3227190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4165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62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Another important type of energy for an ecosystem is a hydrothermal vent </a:t>
            </a:r>
          </a:p>
          <a:p>
            <a:r>
              <a:rPr lang="en-US" dirty="0" smtClean="0"/>
              <a:t>This type of vent in the ocean floor that is shrouded in darkness</a:t>
            </a:r>
          </a:p>
          <a:p>
            <a:r>
              <a:rPr lang="en-US" dirty="0" smtClean="0"/>
              <a:t>Bacteria will use the inorganic molecules that are produced to create energy</a:t>
            </a:r>
          </a:p>
          <a:p>
            <a:r>
              <a:rPr lang="en-US" dirty="0" smtClean="0"/>
              <a:t>Other organisms will form a relationship with them or feed on them</a:t>
            </a:r>
            <a:endParaRPr lang="en-US" dirty="0"/>
          </a:p>
        </p:txBody>
      </p:sp>
      <p:pic>
        <p:nvPicPr>
          <p:cNvPr id="4098" name="Picture 2" descr="https://microbewiki.kenyon.edu/images/thumb/d/d4/Hydrothermal-vent.jpg/400px-Hydrothermal-v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282558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29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http://ocean.si.edu/ocean-videos/hydrothermal-vent-creatures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79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Temperature is an important abiotic feature</a:t>
            </a:r>
          </a:p>
          <a:p>
            <a:r>
              <a:rPr lang="en-US" dirty="0" smtClean="0"/>
              <a:t>For living things it often inhibits or controls the rates that reactions can take place</a:t>
            </a:r>
          </a:p>
          <a:p>
            <a:r>
              <a:rPr lang="en-US" dirty="0" smtClean="0"/>
              <a:t>Few organisms can effectively control their body processes outside the range of 0</a:t>
            </a:r>
            <a:r>
              <a:rPr lang="en-US" baseline="30000" dirty="0" smtClean="0"/>
              <a:t>o</a:t>
            </a:r>
            <a:r>
              <a:rPr lang="en-US" dirty="0" smtClean="0"/>
              <a:t>C – 45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endParaRPr lang="en-US" dirty="0"/>
          </a:p>
        </p:txBody>
      </p:sp>
      <p:pic>
        <p:nvPicPr>
          <p:cNvPr id="5122" name="Picture 2" descr="http://upload.wikimedia.org/wikipedia/commons/a/aa/Annual_Average_Temperature_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344028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04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Outside of that range, most enzymes and cellular processes breakdown</a:t>
            </a:r>
          </a:p>
          <a:p>
            <a:r>
              <a:rPr lang="en-US" dirty="0" smtClean="0"/>
              <a:t>Some organisms can control their internal body temperature to regulate their internal processes</a:t>
            </a:r>
          </a:p>
          <a:p>
            <a:r>
              <a:rPr lang="en-US" dirty="0" smtClean="0"/>
              <a:t>This </a:t>
            </a:r>
            <a:r>
              <a:rPr lang="en-US" b="1" dirty="0" smtClean="0"/>
              <a:t>homeostasis</a:t>
            </a:r>
            <a:r>
              <a:rPr lang="en-US" dirty="0" smtClean="0"/>
              <a:t> allows them to live in much greater ranges of temperatures</a:t>
            </a:r>
            <a:endParaRPr lang="en-US" dirty="0"/>
          </a:p>
        </p:txBody>
      </p:sp>
      <p:pic>
        <p:nvPicPr>
          <p:cNvPr id="6146" name="Picture 2" descr="http://www.corescience.co.uk/joomla/images/stories/Denatu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67000"/>
            <a:ext cx="4422492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90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Water is essential for life processes</a:t>
            </a:r>
          </a:p>
          <a:p>
            <a:r>
              <a:rPr lang="en-US" dirty="0" smtClean="0"/>
              <a:t>It is a constant struggle for organisms to maintain their levels of water </a:t>
            </a:r>
          </a:p>
          <a:p>
            <a:r>
              <a:rPr lang="en-US" dirty="0" smtClean="0"/>
              <a:t>Many organisms will have water tight coverings that prevent water loss from the organism</a:t>
            </a:r>
            <a:endParaRPr lang="en-US" dirty="0"/>
          </a:p>
        </p:txBody>
      </p:sp>
      <p:pic>
        <p:nvPicPr>
          <p:cNvPr id="7170" name="Picture 2" descr="http://blogs-images.forbes.com/markchangizi/files/2013/01/pruney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89038"/>
            <a:ext cx="4114800" cy="476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47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829</Words>
  <Application>Microsoft Office PowerPoint</Application>
  <PresentationFormat>On-screen Show (4:3)</PresentationFormat>
  <Paragraphs>80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Ecology And Evolution</vt:lpstr>
      <vt:lpstr>What Do We Need?</vt:lpstr>
      <vt:lpstr>What Do We Need?</vt:lpstr>
      <vt:lpstr>Energy</vt:lpstr>
      <vt:lpstr>Energy</vt:lpstr>
      <vt:lpstr>Video</vt:lpstr>
      <vt:lpstr>Temperature</vt:lpstr>
      <vt:lpstr>Temperature</vt:lpstr>
      <vt:lpstr>Water</vt:lpstr>
      <vt:lpstr>Water</vt:lpstr>
      <vt:lpstr>Inorganic Nutrients</vt:lpstr>
      <vt:lpstr>Inorganic Nutrients</vt:lpstr>
      <vt:lpstr>Organisms Adapt</vt:lpstr>
      <vt:lpstr>Organisms Adapt</vt:lpstr>
      <vt:lpstr>Organisms Adapt</vt:lpstr>
      <vt:lpstr>Abiotic Factors</vt:lpstr>
      <vt:lpstr>Abiotic Factors</vt:lpstr>
      <vt:lpstr>Biotic Factors</vt:lpstr>
      <vt:lpstr>Biotic Factors</vt:lpstr>
      <vt:lpstr>Biotic Factors</vt:lpstr>
      <vt:lpstr>Biotic Factors</vt:lpstr>
      <vt:lpstr>Biotic Factors</vt:lpstr>
      <vt:lpstr>Sum It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 And Evolution</dc:title>
  <dc:creator>Administrator</dc:creator>
  <cp:lastModifiedBy>Owdij, Michael</cp:lastModifiedBy>
  <cp:revision>14</cp:revision>
  <dcterms:created xsi:type="dcterms:W3CDTF">2014-02-24T12:04:49Z</dcterms:created>
  <dcterms:modified xsi:type="dcterms:W3CDTF">2017-03-28T16:10:45Z</dcterms:modified>
</cp:coreProperties>
</file>