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4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64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8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6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2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69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0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EE423-2616-45FD-994E-85C0C1D89FF5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F9BF3-CDC0-4072-BF50-2C37E888C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Digestive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0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small intestine </a:t>
            </a:r>
            <a:r>
              <a:rPr lang="en-US" dirty="0" smtClean="0"/>
              <a:t>is an absorbing organ that is located in the digestive system</a:t>
            </a:r>
          </a:p>
          <a:p>
            <a:r>
              <a:rPr lang="en-US" dirty="0" smtClean="0"/>
              <a:t>It comes after the stomach</a:t>
            </a:r>
          </a:p>
          <a:p>
            <a:r>
              <a:rPr lang="en-US" dirty="0" smtClean="0"/>
              <a:t>If a human small intestine was stretched out and straightened it would reach over 22 feet long</a:t>
            </a:r>
            <a:endParaRPr lang="en-US" dirty="0"/>
          </a:p>
        </p:txBody>
      </p:sp>
      <p:pic>
        <p:nvPicPr>
          <p:cNvPr id="5122" name="Picture 2" descr="http://www.virtua.org/ADAM/graphics/images/en/8927.jpg"/>
          <p:cNvPicPr>
            <a:picLocks noChangeAspect="1" noChangeArrowheads="1"/>
          </p:cNvPicPr>
          <p:nvPr/>
        </p:nvPicPr>
        <p:blipFill>
          <a:blip r:embed="rId2"/>
          <a:srcRect t="5000" r="36000"/>
          <a:stretch>
            <a:fillRect/>
          </a:stretch>
        </p:blipFill>
        <p:spPr bwMode="auto">
          <a:xfrm>
            <a:off x="4800600" y="1600200"/>
            <a:ext cx="3886200" cy="4614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covered in </a:t>
            </a:r>
            <a:r>
              <a:rPr lang="en-US" b="1" dirty="0" err="1" smtClean="0"/>
              <a:t>villi</a:t>
            </a:r>
            <a:r>
              <a:rPr lang="en-US" dirty="0" smtClean="0"/>
              <a:t>, which are small absorbing  structures</a:t>
            </a:r>
          </a:p>
          <a:p>
            <a:r>
              <a:rPr lang="en-US" dirty="0" smtClean="0"/>
              <a:t>These structures allow the small intestine to have a much greater surface area</a:t>
            </a:r>
          </a:p>
          <a:p>
            <a:r>
              <a:rPr lang="en-US" dirty="0" smtClean="0"/>
              <a:t>They are filled with capillaries that allow nutrients to diffuse into the blood stream</a:t>
            </a:r>
            <a:endParaRPr lang="en-US" dirty="0"/>
          </a:p>
        </p:txBody>
      </p:sp>
      <p:pic>
        <p:nvPicPr>
          <p:cNvPr id="4098" name="Picture 2" descr="http://img.tfd.com/dorland/villus_villi-intestina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3249917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food is pushed through the small intestine it is gradually stripped of its nutrients</a:t>
            </a:r>
          </a:p>
          <a:p>
            <a:r>
              <a:rPr lang="en-US" dirty="0" smtClean="0"/>
              <a:t>This allows the body to have a long and high surface area organ to absorb nutrients</a:t>
            </a:r>
          </a:p>
          <a:p>
            <a:r>
              <a:rPr lang="en-US" dirty="0" smtClean="0"/>
              <a:t>This gives it the best possible chance of gaining all the nutrients it needs to function</a:t>
            </a:r>
            <a:endParaRPr lang="en-US" dirty="0"/>
          </a:p>
        </p:txBody>
      </p:sp>
      <p:pic>
        <p:nvPicPr>
          <p:cNvPr id="3074" name="Picture 2" descr="http://people.eku.edu/ritchisong/villi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676400"/>
            <a:ext cx="4352925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the digested food is stripped of most of its nutrients, it is moved to the </a:t>
            </a:r>
            <a:r>
              <a:rPr lang="en-US" b="1" dirty="0" smtClean="0"/>
              <a:t>large intestine</a:t>
            </a:r>
          </a:p>
          <a:p>
            <a:r>
              <a:rPr lang="en-US" dirty="0" smtClean="0"/>
              <a:t>This intestine is shorter and thicker than the small intestine</a:t>
            </a:r>
          </a:p>
          <a:p>
            <a:r>
              <a:rPr lang="en-US" dirty="0" smtClean="0"/>
              <a:t>It only plays a very small part in absorption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2" name="Picture 4" descr="http://www.common-sense-health.com/col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3810000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large intestine ends in the colon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colon</a:t>
            </a:r>
            <a:r>
              <a:rPr lang="en-US" dirty="0" smtClean="0"/>
              <a:t> is a holding place for the waste materials of the body</a:t>
            </a:r>
          </a:p>
          <a:p>
            <a:r>
              <a:rPr lang="en-US" dirty="0" smtClean="0"/>
              <a:t>Things that were not absorbed in the body, waste materials and dead blood cells are all pushed out of the body at the end of the large intestine</a:t>
            </a:r>
          </a:p>
        </p:txBody>
      </p:sp>
      <p:pic>
        <p:nvPicPr>
          <p:cNvPr id="1026" name="Picture 2" descr="http://cancerdundee.files.wordpress.com/2010/03/the-col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2025" y="1219200"/>
            <a:ext cx="4371975" cy="534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Digestive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act of breaking down food molecules is called </a:t>
            </a:r>
            <a:r>
              <a:rPr lang="en-US" b="1" dirty="0" smtClean="0"/>
              <a:t>digestion</a:t>
            </a:r>
          </a:p>
          <a:p>
            <a:r>
              <a:rPr lang="en-US" dirty="0" smtClean="0"/>
              <a:t>It is the way that the body gives itself the energy and nutrients it needs to live</a:t>
            </a:r>
          </a:p>
          <a:p>
            <a:r>
              <a:rPr lang="en-US" dirty="0" smtClean="0"/>
              <a:t>It is a complex and multi-step procedure</a:t>
            </a:r>
          </a:p>
          <a:p>
            <a:r>
              <a:rPr lang="en-US" dirty="0" smtClean="0"/>
              <a:t>It involves many organs working together</a:t>
            </a:r>
            <a:endParaRPr lang="en-US" dirty="0"/>
          </a:p>
        </p:txBody>
      </p:sp>
      <p:pic>
        <p:nvPicPr>
          <p:cNvPr id="13314" name="Picture 2" descr="http://www.offthemarkcartoons.com/cartoons/1992-11-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76400"/>
            <a:ext cx="325755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301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Digestive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Digestion happens in the </a:t>
            </a:r>
            <a:r>
              <a:rPr lang="en-US" b="1" dirty="0" smtClean="0"/>
              <a:t>gastrointestinal tract (GI tract)</a:t>
            </a:r>
          </a:p>
          <a:p>
            <a:r>
              <a:rPr lang="en-US" dirty="0" smtClean="0"/>
              <a:t>This is the long winding tube that goes from your mouth to your anus</a:t>
            </a:r>
          </a:p>
          <a:p>
            <a:r>
              <a:rPr lang="en-US" dirty="0" smtClean="0"/>
              <a:t>All along this tube there are different organs that manipulate the food in different ways</a:t>
            </a:r>
            <a:endParaRPr lang="en-US" dirty="0"/>
          </a:p>
        </p:txBody>
      </p:sp>
      <p:pic>
        <p:nvPicPr>
          <p:cNvPr id="12290" name="Picture 2" descr="http://www.giconsults.com/images/gi-trac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28800"/>
            <a:ext cx="4017523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20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Food Goes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Digestion starts in the mouth</a:t>
            </a:r>
          </a:p>
          <a:p>
            <a:r>
              <a:rPr lang="en-US" dirty="0" smtClean="0"/>
              <a:t>Food enters the mouth and is broken down with the teeth, tongue and saliva</a:t>
            </a:r>
          </a:p>
          <a:p>
            <a:r>
              <a:rPr lang="en-US" dirty="0" smtClean="0"/>
              <a:t>These all work together to begin the process of breaking down food into manageable </a:t>
            </a:r>
            <a:r>
              <a:rPr lang="en-US" dirty="0" err="1" smtClean="0"/>
              <a:t>peices</a:t>
            </a:r>
            <a:endParaRPr lang="en-US" dirty="0"/>
          </a:p>
        </p:txBody>
      </p:sp>
      <p:pic>
        <p:nvPicPr>
          <p:cNvPr id="11266" name="Picture 2" descr="http://www.medicalook.com/diseases_images/mouth-diseas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09800"/>
            <a:ext cx="3810000" cy="3095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661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Food Goes 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Those manageable pieces are then move to the back of the mouth</a:t>
            </a:r>
          </a:p>
          <a:p>
            <a:r>
              <a:rPr lang="en-US" dirty="0" smtClean="0"/>
              <a:t>Once they reach the back of the mouth, they are transferred to the esophagus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esophagus</a:t>
            </a:r>
            <a:r>
              <a:rPr lang="en-US" dirty="0" smtClean="0"/>
              <a:t> is a muscular organ that works food down to the rest of the digestive tract</a:t>
            </a:r>
            <a:endParaRPr lang="en-US" dirty="0"/>
          </a:p>
        </p:txBody>
      </p:sp>
      <p:pic>
        <p:nvPicPr>
          <p:cNvPr id="10242" name="Picture 2" descr="http://www2.massgeneral.org/cancerresourceroom/types/thoracic/illustrations/images/esophagus_fr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3959824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8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stomach</a:t>
            </a:r>
            <a:r>
              <a:rPr lang="en-US" dirty="0" smtClean="0"/>
              <a:t> is a muscular organ that breaks down food </a:t>
            </a:r>
          </a:p>
          <a:p>
            <a:r>
              <a:rPr lang="en-US" dirty="0" smtClean="0"/>
              <a:t>It has two different forms of digestion</a:t>
            </a:r>
          </a:p>
          <a:p>
            <a:r>
              <a:rPr lang="en-US" dirty="0" smtClean="0"/>
              <a:t>The stomach can perform mechanical digestion</a:t>
            </a:r>
          </a:p>
          <a:p>
            <a:r>
              <a:rPr lang="en-US" b="1" dirty="0" smtClean="0"/>
              <a:t>Mechanical digestion </a:t>
            </a:r>
            <a:r>
              <a:rPr lang="en-US" dirty="0" smtClean="0"/>
              <a:t>is when the stomach uses its many different muscles to mash food</a:t>
            </a:r>
            <a:endParaRPr lang="en-US" dirty="0"/>
          </a:p>
        </p:txBody>
      </p:sp>
      <p:pic>
        <p:nvPicPr>
          <p:cNvPr id="4" name="Picture 2" descr="http://www.harunyahya.com/books/darwinism/what_darwinists_fail_to_consider/images/m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2999" y="2438400"/>
            <a:ext cx="3458633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644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Stomach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Chemical digestion is when the stomach secretes gastric fluid to digest food</a:t>
            </a:r>
          </a:p>
          <a:p>
            <a:r>
              <a:rPr lang="en-US" dirty="0" smtClean="0"/>
              <a:t>Gastric fluid has a very low pH </a:t>
            </a:r>
          </a:p>
          <a:p>
            <a:r>
              <a:rPr lang="en-US" dirty="0" smtClean="0"/>
              <a:t>It is secreted by the stomach</a:t>
            </a:r>
          </a:p>
          <a:p>
            <a:r>
              <a:rPr lang="en-US" dirty="0" smtClean="0"/>
              <a:t>It has the job of breaking down fats and proteins</a:t>
            </a:r>
          </a:p>
        </p:txBody>
      </p:sp>
      <p:pic>
        <p:nvPicPr>
          <p:cNvPr id="8196" name="Picture 4" descr="http://www.mybwmc.org/sites/all/modules/adam/graphics/images/en/71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38400"/>
            <a:ext cx="38100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10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Digestive 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a few other organs that aide digestion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liver</a:t>
            </a:r>
            <a:r>
              <a:rPr lang="en-US" dirty="0" smtClean="0"/>
              <a:t> creates bile that helps break down fats</a:t>
            </a:r>
          </a:p>
          <a:p>
            <a:r>
              <a:rPr lang="en-US" dirty="0" smtClean="0"/>
              <a:t>It also helps filter out toxins so they are not absorbed by the body</a:t>
            </a:r>
          </a:p>
        </p:txBody>
      </p:sp>
      <p:pic>
        <p:nvPicPr>
          <p:cNvPr id="7170" name="Picture 2" descr="http://www.freewebs.com/soaring_sphincter_travel_agency/Li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209800"/>
            <a:ext cx="4343400" cy="28594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186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Digestive Organs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gallbladder</a:t>
            </a:r>
            <a:r>
              <a:rPr lang="en-US" dirty="0" smtClean="0"/>
              <a:t> is a small organ that actually secrets bile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pancreas</a:t>
            </a:r>
            <a:r>
              <a:rPr lang="en-US" dirty="0" smtClean="0"/>
              <a:t> is an organ that produces hormones and enzymes that regulate digestion</a:t>
            </a:r>
          </a:p>
          <a:p>
            <a:r>
              <a:rPr lang="en-US" dirty="0" smtClean="0"/>
              <a:t>The pancreas produces insulin that regulates the uptake of sugars in the body</a:t>
            </a:r>
            <a:endParaRPr lang="en-US" dirty="0"/>
          </a:p>
        </p:txBody>
      </p:sp>
      <p:pic>
        <p:nvPicPr>
          <p:cNvPr id="6146" name="Picture 2" descr="http://www.nlm.nih.gov/medlineplus/ency/images/ency/fullsize/7096.jpg"/>
          <p:cNvPicPr>
            <a:picLocks noChangeAspect="1" noChangeArrowheads="1"/>
          </p:cNvPicPr>
          <p:nvPr/>
        </p:nvPicPr>
        <p:blipFill>
          <a:blip r:embed="rId2"/>
          <a:srcRect b="10000"/>
          <a:stretch>
            <a:fillRect/>
          </a:stretch>
        </p:blipFill>
        <p:spPr bwMode="auto">
          <a:xfrm>
            <a:off x="1066800" y="1600200"/>
            <a:ext cx="3276600" cy="2359152"/>
          </a:xfrm>
          <a:prstGeom prst="rect">
            <a:avLst/>
          </a:prstGeom>
          <a:noFill/>
        </p:spPr>
      </p:pic>
      <p:pic>
        <p:nvPicPr>
          <p:cNvPr id="6148" name="Picture 4" descr="http://www.nlm.nih.gov/medlineplus/ency/images/ency/fullsize/88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962400"/>
            <a:ext cx="30480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408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540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Digestive System</vt:lpstr>
      <vt:lpstr>Digestive System</vt:lpstr>
      <vt:lpstr>Digestive System</vt:lpstr>
      <vt:lpstr>When Food Goes In</vt:lpstr>
      <vt:lpstr>When Food Goes In</vt:lpstr>
      <vt:lpstr>The Stomach</vt:lpstr>
      <vt:lpstr>The Stomach</vt:lpstr>
      <vt:lpstr>Other Digestive Organs</vt:lpstr>
      <vt:lpstr>Other Digestive Organs</vt:lpstr>
      <vt:lpstr>Small Intestine</vt:lpstr>
      <vt:lpstr>Small Intestine</vt:lpstr>
      <vt:lpstr>Small Intestine</vt:lpstr>
      <vt:lpstr>Large Intestine</vt:lpstr>
      <vt:lpstr>Large Intestine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48.2 Digestive System</dc:title>
  <dc:creator>Mike</dc:creator>
  <cp:lastModifiedBy>Administrator</cp:lastModifiedBy>
  <cp:revision>6</cp:revision>
  <dcterms:created xsi:type="dcterms:W3CDTF">2011-06-01T09:34:24Z</dcterms:created>
  <dcterms:modified xsi:type="dcterms:W3CDTF">2014-05-29T12:33:00Z</dcterms:modified>
</cp:coreProperties>
</file>