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5" r:id="rId6"/>
    <p:sldId id="264" r:id="rId7"/>
    <p:sldId id="261" r:id="rId8"/>
    <p:sldId id="262" r:id="rId9"/>
    <p:sldId id="263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305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6" r:id="rId47"/>
    <p:sldId id="303" r:id="rId48"/>
    <p:sldId id="304" r:id="rId49"/>
    <p:sldId id="308" r:id="rId50"/>
    <p:sldId id="309" r:id="rId51"/>
    <p:sldId id="307" r:id="rId5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>
        <p:scale>
          <a:sx n="69" d="100"/>
          <a:sy n="69" d="100"/>
        </p:scale>
        <p:origin x="928" y="6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1A410-7EB9-4E3E-B86E-BE63A3F385B7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1D574-E284-4C78-9613-522D542252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684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1A410-7EB9-4E3E-B86E-BE63A3F385B7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1D574-E284-4C78-9613-522D542252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25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1A410-7EB9-4E3E-B86E-BE63A3F385B7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1D574-E284-4C78-9613-522D542252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770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1A410-7EB9-4E3E-B86E-BE63A3F385B7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1D574-E284-4C78-9613-522D542252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497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1A410-7EB9-4E3E-B86E-BE63A3F385B7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1D574-E284-4C78-9613-522D542252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198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1A410-7EB9-4E3E-B86E-BE63A3F385B7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1D574-E284-4C78-9613-522D542252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052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1A410-7EB9-4E3E-B86E-BE63A3F385B7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1D574-E284-4C78-9613-522D542252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821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1A410-7EB9-4E3E-B86E-BE63A3F385B7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1D574-E284-4C78-9613-522D542252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152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1A410-7EB9-4E3E-B86E-BE63A3F385B7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1D574-E284-4C78-9613-522D542252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253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1A410-7EB9-4E3E-B86E-BE63A3F385B7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1D574-E284-4C78-9613-522D542252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887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1A410-7EB9-4E3E-B86E-BE63A3F385B7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51D574-E284-4C78-9613-522D542252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17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71A410-7EB9-4E3E-B86E-BE63A3F385B7}" type="datetimeFigureOut">
              <a:rPr lang="en-US" smtClean="0"/>
              <a:t>1/20/2017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1D574-E284-4C78-9613-522D542252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109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chinsider.io/clone-dog-korea-sooam-2015-8" TargetMode="Externa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learn.genetics.utah.edu/content/labs/pcr/" TargetMode="External"/><Relationship Id="rId2" Type="http://schemas.openxmlformats.org/officeDocument/2006/relationships/hyperlink" Target="http://www.dnalc.org/resources/3d/19-polymerase-chain-reaction.html" TargetMode="Externa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oBwtxdI1zvk" TargetMode="Externa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BD6h-wDj7bw" TargetMode="External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TpmNfv1jKuA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learn.genetics.utah.edu/content/labs/gel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DNA Technology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78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Cell’s Potential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1016" y="1319784"/>
            <a:ext cx="4038600" cy="5181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Cells that are blank slates are called stem cells</a:t>
            </a:r>
          </a:p>
          <a:p>
            <a:r>
              <a:rPr lang="en-US" dirty="0" smtClean="0"/>
              <a:t>Stem cells are cells that have the potential to become any other type of cell</a:t>
            </a:r>
          </a:p>
          <a:p>
            <a:r>
              <a:rPr lang="en-US" dirty="0" smtClean="0"/>
              <a:t>A cell that already has already developed and has a purpose is called a </a:t>
            </a:r>
            <a:r>
              <a:rPr lang="en-US" b="1" dirty="0" smtClean="0"/>
              <a:t>differentiated cell</a:t>
            </a:r>
          </a:p>
          <a:p>
            <a:r>
              <a:rPr lang="en-US" dirty="0" smtClean="0"/>
              <a:t>These cells have the same set of DNA that is contained in a stem cell but are only using a segment of it</a:t>
            </a:r>
          </a:p>
          <a:p>
            <a:endParaRPr lang="en-US" b="1" dirty="0"/>
          </a:p>
        </p:txBody>
      </p:sp>
      <p:pic>
        <p:nvPicPr>
          <p:cNvPr id="1026" name="Picture 2" descr="http://blog.canacad.ac.jp/wpmu/15matser/files/2013/08/What-Is-Download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133601"/>
            <a:ext cx="4678680" cy="2924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1748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Cell’s Potential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popular topic in science is how to express the silent part of the DNA in a differentiated cell</a:t>
            </a:r>
          </a:p>
          <a:p>
            <a:r>
              <a:rPr lang="en-US" dirty="0" smtClean="0"/>
              <a:t>How can we change the differentiated cell into a new type of cell?</a:t>
            </a:r>
          </a:p>
          <a:p>
            <a:r>
              <a:rPr lang="en-US" dirty="0" smtClean="0"/>
              <a:t>How can we get the DNA that we want to be expressed working?</a:t>
            </a:r>
            <a:endParaRPr lang="en-US" dirty="0"/>
          </a:p>
        </p:txBody>
      </p:sp>
      <p:pic>
        <p:nvPicPr>
          <p:cNvPr id="2050" name="Picture 2" descr="http://blogs-images.forbes.com/daviddisalvo/files/2011/11/DN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736" y="2194560"/>
            <a:ext cx="43688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0133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Cell’s Potential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1936" y="1600200"/>
            <a:ext cx="5007864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b="1" dirty="0" smtClean="0"/>
              <a:t>clone</a:t>
            </a:r>
            <a:r>
              <a:rPr lang="en-US" dirty="0" smtClean="0"/>
              <a:t> is an organism that is produced asexually from a single or group of cells</a:t>
            </a:r>
          </a:p>
          <a:p>
            <a:r>
              <a:rPr lang="en-US" dirty="0" smtClean="0"/>
              <a:t>Clones are organisms that can be created from stem cells or from differentiated types of cells</a:t>
            </a:r>
          </a:p>
          <a:p>
            <a:r>
              <a:rPr lang="en-US" dirty="0" smtClean="0"/>
              <a:t>It all depends on what type of organism you are trying to clone</a:t>
            </a:r>
          </a:p>
          <a:p>
            <a:endParaRPr lang="en-US" dirty="0"/>
          </a:p>
        </p:txBody>
      </p:sp>
      <p:pic>
        <p:nvPicPr>
          <p:cNvPr id="3074" name="Picture 2" descr="http://oracleformsinfo.files.wordpress.com/2012/03/clo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600200"/>
            <a:ext cx="3657600" cy="4815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5623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Cloning Plants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438656"/>
            <a:ext cx="5337048" cy="4885944"/>
          </a:xfrm>
        </p:spPr>
        <p:txBody>
          <a:bodyPr>
            <a:normAutofit/>
          </a:bodyPr>
          <a:lstStyle/>
          <a:p>
            <a:r>
              <a:rPr lang="en-US" dirty="0" smtClean="0"/>
              <a:t>Cloning plants is not as difficult as you might think</a:t>
            </a:r>
          </a:p>
          <a:p>
            <a:r>
              <a:rPr lang="en-US" dirty="0" smtClean="0"/>
              <a:t>In fact several people in this room might have cloned plants before</a:t>
            </a:r>
          </a:p>
          <a:p>
            <a:r>
              <a:rPr lang="en-US" dirty="0" smtClean="0"/>
              <a:t>If you have ever taken a “cutting” from a plant to create an entire new plant, you have cloned a plant</a:t>
            </a:r>
          </a:p>
          <a:p>
            <a:r>
              <a:rPr lang="en-US" dirty="0" smtClean="0"/>
              <a:t>It is a way to asexually recreate a new plant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23" y="1690688"/>
            <a:ext cx="5597677" cy="3881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5543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Cloning Plants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477256" cy="4469091"/>
          </a:xfrm>
        </p:spPr>
        <p:txBody>
          <a:bodyPr>
            <a:normAutofit/>
          </a:bodyPr>
          <a:lstStyle/>
          <a:p>
            <a:r>
              <a:rPr lang="en-US" dirty="0" smtClean="0"/>
              <a:t>Cloning plants is now used extensively in commercial agriculture</a:t>
            </a:r>
          </a:p>
          <a:p>
            <a:r>
              <a:rPr lang="en-US" dirty="0" smtClean="0"/>
              <a:t>Plants that have desirable traits are selected and they are asexually reproduced</a:t>
            </a:r>
          </a:p>
          <a:p>
            <a:pPr lvl="1"/>
            <a:r>
              <a:rPr lang="en-US" dirty="0" smtClean="0"/>
              <a:t>Plants that produce more fruit, can resist disease, grow quickly, </a:t>
            </a:r>
            <a:r>
              <a:rPr lang="en-US" dirty="0" err="1" smtClean="0"/>
              <a:t>etc</a:t>
            </a:r>
            <a:endParaRPr lang="en-US" dirty="0"/>
          </a:p>
        </p:txBody>
      </p:sp>
      <p:pic>
        <p:nvPicPr>
          <p:cNvPr id="5122" name="Picture 2" descr="http://progressivegardening.com/ProgressiveGardeningImages/LHImages/MassMarigoldsTraysPo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6976" y="1533145"/>
            <a:ext cx="3200400" cy="4761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9010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Cloning Plants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means that plants have the ability to utilize sections of their DNA that are normally not used when they differentiate</a:t>
            </a:r>
          </a:p>
          <a:p>
            <a:r>
              <a:rPr lang="en-US" dirty="0" smtClean="0"/>
              <a:t>They can access different parts of their DNA to create more plant cells that can differentiate</a:t>
            </a:r>
            <a:endParaRPr lang="en-US" dirty="0"/>
          </a:p>
        </p:txBody>
      </p:sp>
      <p:pic>
        <p:nvPicPr>
          <p:cNvPr id="6146" name="Picture 2" descr="http://www.daviddarling.info/images/cloning_plants_experi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0" y="2610155"/>
            <a:ext cx="4533900" cy="1895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6677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Reproductive Cloning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Animals do not have the same ability to utilize DNA exactly like a plant</a:t>
            </a:r>
          </a:p>
          <a:p>
            <a:r>
              <a:rPr lang="en-US" dirty="0" smtClean="0"/>
              <a:t>Most multicellular animals do not have the ability to regenerate like a plant</a:t>
            </a:r>
          </a:p>
          <a:p>
            <a:pPr lvl="1"/>
            <a:r>
              <a:rPr lang="en-US" dirty="0" smtClean="0"/>
              <a:t>However some animals can regenerate lost body parts</a:t>
            </a:r>
            <a:endParaRPr lang="en-US" dirty="0"/>
          </a:p>
        </p:txBody>
      </p:sp>
      <p:pic>
        <p:nvPicPr>
          <p:cNvPr id="9218" name="Picture 2" descr="http://www.californiaherps.com/lizards/images/ecprincnotaildnc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808" y="2371344"/>
            <a:ext cx="4343400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1330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Reproductive Cloning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 are two main types of cloning</a:t>
            </a:r>
          </a:p>
          <a:p>
            <a:r>
              <a:rPr lang="en-US" b="1" dirty="0" smtClean="0"/>
              <a:t>Reproductive cloning </a:t>
            </a:r>
            <a:r>
              <a:rPr lang="en-US" dirty="0" smtClean="0"/>
              <a:t>is the type of cloning where a live organism is born</a:t>
            </a:r>
          </a:p>
          <a:p>
            <a:r>
              <a:rPr lang="en-US" b="1" dirty="0" smtClean="0"/>
              <a:t>Therapeutic cloning </a:t>
            </a:r>
            <a:r>
              <a:rPr lang="en-US" dirty="0" smtClean="0"/>
              <a:t>has the main goal of producing stem cells for therapeutic treatments</a:t>
            </a:r>
            <a:endParaRPr lang="en-US" dirty="0"/>
          </a:p>
        </p:txBody>
      </p:sp>
      <p:pic>
        <p:nvPicPr>
          <p:cNvPr id="8194" name="Picture 2" descr="http://whyfiles.org/148clone_clash/images/clone_big_char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3928" y="1604962"/>
            <a:ext cx="3873500" cy="457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3619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Reproductive Cloning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00800" y="1524000"/>
            <a:ext cx="5059680" cy="4974336"/>
          </a:xfrm>
        </p:spPr>
        <p:txBody>
          <a:bodyPr>
            <a:normAutofit/>
          </a:bodyPr>
          <a:lstStyle/>
          <a:p>
            <a:r>
              <a:rPr lang="en-US" dirty="0" smtClean="0"/>
              <a:t>Most reproductive cloning of complex animals is done through the use of nuclear transplantation</a:t>
            </a:r>
          </a:p>
          <a:p>
            <a:r>
              <a:rPr lang="en-US" b="1" dirty="0" smtClean="0"/>
              <a:t>Nuclear transplantation </a:t>
            </a:r>
            <a:r>
              <a:rPr lang="en-US" dirty="0" smtClean="0"/>
              <a:t>is the process of removing a zygote’s nucleus with a nucleus from a somatic cell</a:t>
            </a:r>
          </a:p>
          <a:p>
            <a:r>
              <a:rPr lang="en-US" dirty="0" smtClean="0"/>
              <a:t>This would allow a cell to have DNA from a donor cell and still be able to divide</a:t>
            </a:r>
          </a:p>
          <a:p>
            <a:endParaRPr lang="en-US" dirty="0"/>
          </a:p>
        </p:txBody>
      </p:sp>
      <p:pic>
        <p:nvPicPr>
          <p:cNvPr id="7170" name="Picture 2" descr="https://encrypted-tbn0.gstatic.com/images?q=tbn:ANd9GcQrummeDrDbqcU6MNOEsCpduHuza02tREKG2LbqHzKy8LF_l7m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" y="1838337"/>
            <a:ext cx="5355771" cy="3775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4793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Reproductive Cloning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1690688"/>
            <a:ext cx="5105400" cy="486251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Some organisms (mammals) need to have that cloned cell eventually implanted in a parental organism</a:t>
            </a:r>
          </a:p>
          <a:p>
            <a:r>
              <a:rPr lang="en-US" dirty="0" smtClean="0"/>
              <a:t>This will give them the chance to develop</a:t>
            </a:r>
          </a:p>
          <a:p>
            <a:r>
              <a:rPr lang="en-US" dirty="0" smtClean="0"/>
              <a:t>These will eventually give rise to a new organism</a:t>
            </a:r>
          </a:p>
          <a:p>
            <a:r>
              <a:rPr lang="en-US" dirty="0" smtClean="0"/>
              <a:t>However, that new organism will be an individual</a:t>
            </a:r>
          </a:p>
          <a:p>
            <a:r>
              <a:rPr lang="en-US" dirty="0" smtClean="0"/>
              <a:t>The two cats seen here are clones but have very different colors</a:t>
            </a:r>
            <a:endParaRPr lang="en-US" dirty="0"/>
          </a:p>
        </p:txBody>
      </p:sp>
      <p:pic>
        <p:nvPicPr>
          <p:cNvPr id="10242" name="Picture 2" descr="http://drsophiayin.com/images/uploads/rainbowandc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0968" y="1889759"/>
            <a:ext cx="4946904" cy="3800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1472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DNA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Different types of technology can be applied to DNA based on its structure to allow humans to understand it better</a:t>
            </a:r>
          </a:p>
          <a:p>
            <a:r>
              <a:rPr lang="en-US" dirty="0" smtClean="0"/>
              <a:t>This means that through technology we can use DNA to our advantage to help solve problems in the world around us</a:t>
            </a:r>
            <a:endParaRPr lang="en-US" dirty="0"/>
          </a:p>
        </p:txBody>
      </p:sp>
      <p:pic>
        <p:nvPicPr>
          <p:cNvPr id="1026" name="Picture 2" descr="http://www.whatisthebiotechnology.com/pages_img/big/img_192776958807567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7334" y="1927542"/>
            <a:ext cx="4908161" cy="3839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1869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Therapeutic Cloning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9184" y="1690688"/>
            <a:ext cx="5690616" cy="4520184"/>
          </a:xfrm>
        </p:spPr>
        <p:txBody>
          <a:bodyPr>
            <a:normAutofit/>
          </a:bodyPr>
          <a:lstStyle/>
          <a:p>
            <a:r>
              <a:rPr lang="en-US" dirty="0" smtClean="0"/>
              <a:t>Therapeutic cloning of animals can involve trying to create more stem cells from an organism</a:t>
            </a:r>
          </a:p>
          <a:p>
            <a:r>
              <a:rPr lang="en-US" dirty="0" smtClean="0"/>
              <a:t>Often times adult stem cells are harvested to produce specific tissues</a:t>
            </a:r>
          </a:p>
          <a:p>
            <a:r>
              <a:rPr lang="en-US" b="1" dirty="0" smtClean="0"/>
              <a:t>Adult stem cells </a:t>
            </a:r>
            <a:r>
              <a:rPr lang="en-US" dirty="0" smtClean="0"/>
              <a:t>are stem cells that will only give rise to specific type of cells</a:t>
            </a:r>
          </a:p>
        </p:txBody>
      </p:sp>
      <p:pic>
        <p:nvPicPr>
          <p:cNvPr id="11266" name="Picture 2" descr="http://stemcells.nih.gov/StaticResources/images/figure2_l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0967" y="1853184"/>
            <a:ext cx="5282901" cy="3243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6416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Therapeutic Cloning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181600" cy="4824984"/>
          </a:xfrm>
        </p:spPr>
        <p:txBody>
          <a:bodyPr>
            <a:normAutofit/>
          </a:bodyPr>
          <a:lstStyle/>
          <a:p>
            <a:r>
              <a:rPr lang="en-US" dirty="0" smtClean="0"/>
              <a:t>Adult stem cells from an animal can be found in the skin, bone marrow, hair, livers 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 smtClean="0"/>
              <a:t>These cells are then then cloned to create a new group of adult differentiated cells</a:t>
            </a:r>
          </a:p>
          <a:p>
            <a:r>
              <a:rPr lang="en-US" dirty="0" smtClean="0"/>
              <a:t>These cells can then be used in many different medical therapies </a:t>
            </a:r>
            <a:endParaRPr lang="en-US" dirty="0"/>
          </a:p>
        </p:txBody>
      </p:sp>
      <p:pic>
        <p:nvPicPr>
          <p:cNvPr id="12290" name="Picture 2" descr="http://www.microwaterman.com/images/StemEnhance/StemCellRenewalSyste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90688"/>
            <a:ext cx="4779878" cy="4371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3738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Who has a spare $100,000?</a:t>
            </a:r>
          </a:p>
          <a:p>
            <a:endParaRPr lang="en-US" dirty="0"/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www.techinsider.io/clone-dog-korea-sooam-2015-8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16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 to PCR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amount of DNA that is required for most of the tests, experiments and labs is massive</a:t>
            </a:r>
          </a:p>
          <a:p>
            <a:r>
              <a:rPr lang="en-US" dirty="0" smtClean="0"/>
              <a:t>There are only </a:t>
            </a:r>
            <a:r>
              <a:rPr lang="en-US" smtClean="0"/>
              <a:t>a few </a:t>
            </a:r>
            <a:r>
              <a:rPr lang="en-US" dirty="0" smtClean="0"/>
              <a:t>tests that can be done on the DNA from a single cell</a:t>
            </a:r>
          </a:p>
          <a:p>
            <a:r>
              <a:rPr lang="en-US" dirty="0" smtClean="0"/>
              <a:t>This is because there is a very small amount of DNA that can be tested from a single piece of DNA</a:t>
            </a:r>
            <a:endParaRPr lang="en-US" dirty="0"/>
          </a:p>
        </p:txBody>
      </p:sp>
      <p:pic>
        <p:nvPicPr>
          <p:cNvPr id="1026" name="Picture 2" descr="http://www.scientificdealers.com/webadmin/product/1372397161_pcr-machi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0775" y="1978025"/>
            <a:ext cx="5391785" cy="385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1506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Introduction to PCR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Also in many scenarios, there are limited supplies of DNA that can be found, used or taken for a test</a:t>
            </a:r>
          </a:p>
          <a:p>
            <a:r>
              <a:rPr lang="en-US" dirty="0" smtClean="0"/>
              <a:t>Tests done on fossilized organisms, tests done at crime scenes and tests done on foreign samples might not contain enough DNA to be conclusive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532" y="2116138"/>
            <a:ext cx="5655468" cy="3770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315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Introduction to PCR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However there is a process to create duplicate pieces of DNA from a single piece of DNA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polymerase chain reaction </a:t>
            </a:r>
            <a:r>
              <a:rPr lang="en-US" dirty="0" smtClean="0"/>
              <a:t>(PCR) is a method that is used to create multiple copies of DNA from a small starting amount</a:t>
            </a:r>
          </a:p>
          <a:p>
            <a:r>
              <a:rPr lang="en-US" dirty="0" smtClean="0"/>
              <a:t>It is a quick and simple process that allows us to create enough DNA to do accurate and viable tests</a:t>
            </a:r>
            <a:endParaRPr lang="en-US" dirty="0"/>
          </a:p>
        </p:txBody>
      </p:sp>
      <p:pic>
        <p:nvPicPr>
          <p:cNvPr id="2050" name="Picture 2" descr="https://www.neb.com/~/media/NebUs/Page%20Images/Applications/DNA%20Amplification%20and%20PCR/pc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100" y="1576553"/>
            <a:ext cx="4149923" cy="4849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7550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PCR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PCR was invented by the brilliant but “troubled” scientist, </a:t>
            </a:r>
            <a:r>
              <a:rPr lang="en-US" dirty="0" err="1" smtClean="0"/>
              <a:t>Kary</a:t>
            </a:r>
            <a:r>
              <a:rPr lang="en-US" dirty="0" smtClean="0"/>
              <a:t> Mullis</a:t>
            </a:r>
          </a:p>
          <a:p>
            <a:r>
              <a:rPr lang="en-US" dirty="0" smtClean="0"/>
              <a:t>His idea was to create a system that would produce exact replicas of DNA in a factory like fashion</a:t>
            </a:r>
          </a:p>
          <a:p>
            <a:r>
              <a:rPr lang="en-US" dirty="0" smtClean="0"/>
              <a:t>This would allow researchers to be able to manipulate large amounts of DNA from a small sample</a:t>
            </a:r>
          </a:p>
          <a:p>
            <a:endParaRPr lang="en-US" dirty="0"/>
          </a:p>
        </p:txBody>
      </p:sp>
      <p:pic>
        <p:nvPicPr>
          <p:cNvPr id="1026" name="Picture 2" descr="http://under30ceo.com/wp-content/uploads/2013/08/kary-mulli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863" y="1925129"/>
            <a:ext cx="4917159" cy="3744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7664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PCR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process of PCR starts out in a PCR vial</a:t>
            </a:r>
          </a:p>
          <a:p>
            <a:r>
              <a:rPr lang="en-US" dirty="0" smtClean="0"/>
              <a:t>It contains the original sample of DNA, spare nucleotides (A,T,G and C), DNA polymerase and  primers</a:t>
            </a:r>
          </a:p>
          <a:p>
            <a:r>
              <a:rPr lang="en-US" dirty="0" smtClean="0"/>
              <a:t>The sample is then heated to 90</a:t>
            </a:r>
            <a:r>
              <a:rPr lang="en-US" baseline="30000" dirty="0" smtClean="0"/>
              <a:t>O</a:t>
            </a:r>
            <a:r>
              <a:rPr lang="en-US" dirty="0" smtClean="0"/>
              <a:t>C to 95</a:t>
            </a:r>
            <a:r>
              <a:rPr lang="en-US" baseline="30000" dirty="0" smtClean="0"/>
              <a:t>O</a:t>
            </a:r>
            <a:r>
              <a:rPr lang="en-US" dirty="0" smtClean="0"/>
              <a:t>C for thirty seconds</a:t>
            </a:r>
          </a:p>
          <a:p>
            <a:r>
              <a:rPr lang="en-US" dirty="0" smtClean="0"/>
              <a:t>This </a:t>
            </a:r>
            <a:r>
              <a:rPr lang="en-US" dirty="0" err="1" smtClean="0"/>
              <a:t>seperates</a:t>
            </a:r>
            <a:r>
              <a:rPr lang="en-US" dirty="0" smtClean="0"/>
              <a:t> the hydrogen bonds in the DNA</a:t>
            </a:r>
            <a:endParaRPr lang="en-US" dirty="0"/>
          </a:p>
        </p:txBody>
      </p:sp>
      <p:pic>
        <p:nvPicPr>
          <p:cNvPr id="2050" name="Picture 2" descr="stag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8710" y="2662840"/>
            <a:ext cx="4157227" cy="2677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2736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PCR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sample is then cooled down to 55</a:t>
            </a:r>
            <a:r>
              <a:rPr lang="en-US" baseline="30000" dirty="0" smtClean="0"/>
              <a:t>O</a:t>
            </a:r>
            <a:r>
              <a:rPr lang="en-US" dirty="0" smtClean="0"/>
              <a:t>C to 60</a:t>
            </a:r>
            <a:r>
              <a:rPr lang="en-US" baseline="30000" dirty="0" smtClean="0"/>
              <a:t>O</a:t>
            </a:r>
            <a:r>
              <a:rPr lang="en-US" dirty="0" smtClean="0"/>
              <a:t>C and this allows the primers to bind to the DNA</a:t>
            </a:r>
          </a:p>
          <a:p>
            <a:r>
              <a:rPr lang="en-US" dirty="0" smtClean="0"/>
              <a:t>This gives the DNA polymerase a place to bind and start copying DNA</a:t>
            </a:r>
          </a:p>
          <a:p>
            <a:r>
              <a:rPr lang="en-US" dirty="0" smtClean="0"/>
              <a:t>When the mixture is then heated to 75OC for a full minute, the DNA polymerase replicates the remaining segments of DNA</a:t>
            </a:r>
          </a:p>
          <a:p>
            <a:endParaRPr lang="en-US" dirty="0"/>
          </a:p>
        </p:txBody>
      </p:sp>
      <p:pic>
        <p:nvPicPr>
          <p:cNvPr id="3074" name="Picture 2" descr="stag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43" y="1690688"/>
            <a:ext cx="5361944" cy="2024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0614" y="3986784"/>
            <a:ext cx="4239002" cy="2797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63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PCR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758055"/>
          </a:xfrm>
        </p:spPr>
        <p:txBody>
          <a:bodyPr/>
          <a:lstStyle/>
          <a:p>
            <a:r>
              <a:rPr lang="en-US" dirty="0" smtClean="0"/>
              <a:t>The whole process takes around 6 minutes</a:t>
            </a:r>
          </a:p>
          <a:p>
            <a:pPr lvl="1"/>
            <a:r>
              <a:rPr lang="en-US" dirty="0" smtClean="0"/>
              <a:t>The majority of the time is the heating and cooling of the liquids</a:t>
            </a:r>
          </a:p>
          <a:p>
            <a:r>
              <a:rPr lang="en-US" dirty="0" smtClean="0"/>
              <a:t>This process can be repeated for around three hours before there is damage or fragmentation to the original sample</a:t>
            </a:r>
          </a:p>
          <a:p>
            <a:r>
              <a:rPr lang="en-US" dirty="0" smtClean="0"/>
              <a:t>During this time you can go from one single piece of DNA to around one billion pieces of DNA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361" t="2364" r="3837" b="1229"/>
          <a:stretch/>
        </p:blipFill>
        <p:spPr>
          <a:xfrm>
            <a:off x="6461759" y="1292352"/>
            <a:ext cx="5047489" cy="518769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192768" y="1292352"/>
            <a:ext cx="2450592" cy="25237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461758" y="3567874"/>
            <a:ext cx="5181601" cy="29121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742176" y="1292352"/>
            <a:ext cx="2450592" cy="25237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1428" y="1529524"/>
            <a:ext cx="4713351" cy="4713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959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DNA Technology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Some examples are</a:t>
            </a:r>
          </a:p>
          <a:p>
            <a:pPr lvl="1"/>
            <a:r>
              <a:rPr lang="en-US" dirty="0" smtClean="0"/>
              <a:t>Gel Electrophoresis</a:t>
            </a:r>
          </a:p>
          <a:p>
            <a:pPr lvl="1"/>
            <a:r>
              <a:rPr lang="en-US" dirty="0"/>
              <a:t>Cloning</a:t>
            </a:r>
          </a:p>
          <a:p>
            <a:pPr lvl="1"/>
            <a:r>
              <a:rPr lang="en-US" dirty="0" smtClean="0"/>
              <a:t>PCR</a:t>
            </a:r>
          </a:p>
          <a:p>
            <a:pPr lvl="1"/>
            <a:r>
              <a:rPr lang="en-US" dirty="0" smtClean="0"/>
              <a:t>Recombinant DNA Technology</a:t>
            </a:r>
          </a:p>
          <a:p>
            <a:pPr lvl="1"/>
            <a:r>
              <a:rPr lang="en-US" dirty="0" smtClean="0"/>
              <a:t>Activation genes</a:t>
            </a:r>
          </a:p>
          <a:p>
            <a:r>
              <a:rPr lang="en-US" dirty="0" smtClean="0"/>
              <a:t>We will take a look at all of these over the next few slides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904" y="1825625"/>
            <a:ext cx="5461245" cy="4094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763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PCR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This means that if one single piece of DNA is found, you can create a billion copies to test in a very short period of time</a:t>
            </a:r>
          </a:p>
          <a:p>
            <a:r>
              <a:rPr lang="en-US" dirty="0" smtClean="0"/>
              <a:t>This allows for a small amount of DNA to become enough to tell us important things about an organism</a:t>
            </a:r>
            <a:endParaRPr lang="en-US" dirty="0"/>
          </a:p>
        </p:txBody>
      </p:sp>
      <p:pic>
        <p:nvPicPr>
          <p:cNvPr id="3074" name="Picture 2" descr="http://image.tutorvista.com/cms/images/38/exponential-growth-grap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799" y="1858169"/>
            <a:ext cx="55245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0304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www.dnalc.org/resources/3d/19-polymerase-chain-reaction.html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/>
              <a:t>Simulation - </a:t>
            </a:r>
            <a:r>
              <a:rPr lang="en-US" dirty="0">
                <a:hlinkClick r:id="rId3"/>
              </a:rPr>
              <a:t>http://learn.genetics.utah.edu/content/labs/pcr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7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On/Off Switch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Think about the different types of foods that you ate yesterday</a:t>
            </a:r>
          </a:p>
          <a:p>
            <a:r>
              <a:rPr lang="en-US" dirty="0" smtClean="0"/>
              <a:t>Where the macromolecules different?</a:t>
            </a:r>
          </a:p>
          <a:p>
            <a:r>
              <a:rPr lang="en-US" dirty="0" smtClean="0"/>
              <a:t>Where the amounts and sources different?</a:t>
            </a:r>
          </a:p>
          <a:p>
            <a:r>
              <a:rPr lang="en-US" dirty="0" smtClean="0"/>
              <a:t>This means the bacteria in your gut have to be able to survive in many different situations</a:t>
            </a:r>
          </a:p>
          <a:p>
            <a:endParaRPr lang="en-US" dirty="0"/>
          </a:p>
        </p:txBody>
      </p:sp>
      <p:sp>
        <p:nvSpPr>
          <p:cNvPr id="5" name="AutoShape 2" descr="data:image/jpeg;base64,/9j/4AAQSkZJRgABAQAAAQABAAD/2wCEAAkGBhMSERUUExQWFBUWGRwaGBgYGBcYGBwXGBoYFhgcGBoaHCYeGhojGhcYHy8gIycpLCwsFx4xNTAqNSYrLCkBCQoKDgwOGg8PGiwkHyQsLCwsLCwqKSwsLCwsLCwsLCwsLCwsLCwsLCwsLCwsLCwsLCwpLCwpLCwsLCwsLCwsKf/AABEIALYBFQMBIgACEQEDEQH/xAAcAAACAgMBAQAAAAAAAAAAAAAFBgMEAAIHAQj/xABFEAABAgQEAwYDBgQEBAYDAAABAhEAAwQhBRIxQQZRYRMicYGRoTJCsQcUI8HR8FJicuEVgpLxJDOiwhZDU3Pi8hd0sv/EABoBAAIDAQEAAAAAAAAAAAAAAAMEAQIFAAb/xAAxEQACAgIBAwMCAwgDAQAAAAABAgARAyESBDFBEyJRYZFxoeEFFDKBsdHw8UJSwRX/2gAMAwEAAhEDEQA/AHyk+y/D0yAgygslN5hKs5Laguw8BaEDGfsenpqMtOpK5ZuFKUEkdFcz1Av0joWF8RClkok1q0onIAQHNltYEEttrFfDeMpMwqGcZgogjNyLc9G3jAbMV7TTxplsmKOEfZZWy50vtFJMp++ULcsLsxA10tzjoeM4LLFLM7NAQpCCpJGrpDsdyCzXiWRjktvjA5upPjzgTjfFaZgyUn40x2UEDOkIIL5jo/QOYoWRhylg2csAT2nOKfjgHUQSkcVylatDBVYTRT5eWbTygprqSnsljbVAF/F/CEzHOCKaWtIlVSk5hYLAUx/qDOOsDCYX7WJpp1D3TLGFNcmYO4RcgAcyS3pDdh0ns05Uglg5Va538ISuEMPMhkrUmYQsLSpOv8Oh8YdEz1OS4If5e8b3vzHrEsoUALF8rs5IM9UUkN3XufDzv+9oiNaEagHNoCSQOhIBF43mbEBJvq3va9o0TNFwzEvqzHUsGt0b+8DlKkiQViyWPNO2pLnlpce0TSmAAAUnm/5ZjcRoqaFDMCG8SGI2Atv4R4VlYZ+ne3531sOd/COlYQp5r/FZQ9w1/X28o3ROH9zt/aBMuuCX3blcs2433i924I7pBSwY668t9j1i4aDbHUnmjNYaHex1tvCJjND2U0pbum4b3bwh17Ybcn5E+X70ililOmZLV0uCL3Hh6RB+YTC3A14iQEsS0R1FeUxrPqhmVff6ACNaWkM5fSBZEpyJsYn5ICZNh1WTcwQkpmTFhKQT0Acww4PwToZndHL5j+kNdHh8uUGQkJ+p8TqYaw9Cz7bQiPUftLHj0mz+UXKLhRZHfIQ+2p/QRcouBqSWcxl9ormvvf8AT8PtB+MjVxdLjx9h95i5OtzZO5r8JrLlhIZIAA2AAHoI2jI8KoYik9ipiWKS5CCuYoJA/dhvFfFMQKABmEt/iVqwvp1t7GANTXyFgHIpajcFSibHewiD9IXHjvZ7SxhvHyJpLylpA0NiT5CCS+KJIS5ccxZ/R4AInI3kuOZCvyMV59PTrHdBlkcj/a3m8U91d4x6eMnsRGKTxnTKLZyOpBaCdNiUqYHRMQrwUI5ZWU6krIUp0kd1TajwGhijPqUAFpkxJHIt6xXmw7xj9yxtXAmdqeBtfj8uUSkuVDYD8447/j05gEzpnS7Hzy6xtOqytJ/EIVuVKJc82ivrX2nf/O4nZudI/wDyBJCmWlh0UFEeUMNBiMucnNLWFDp+Y1EcJVMYss3bQW9TDHwfjKpcwhPTQu/MNE8yO8nJ0KlfZ3nXI8ith9emajMnzHIx7BgbmSQQaMDYzhsislGXPR3TocwSQdmUDq8I+P8A2cyaeWZklbhPeUmYtLlI1ykAeEF67gioyHsalIVyWhgfMEt6GCmAVK5MtMuZK/FFlKYkqVuQfHlblGAMtDZmsEH/AAN/59ZTwpNCpCXp5RSRrkBLdYkHD8ilP3ikYJfvJdwH5ObB2t6RvxZQ1EySTKlNMfuqDOL/ADXdmhCrplVTsqetBD6JJfze0UVWoj/cOiq7Bgfx8iPFYmXUTUKJVJ/9Qi+YMbaMC7d69h6B/tG4bpkUxmysxnJbKc5UGcAggki4O3KK8nimWwcOSBvYRXxTjFIo1S7F3SBrZ7eggiWrWO8I2IEgAmvjxFbAK8omXJ+F25EEOPC8dHwzGBMAQSkHW+lrctd45ThFT2lRLHMqB6jJMf6CC83ETKJZjcggjXQ+IN/aNLJjDqLG4hyKuaNidQCwHIDHk7Md9bF7xBNQkrDlQS7kPuzOBduT8jCphfEoUAEKZtUTC7c2UbZemt9IOScX3VLIHMFJHob6DlyjObER2/tGg8IJpgz5nbY3Pgxu79YtZ+6Q7AnkC+gc7gbQLk42CCCGvbu7bjS3PWPJeKS//NUSOiWt4Ata+0V9J/idyXyYWUon4QoDdw1n8ted9Y3kl2Zxz5vzDbbQBqMfBJyKWvroLcwdv1irO4xTLABUAobhTt4JHkLnaJGFzILCo1y5uUEk29x6m4gZiGIZkFKVEC+ZXP8ApGmrCNaChn1chM9GVYU5SJhKXALOALC4LObxNQ8PTSTNrVJly0/LmTfa5FgHt+kO4um47P6RV8oOh+sQcIwGpq1KMqWVJBbMWSlxs5sT0EdQ4V4OTSpClnPN5/Knonmep9ouzMdpKeWAJkpKUhkpSpPoADbzhO4y48WwTTTOzsFPZ1A65SCdOkMjFjU8u5knNmzDgNCdIJbWAuKcZ0dO+eejMPlSc6vROnm0cQqsXqp478yYtPLMSPR48pMHUdQQPeL+oT2Er+5gfxGdBr/tgDtIkP1mH/tT+sB5/wBotas2WEDklIHuXPvAE4fkUAkZlHmAf7QQo8IcvMPlA2Zo/i6fCo7S7L4yrT/5yj5f2idGNVy9Zy0jxy+wjxMtCAyQB4RqVRSj5MNWMdlH2lyhrSFtPmKmpUQ7lRZjq1zlylTtcO/OLdOQFLM5aESgpkBDFRSBbIB9TYAbvAcoAKVktlILjUNdx4RdxWgkpmHLOVJW7kS8xQTzKFDI53ylrwZTqpm9QvFuQ7HxLqMYpgSJkucgG6FOgkg2csB6CJJwSZksoV20pbuQCFoyhyDyLee94Az6eZNUP+MDf/rygW+kEpqZRlJQiYSUlPaKQlMtRT82ZSSRoD3Wi4Nd4A0f4AbgvG6lSVCWCyQCb/Ff6O0AqsgC13iatp5yznUSSwD2FgGHtA1RbcEwInlNXCnFRuSJB2tEM4Ebl4lCz8wtExw6YWdNzoDq3hsIrQqH5bqDZYmKUGDvDHhKWnJyvnQHc6gnn+9o8lShLGgzNcvpB/B6GWiVmUWWpQJ0bk5e+hgTnUKKHcS/LTOlvlLg3d2jIlrOK6aRlQV7bOfVhGRUO9aERYKTsCGJ68+VY0SzpLFJuA/jeCUqrQkLJOUJbwHgNoUaeaupQpUpaUpl3Iv3gl2APTU9S0QYfjMmpSSucUIbKzByHsXOjX9YwkdlblX+5z4Awq+3jzHBM6co5kGStHIE5v8AVo/pCrxFXpRVXSxCQSFJDOSbgte3KN+2pkDuVKh1ISr8gYWeL/vMxGZM2QpEvvJPaFK1ONEoVYHoDe0FRmdgo/rJxouM8m7fgR+ktcWz6afKByZZqGIyi6tHTbV+UeVGKUiJGWZJQpg2RSQC/K4ceNmhb4Wx1dP2k5UozJukt7oljdR2znQBw1+cAsexddQt1rKlqN35bDwfbTxjQTAxanPb4/zX4zjlUA8F18n/ADcscMTAuvBSAlCQvw7ySAz7AMB0HWJselEVJA+Yd3YEgn3Ykf5Yo4DJKahLEkl/MkGHtOAFaPxk5g7pI+JHhzG7DlvDrZkDUT4iIxtxvzcTU0qkAFQbMHHOxa8a9sQqxPrDJjGDzeylEd4MWIDljta5YpOoEKs6UoG4v78oqAe5k8h4hBeMzQHExXq7+L6xDNxFahdRiiZpe4vGJJ5RBUCWDEyU1ChoSPaKU6eYJ0WETahWWWl21JskeJg2fs5ZLqnXbQAN7lzFfVxoaYwvovkHtE7DwUtJw+lKWbsUacwkA+7wRxOj7WTMl/xpI8CRY+rRzrgTib7nJMiaoTJctRYpBzIBLlxd0u5to58I6PRV8ucnPLWlaTuC/ryh9HVxqZWTG+JvcKnC+3XIWqXOHwkpL6pILEHpGYhhCZiXRbdtvLkY6H9oPBqp47eQl5gDLQNVp5jmoctx4Ry6nqlSi12BYpNiOeungYoUqamLOHECzp8ynWxdv3rBWj4pLXCVex/QwQrKaXUosRmGn6GEuvwpcpRABHQ/kY6hJLMPFiOVPxJJfvAoPMgfUQYk4khae4oHwMcrGIKFle8WZNaHcEpPSJKSBnBnR0z4sJnWhMouIVBgvvDmNfOC9PjCFCyr8t4pGAb7QniNR+Escxl/1d384TZHHKwtXa/iAqJBdlMTz3s0X+IcXZDA/wD2IIHoCVeSecINXMAU0GQVM7qmDNXxOgp46kMO6v0H68rxrQ8YmZOQhAyBSgFFwSUuLaW8Y52J8XsJq8qwrkX9LxLryG4DG3FhU65V1INkuonQARkjhKbN7yssoctVNzLG0a0fE8tFkBMsMDo5Lh3zHWLsripKnBc+whNi/ibYZQNTdFDT05ypQVq3Uq7fvkIp12JgOWKAXPd384jqq5DvqPeA9RjlyBZI5GOAJ+snmq7lyjxAfEU2Gj7nwixKxWZNUJctJWtRskByY1w3hioqE9rNUKamGs2bZx/Ik3WT5DrDDLr5FKgy6QFJIZc5X/NV4fwDoG8jHOUxC3gvUbM1Yx/YTSVSyqLuzJSKmeq81z3Zf8KEncs7+UZAxVYI8jObqshNjUcXpMYHu2fmzFFPF02UjIhaikhiNbflFVNarUAAm57yvo8A5dclIy3i1Jzgc4e9PiOw+w3M+wx1+XiXJ9StiWBPXMr6kxYwvH+zSStKVKFwCA3IhtIpJmqDOH6RSqatNwR7X9Y7gcg4nt9J1qh5efrDOJcUlSLJAckgWYPC9SzVZuZe3nG1JLVNdNgkG6i9uQHMnRo7zwfw9RU8k/dAhc9LZp0wZ1gsCciflYlmDNuTDOLCmJeIESz9S2Rg1xL4D4UqUz+2qJC0Swgs4ZdykOlB7xsW846vSzpAWiUQM6wWRMYKIAckJ1DeHnAatxxLZagpMpQUD3xc7KGhSbGz7s+ginh5p6eX2iikquqXOQozgkHSXMKEhSeRITodXDxRsSFuRG4Hm5WrjdJwqlp1KnoQApRGZYJOttywH6wJ4g4Zk1pCklALPmCAXfnsfr4wEwjHZlVMXMSHQE2TMyA50lyAHyKU7Mo5RvrBTCJyFhU7v0k6aBmlzAAPw3AUEgpMwAWcEjoNILrtB0bu9xbxvgwCSFyqOdnHxB0KLfzJSQevdceOwLBMGTOWTlUkAsR3gXGwcu4OsOWLYhSpSHUZ09YyhaVqQpLOQXATlAOwHPXfbCkElSyXOvxF/M6kvCHUZtcU7/0mt0vTNx9TJdePr+kuUGGpQjKAEgbZQfUnePaqS5YpSH0ULAnlFxVYAN/A3HkXcRUXMStJbTcHb9Yz2AAqNqWJsxYrKRST8ISoFlHSxu7/AL0ELlPxFOpJxPelhyHGxHP+JPjDJjNWe9KUMyVBn3HJ/TWFXFlpIVnsLfRgYvgy8TUZz4PVWzHij+1daQO0QmYOaTlJ+ogbinG+G1iyKqmXKVoJqCCpupAD+BBitwt9nkhcvNMmLzEOcqmSAb6fnGmMfZOouqTNdGozBleTajyEPp1qE1Z+0826qp13kS+DxM79DUon/wAhIlzfBlWV6+UC66ZNl9yqkEf1pKD5Fr+UG+COHJcpSvvJC1g90fKANyNyT6N1jo8xH4RyKs3wllo/0qcRVuuTlxq68iEXO695wWpoqdehUjoRmHqLwOXw8g/DNQP9Y/7Y6PiNVTGYZdRRSn/jkvJUQdCw7r+I2MUpuA4arSdUyeikypg9ikw8jAiwZJzo38QiEjBSNJ6fRZ/7Ym+6ZRebm6BB+p08WhvXwrR/LiKR/XImD6KMCsTwqVIy/wDFSpwW4PZhYKQGJJzJDOLDrF5xyIB7f/Yj4riBKiORb9feBi1FRJJvE08ZiTzJPreIMvryaDDUSYkz2SHUBB6jwVWRKgHuHHQ6/lAGVr1GmsNWDY8mWAmYfQEgeJ/R4sKldy/LCpaRLWAQCcinu38KvDUefSLUgrmKCUJUpWyUgqPoIEDFwKpE1SUzEJXZCvgUkHQ9CPrDlSfaHVzz2VHLlyEsSRJQJaQkXJUpnYC7wFqjaZGAAlml4GqMuepWikl85pGcj+WWC79C0EKOZS0oejpzUrDn7zUsmUG1KQpkjx18YylwxLvOm9tOKQvMTmABLOlKnBA/iLm4sIhqqeX3iqey9GSXXs11OoJ6JZtYSPV47oRr92zMNyBQqKyZ2tRPM0pulKEqyJ/ozZQT1AMTyaclKs8pYAbvBTluTAEE32jYTZnyzUpQbKQk5Xe3/MSH5X1trrGxpUs6CVAMHJJScoYBIdlMB4Rm5cvM2Zp4sfprxEs02ESC+YkEbFba+n7EZEcvEezH4qVKKgCCUuOVgdNvFxHkApoWzOJIWLW94ZOGMCqKyZkk2A1Up8ifEsb9BG3D+GKmzUpEozC4dLHcs5Ow6m0dw4cwGVRjuSxmJ7yhYOzd0cuusbHUdSE0BuYi4yN3BfC32WykS/8Ai0drMcuylZG2ysx05xBxt9klKqnXMpR2MyWkqZyUKa5BCicp5EQ8f4gRrYebwG4jxkmnqMl2lnMwdvFtN4QXOQ1g7nHG7n3dog/ZZhdIunq+2ldquWEKAy5lD4lOn+YkNbZHW7jNwoLWFBE9TnRky1y0l7d0IKkA2ykuGEc3+z+vTLnqBmBCJyMhzDuqUCChBPy5rjN1jpNFiVQkpQhIm2ILlImJSnQKOdlKS7Pya5jaPfcS/CWZ2EBVKpIpkrWE96XMWtOZtLXSFkMWbU6nWFaTTThPlITMEuXkJMmWsE5RbKO0A33e4zWg5VY9JJAFTMlznCVSTLClJBsojZQSMxzurn0iepqZlOlUqShKypOZCllI7QgD4yB3lEEXsLi6RpFgTqM1qKEEugLKUjMqUgIMwNoyAdLu2u99IG47jcpdOc0takn4UTgEkFJDKKQAsnUAqLatvF6SpCaYLAVRVJDlSQMhWLEKsUkZtld4bEi5RJiFzSM6iQ5zLO6lEqUR5knz8oU6jLwXXczT/Z/Tetk93YQtw3S9oVzFF9idn1Yc4aKJIAIBF4G4TTJEkBNgOet7vFlNoQA1N7L7iRL9TNCdy/KA8yrZRzBWU7p1ESz5xUq/KK61Am+0UcCp2LHQ3BGLTCSwWFhQLKAY+adlAtAWTh8yqmAJQZqCkBQCghOYHQqL9LCCOJ1ktMyWpQZOdiNHtaHOmx2m7NKUISA1glIDemkCRinuH8rmd+0OoKD0h/OBaJE+lCETwEg2soEFtBB7EuKEJlFiCWhJ+0nFF5ELQr4VN66eIgZg3DlXWS8yliUg6EhyerWtBceG19S6BmA7fM1mY1MExU5JzJe4AJZrcmg5hXHYCcudgYGmSqjIlKyqCxl03fUw5UfDtCqQEGSgnckd4nnm1eJyDEa1+B+khWNSLDMPkViO2mgnUBiQGd3sYTuLsF7FQVIV3FFiCXY7EHlsxg1jGKGkl9kmyC4Seo2PWK/BE8TapJX+IgukpIdJCkkHM+vh+kMYOYYFTqdrzFmnwwEOtSz0SUj6n84EY/LSjMEFRAAfMzubNbxh9+0PhcYesTEH/h5h7pLnIrUoLa2uDuH5X5tWqK876KV/0pB/MiNFA3LcLkZOA4wIg3jUxvUS2LAbxq0NQAnj3HOPUmIwTryjeWYmdL+yD+9Y6xR0Euik9mjvKWkLmEguRbKjuv3fmbwc2tyWUt8oLsDz6vpHWscxbLOXL7BU1IyqCge6ElIAJOw8S0J9VYTUc6Ticnuk1EtRSBMMoXBCSClLKLhw/e8t9YhmImCY+Xuj4lsCpf8A7ZuyW9GiefhSlgGYsFEwgdndOlmBNn5h38DE9NNSJihcBAyZWGVuQ2O1gbWGrxiX5m59JqlEucGlsNsp/lIu5cAs1xuIqz0LWcoUoJB+HKkJZmF9T9Ls0XJdcj7xNL5SlCQdiXzKPU2aBmH1uY5SkoQSAASSpJDs4Itt3eXSOAPeTY7SOZSVE5iuoYD4WSgODvu+nSMizUV8yUohCZqsxzHswAHNr5gdhsSI8ggL+K/KDIXzf5xyocTkCQUSUIlpZlBDBnHzbv1MCKKeJajmq1EP3ZYSBb+tj4aRDS4VISrN2U0qPzqUtP8A/JFocsNwSnlDMJaCr+Mh1eLlyIoBFHpBqCzWSVpZQcf+7NzezXgnw1Ty5QIlhTHUlWbxuzm0RcQUyJss97KotkUA5zGwAFiQbuH6wDwzEFyJYQsgqR3VMXGbU+WvrFT7dyOPqLUtV/2ZUs1UwpHYqWcwWgkpc3YyzYDwYvuIEY+iZSAfeMmUtlqpSTmKgR/zhmBuA2V2N4MniNhZQ8H1H5GKc+sFVSzEzAcikEXGmve8RYjqOkMYurZdHYgz0THcp4BUSlT+2RUJIUFBQnpV9410a/4RISQAqzdYnk1aKfLLSv7wASfx0JQUpVr2QU/d+JgWYFrwi0uJyqGVll96Z8yyLu12B0GzerwtV3EypiipRL894cLPkJ9MUPmGTpsWEA5zv4nTcQ4rVMmTUJQUBSTpodEhms99RsIF0UvOcnQA8gNbNqT0hYwOuJQtQPTlp/vDHwsvMpR6j0vCTo3Km8Ta6cYwt4xoxkpsOQkDXxzKf2NonyKAYKflm19RHsxTRQXiKU6m/LeJOhJCljL076e8Dps5gTEtLPJ1tux1b/b6wOqJocjYEwrkaFUce8CcSS+0EtLarYNrFpPC1dKlZwBMDOwPebwNiYo1eMhFRLTyBPqf7Q6UfFGZASWAtfpFy748aitd55j9oHlmJE52rtKkHO4Sm97XHMGHXBOKUJkBOhAYchHlDQS51SoKUEyyxU2rn6WEF67g+jFOpPZiWouypa1P/LqWJ6NF2zowGq/8mbxJ7xAxqqNTMsT3HW/VMEcN4mLBzeNuFcIZU2X8SrpKtmO/mNobcP4Wo5TlUtK1HUqv9dIJkKUFG6kKSsSuI6wVCWO5B83t7fnDLhVLLkUrhnVy25ecSU+GUyKhRSkAKSWS7ocHUA6eUUKwLE1MuWgrzlkgaAuzdBeBg86RZb6xt4xUmowOYuYMxQlCv86VJH5n1McGnpPdfdL/AOo//GOtfaTjv3WhTRSlPMTlVOI2cvlPiTccm5xyKqrlTFZlsSAE2sAkCwAGjRvINC4OqguYvvnxPtEMtWp5fWLZkByQdjYjc9YryZF3VoNoLOEiKe74xqhUXKya4DBmMUSImSJZkqe3ifpHXcDrBU08qd2mVcsZJwchwAySdQQXe9nLRx2mkFawkakw6cN4l91mhPyKDEEAg2a/MEOPOAZkDrwMNhY425iOSJc6cFD8I97vsS5R8qgkE3IvcJvtaJVy0I7NScyuzBcJGYvorMwzO/M63POPRiipMp6ORLUwdSLhdtDYPMHm8UafHO1SVKlstVlqSkpYgH4g9wHI84xcmF07jU3MWZMnYyepq1qVlyEpUcwUkqdSXsX2IfTVxENWhRDpJGVi5a4GzFJva5YxDQZpY/GJDgFCEqY3d330A1HO0WVTErUomYAQe4gnvXtbyVduWkDqjqGuxuUKTElAqCZUwnVTKcC5YC4sw2jImTWTZNkoUx5BJdt/iHOMi5F7AH3lQa0T+UsI4o+EhbtsQx2JGt/B4ZcM4v7rqYI2KmH+/gNY5nI4VqlnPLlHJq5IS/g928o8nV02RMaYgpKdHDjybaDtgU/wmI8/+wnY/wDE0t2ihmLdwMSb6ktubdAN45pxRjqkV01SSbpTmAILqvroNGtrAn/xlMUWSokmwA5nmzfrDdI4ekGR+MEmYbqJbMVeOvQDpA/T9I+8d4RCGPsi1/4wmzF92xOgCQpfqfrFmdIqJg/FMxCDZypSzew7rhMGcPw1FP8A8uWe8WKgkFYDWIc2A6A3ixXYPLJdWcKL3zF8zk6XEda37RQmmpbjs7+0WsR4SXJDhJmpZ8wuG8AH9oXJ0mW+g9/1h5VjCpQCFnPkIIJ3lkEAs92LWc7xip0qc4yhKt7M528Y4ZmRqbt8iQ3Th05AC/rFWglgSyE76AdbmHbhXDezQdNderDeFzs5SCtJWAvQAs9ywPXWGX7wmmp09/VgDsSeocAbxJJJv5lsRCrx7VJcbrcgtcmwDgecDsKplLBWq5N38CLDkGeK1DKM6Ysk58pUygSUsNCHuA+0b1GIKQnISASL+b8oq5PaEXIDXGXV147xBfQdLEae/vAudVpY6/vWB664BL3fZ4FGsK1ZQS3zNr4c4ouEsZz5QolmknomzSJqLE91Qs3+aGKi4dmLBNMsT+SMwRMI5pCmEwWY5CfCM4bnpByKllCGfQu3dF+uut7x7xBOQJM2TclAEySoN3S7Nzax02gisPU4kaiXU9OMmK/+Q81+UpycPrJPaTJsmZLTmAdaSm7aXvpvpF+TipUnvHbQl4cOGcBVWIkmapZp5aWKFKP4kxmJfVhob3LjaHWRgVMEhAkSyEhhmQFFh1UCTDL9OjmzqecLVoTh2HYqxXfISonVn2B9otrxCbMLJzTDyT3j6B46rieBbSDTSlbCZTIWD4FJS3vC7ifDuMlBaskIQAbSgZVvJD+8SelxXdyoMCYXwpWzpiQZYkjUmaWVlGyUfGb8wB1h4kcMTZScsmYkKPxTVJdYcX7IPlR5uYKYBhkunkJCbkgFaySpS1blSjcmL0pbk/u8XVUUjiNyDc59if2VIUC01asxdbhLE7kkl3e8IHEv2S1FPLVNlHtcpOaWkErCP4hbvDm1x1F47/UVaE/EQOm8DaeulzSpIzAvrfX+Uh2MEGQg0NyaJFmfLBFvP36xVKgN/aPp3iDgWlrkqTOlJRNAtNQAld9CSAMw6H2jg3HfBC8PnJQViYhYzIULEgHKoKT8pB8YZTIGlSIGocKXUlkWA1URby5mGOm4KkBPeUpSt7sB6Qf4UoQikl2uQSfEn/aLU+Shbgi43BIPi4hV8xLV4mhjwgLZG5z6pwlNPOCkk5Ta9yCdPWJKyUCxBcGJaukmzZy5D5gk/EdhqkvryiObRTJQZTrHQX9OUEB7WdwZHehqFsAxRR7r/iJIcXunTMG0OgPjDGnGULdMza17K2PxaH6tHOymbKmJmJABTfYv0I3G0O2GZaqVoAcrLADkNcFwCfNoIVDjcEGKGxCq69IQ0lEkKNnmBQLHkouPJw8b1ktSRKAdaQllFMsTFDR7nR+nKF2ZRKR8JIA13HNxsA3lfaNJddND6KFtNbWFx9PeFH6VPEdx9U/k3GQSQu7FJsD3SQW3AKu7rpzfpHkA043N3Qof5vy2jIX/AHX6/l+saHVfT8/0j9TY9L0DW57NEOM5FSzlSgE2zFgACbi1ypidmEc9osYUoOSABcNuean1i7N4qLB2Lcy/LZI6QL0SDqV5rF7EMMRIrQlN0uDroS9nbmIbaLikS5gKpZIYBKwl+7bpa+0KKq0TZqpn8KWT43JPvB/hrEXBCrsfrDOYXXLwIXo0Ath5kmI8bKUTlRkBNjbNyuPy6xBN4pUUsSW6a+DwVxLDpa7gMDdWWz6j1Z4TuI6PsiAlCkBQBS6szjcvudOTRRMavQjGd2xC5frOLVzJeQAgOyi7jV2Fgw0teN8PxFBZLEkDQe/lvC9hmHzZg7pZCblSiyAd/OwsA8Ex2QPxKnKcl/gS510ufWC5MGPsIvh6jLV9h9YZmHtJcwCUFghnzfMRsDqR0BgfxG65gRLV+HLASSHy5rAkAeA05RWrJ81KRlSJQGhGrnqL7RLQ1RkBM6+ZSGQkavoVF9mHm52iqrx2P5TmYZLX57n6SapqJdOlQlTZgVltlJylRYFLEd4MTe2noJOJEgXPreK9eVkqWtQzcm05BtIqUpc96x5QdcQqzuLnOQ3FdRjk1RBKUy8xFnWoABtdCLc3LRNLx6elDOlAd2DJ2ZmSBtFenr0y+0SAC6QB3Qrcc9ObjcRPh4QVp7QEpcAFnDnntCzADuI8jtoA7hGnXVsFBz4EEt63/ONqipX2i0rZzJKbaZQkkNYdfeGysmykIdwlQta79GFtIXKjEkz0CyEFJL58oUU5WbMR3X5P5wBfmoZ32ATudj4MrJUyjk9kU91CUqCdlhIzA9XL+cFRNZ3DXjkH2RY/2U5UhZbObAmzixbrofAGOvmaNTofY7iNB+wnlWXixEhmSUqZ7sXB3ECseqxJlEr+G4B8bNB0BtNIp45hYqZKpehsUnkoXHlt5xUqCKMhWoyLCsVRUyELQfiDf0rTsfR/94mTV5SygyjsbA+B3Ec4q8LrKNalSmzbgXSobDKReLdH9qCAMtShUsux+YP/AEqe3gREld2Jao04miSqYkq+JVsqiQkswspiNWi9ImS5fdSEJUbNm+ZnawtYe0Aqbi3Dph/5khRNi5KT6Kcf9UX/AL3SWLy1gaBUySQPVUQOa9pzAEbuEsPnBRWpVlAAEbABzr5wJ4gppKkLmrlS5iUbrHxJLlQS+4JcHS7RDiHGVFLbPOkoSCFKSlQWS2zJDctTtC5ivEisUWJcgKRIHxKVYq5MNokEqCzf7nKlmhF7EMQlSKpSEgJkrZSOSXADeDgjpG1csEEBhz6xa4l4CzJBlKYpDX0PT+8JK51TTApVLzBJbvaJfRm1HSKBeex3ji5OIowlSMJkwkDZ+rJAHnFbGu4glViQT5nQfSJMHwieodpMKQpRzEF/J20/KKmLUy0zR2xGXVLOSs/Vxa0SKupc3xuCmmFD5fW31iXCkLlLTNQsoUOTaEXBG46bwSn065m2UbA6+cD/APDZqBcg+D6ekGDwJxwpNx9ZWVZUEG7JBSH5pDlvJhHn+KS1KuG5uL+sBkK/QxsoPF+RlOA8Q/LUgfFvpr5xka0EkiWMyi/JkluQcjk0eQL1FEL6bGV52E9untKchK/mR8p5lPI9NPDcKvB5pPft0EFMFqjJmsecN1ZJTMTmhM5mxmvtNE4VybiH2AllI5vE8maJSwoaH6f7xtxEhiltnihJnuACxb84MAWUNOxsEYrHbCZypispsCIn4rwpISkFSgN0JuSBfTY2N9r8opYHia6aQlaEZ1FTG4cAgsQ+l29IrT5ImSwRMm9qldiClXdGpuQczvcHQaQDZaxoRljqm3FjEK1S2S2VAslA0A/M9YgkBUsg+h/WCOJ0rKJ+lhG9BlIyqDgw16gC6iDIWaydwkmvSuS60/ARpueT8r35PAr7138ywSp7Np0AbbwZo2rQqWUgOEgWPU6k+P0AiSmnoIbIm5BJ7zj+kOzc7PFAoAuXOTj7ZUl0Cl3I1Lt4xP8A4BntYHZ3/IQe7NMqXnIKhbS+v79oPSqWUqSJkg53ALkaK3DWgfrtepZMCnvA+EcNhKAmYASNCHGvufG0FV4HTXzS03DHYt5XHjEMusUUkE33/t+9oq1c/rE0zHZjwCIvtEkVhkiWypYLj4QVKUAeYBNiOcB6ygYFQDW7wAcMfmba2u13jSqxgghKTfR+W0XqJaVrQiYoBBUkKUdgSAT7u8dsHUFkVONkS3gPDK5q0qkKHcKWU4Z9+b2Nx1jsOGyZktOWYoLtt/c6jnCzh2H/AHdWRCcqUFiB6nz6wy089w6WiQ96mDl9xuWJHaJcOgp2CiQR5hMWEzZn8KSOi/1SIHVdcUhLEXNyQ/lEacTIKScqgXCgNRox+sXQk6ECy+YVrMOTNDLDtpvCNxVwlJQCpUsZT85NvPRvOHGrlhtSLZnBYjz1iCTVoqKVQUM7hSFJ3KgOujhi8EoXRFGQpIFg6nD8QwWWQSn4dAv5Sf5T83gIvUPBnZSFTpzo3uLhO3+Y6t1huqOFa05FBIzJsMq5YbmRcF+tujb0sa4bxOeAmakqSnQBUtyW3Y3i6sANyx2dRMp+Gu0PaqUhKTcJJcts4S7GOjcM1FPKZDgHTkH/AMwTCNTkjUnUg2ZiNQ1mvzi6mW4sYC45dzGlUAUI/YhjlFIBzz5eZ/gBC1v/AEhz7Qn4zjsmcQiUwKtXAJKdrXYO1zfwhYxvCgoOk5JgFiN+hEC8Fw+ZTzgqYbK7rnmSDv1ESEWrvcoFIavEeZSGHgIH41S5kZ2DpNn5aH2MX0zd7esVqyeEy1E6MdX0vANgx7REWauqUDbaIpeLuWWLc3aPMPkLASmYozVEOEgMQNHK308YnGHyj8fdU5sFZvytDRrtFhfeVqmgQtlBT9RYkdYkkJlSe8o32e5foItyqOUk90m+xuHj1dOCGJCvKBm+3iWAHeU5mP8A8EtxzUQPZjGREjDgXY7t6RkU5JDhGk+NU+Sa4g5g1XnQ0U+JEXjTA5jWhQ+7GDHuzylxUhiPGFxFjDZxPS90K63hWUIf6c2kTyr7oy4bWqVKVLT8RIbmx/uBE2EgL/lUG6MevvAvB5mVQV4CLNXOMqdm+VeraP8Av6wBl7hY8q6DN2uvvCGPUVgob6+I1gBS/F+9rw0GYJiCnY6dDtC3NQx9foYrja9SeoQBgRCs+SFoB1gdSYMol3ISNDqSeQEE8FJUNC37/bxfxTGJUpLAB9LaxCsy+0Si9OrjmxklIo5Q5Yp0cvp42jXDKgpzgrUoLUSkH4QlJcgcnJPpCyvEJqwVIcJGpJtezdT06QWXUfhoADZQx8/zixS5dRQJG5JW4gEqLGx1HtAypxBTHfrFGrWSqIkqJtDK47EWfNRmkiYSoX3i1ilUoJYXAsepOw+vlESmkoKtSbDqYGSFqJOZJLm7C4IfQmxgq47P4RPPnpa8n+k639mPHBnJ+7zSDOSAE5ixmIAsH/8AUSP9QHMQ/wAiYJZs4BNw35GPmySu4V3krF0rHduGN9x4x0LA/tNWG+8JUtSLZxc6B86dDsXBeKZcBvksz1bwZ1KrlTABlAmA62cHrGJkuHUgSyOo+gMLFBx/TzphQgoSpKQcy1mWgu1gSHe+hHPlG1fxLJBAmz5YctllrQoP1ILgdSBAgjDxLWO1y9jOMqI7KSSSbKWdW+j7ACLXDyuzSuWbKAzEbXISPZPuYT8Y4/p6dH4RRMUC4SjRx/Estb+kecWPs3xxVSJ0yYp5iyXHIBmAGwZouUIUsRKEgmhOmpUAAxEUZoUma+Ytt63e94rTUFsxU2m/OPJNYFC+oJHmNYp4nAbibx/wfMM1dXSqAWQ86VsthdY2fn4Pq8IKOJjLOWYhSVckgK9OXvHYMYq+93SXLhv5Rrp0eOU49KQmpmEAKBILEWuOXLdoIDfeFSxoSFFRMnlwhXiW08reQJgZxCmeFZlkN0f2J/KCqkSpiXCWI1yuPMdP7xUlYYV5r/CWYnmH8ogHdw5FipNhfFIKAJjg/wAQBIPUtoYFY7xUS6JZsbE3LjkAdo9n8KLcm19gpTegaK0uhSgspCM3JYUf+5mggCXcGS9VKmBYwUqU5urU79IMzlLNwXeIDSSzrLl/5XQfziRQAT3MwPIsoetvpHMQTYkoCBU0778oml4kpAubeMRy6OesaBPir9AY9TwxMPeUoEjYaQMunkwwxOewlxFSVBwPRhGQJIUgkRkBOO+0cDVHLGpQKXgJhymVBYVAmyfKBEkspjrC6jREMxBowxWpEyWUncQlLlkEg6ixhuVNtAXEKTM6kfFuOf8AeDYG46lHq7lGnmsnzH5wSnTBNltqpNxAMTix2IIcHwMWqSqYvB3Qj3QmLMrAofMv4diJSoA6gsYs4lTvMYWcuPO8C6hIJzIHkNuY109bxZmTZhCVZTZLbP4tqzbtAim7ELdrxfwfuJd/xzs0BKEjMQzcm1fzirKyqOaaCtStnDDqd/BvW0UZalJU/mTY/WLi6hvGL+nXaD9Tltu3xLYUBqwHIWFtyN1X11iVValQYMWgIqpJMSylARc4RUGvVkGgBUnnSniMSgLnQRsqpADkt1igvFUzZiUD4HuOf94IoKiBysjbJ/WD8Qq+1XvlTo3166RrJXvmWDroQm+gLc7wycVYZIlIlGWGzOH2AGxGj3MLFTPmEBJJLWAJsxuQNyPpB8bBlBEyM4Ic3LE6a+Ul3TsCnTViYxFUkFwQ7WJJ99v9ooliXIA0OySR+kbTpyVKBYB/6iX1a3pYQSoCElVXW1rsC9nOvnaPTXEWYG7uQdRcNyt15wNM5QLO24uC3IPzHKNHF76eLHw3AaOqTZhCbNQS6gz3d9W1YHQk/SGDgbHE01YMpOVfdL+of39YVjPzJ0GwOgYbaDp1tEQdJG3I+8QVsVOufUGH1wIIPoW0NxGYwlKJSlS0JzncBg53LbPHJODuOcwEqccqkjuq2IA+Zt23h4osfE1KkrGjODY+I3IhIpx1Cg3uZhFHUImmdNmBStAAO6E7sOfWETjij7GqWAQUrAIb3HkfqI6WjFQAw0AtmH5g39IUeO5P3iUCSkLSSpLHozG2kEFVRnbuxEKnrilWrcvPn0gnRVmWaDqiYGN9Fi6fUEj0hTXU+R5R4rFVJBAN9m9frFjjhA9ToypwZ9oX8e7yM4F0/QlvzijScUoKWWClR1IDj9YsT68TEhEsFTn4mIHvFa494UHloQZJUpXwgnoA/vp7wTosJmKIK+6OX6wYoQyWeLIhN+oJ0BHsfTKNkzaVLADRFUnKHiTNA7FJ9mhZVJMaJoSglCZilFT+TfnGRawWU4UfD84yCs9GpRVsXKuF1xSW2MWZwZRjIyC5AA0XxklZ4aktEEqb3oyMioEkkyLE6VKsu2azjXRx9D6wEqKZaNFAjr/aMjIYxMdCAyjzI01C+g6h4s0qizvfn+9Y9jIYYCoEO195uaq7HWMSdoyMjgKheRYbm5UwipUYvl0HrGRkXXcDkPEagyprlL1NuURyFMRGRkEqKWSbMdMHxITBkmpC0gOxu/8Ae+sWa7h6nTmKO1AsQHHd0Jy+OkZGQi3tbUcG13AVVXS0JKZcsb3Vc3gMqagjQ5iXJ2bkA7fvWMjIcUUIk7EmaSZpScwbulxbd7axKEmbMJJ7ynJ2B32jIyLn5gx8SEztHduQO3KJJiSGD+fp+vOPIyOnTenqlS1OktZvKG7BuJCsJSxdLb6bd1Wo8NIyMirDU4d484LM7YD8VbCzFCXf+oKY+LCK2OSZctKlTVTJoSQQkJSm+zl3aPIyJCLxupUu3KriBV04nLM1QSCdmsANIt0MiUbGWH5sIyMjPyOTe5s4UUAUJtUYMh9APCJqOZ2dhGRkA5FhuH4hTqX5eID+H0iwmaDpHkZAmAEKGM1mTWgNiazGRkXx95RzC+DICZfjGRkZAW7mFU6n/9k=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4" descr="data:image/jpeg;base64,/9j/4AAQSkZJRgABAQAAAQABAAD/2wCEAAkGBhMSERUUExQWFBUWGRwaGBgYGBcYGBwXGBoYFhgcGBoaHCYeGhojGhcYHy8gIycpLCwsFx4xNTAqNSYrLCkBCQoKDgwOGg8PGiwkHyQsLCwsLCwqKSwsLCwsLCwsLCwsLCwsLCwsLCwsLCwsLCwsLCwpLCwpLCwsLCwsLCwsKf/AABEIALYBFQMBIgACEQEDEQH/xAAcAAACAgMBAQAAAAAAAAAAAAAFBgMEAAIHAQj/xABFEAABAgQEAwYDBgQEBAYDAAABAhEAAwQhBRIxQQZRYRMicYGRoTJCsQcUI8HR8FJicuEVgpLxJDOiwhZDU3Pi8hd0sv/EABoBAAIDAQEAAAAAAAAAAAAAAAMEAQIFAAb/xAAxEQACAgIBAwMCAwgDAQAAAAABAgARAyESBDFBEyJRYZFxoeEFFDKBsdHw8UJSwRX/2gAMAwEAAhEDEQA/AHyk+y/D0yAgygslN5hKs5Laguw8BaEDGfsenpqMtOpK5ZuFKUEkdFcz1Av0joWF8RClkok1q0onIAQHNltYEEttrFfDeMpMwqGcZgogjNyLc9G3jAbMV7TTxplsmKOEfZZWy50vtFJMp++ULcsLsxA10tzjoeM4LLFLM7NAQpCCpJGrpDsdyCzXiWRjktvjA5upPjzgTjfFaZgyUn40x2UEDOkIIL5jo/QOYoWRhylg2csAT2nOKfjgHUQSkcVylatDBVYTRT5eWbTygprqSnsljbVAF/F/CEzHOCKaWtIlVSk5hYLAUx/qDOOsDCYX7WJpp1D3TLGFNcmYO4RcgAcyS3pDdh0ns05Uglg5Va538ISuEMPMhkrUmYQsLSpOv8Oh8YdEz1OS4If5e8b3vzHrEsoUALF8rs5IM9UUkN3XufDzv+9oiNaEagHNoCSQOhIBF43mbEBJvq3va9o0TNFwzEvqzHUsGt0b+8DlKkiQViyWPNO2pLnlpce0TSmAAAUnm/5ZjcRoqaFDMCG8SGI2Atv4R4VlYZ+ne3531sOd/COlYQp5r/FZQ9w1/X28o3ROH9zt/aBMuuCX3blcs2433i924I7pBSwY668t9j1i4aDbHUnmjNYaHex1tvCJjND2U0pbum4b3bwh17Ybcn5E+X70ililOmZLV0uCL3Hh6RB+YTC3A14iQEsS0R1FeUxrPqhmVff6ACNaWkM5fSBZEpyJsYn5ICZNh1WTcwQkpmTFhKQT0Acww4PwToZndHL5j+kNdHh8uUGQkJ+p8TqYaw9Cz7bQiPUftLHj0mz+UXKLhRZHfIQ+2p/QRcouBqSWcxl9ormvvf8AT8PtB+MjVxdLjx9h95i5OtzZO5r8JrLlhIZIAA2AAHoI2jI8KoYik9ipiWKS5CCuYoJA/dhvFfFMQKABmEt/iVqwvp1t7GANTXyFgHIpajcFSibHewiD9IXHjvZ7SxhvHyJpLylpA0NiT5CCS+KJIS5ccxZ/R4AInI3kuOZCvyMV59PTrHdBlkcj/a3m8U91d4x6eMnsRGKTxnTKLZyOpBaCdNiUqYHRMQrwUI5ZWU6krIUp0kd1TajwGhijPqUAFpkxJHIt6xXmw7xj9yxtXAmdqeBtfj8uUSkuVDYD8447/j05gEzpnS7Hzy6xtOqytJ/EIVuVKJc82ivrX2nf/O4nZudI/wDyBJCmWlh0UFEeUMNBiMucnNLWFDp+Y1EcJVMYss3bQW9TDHwfjKpcwhPTQu/MNE8yO8nJ0KlfZ3nXI8ith9emajMnzHIx7BgbmSQQaMDYzhsislGXPR3TocwSQdmUDq8I+P8A2cyaeWZklbhPeUmYtLlI1ykAeEF67gioyHsalIVyWhgfMEt6GCmAVK5MtMuZK/FFlKYkqVuQfHlblGAMtDZmsEH/AAN/59ZTwpNCpCXp5RSRrkBLdYkHD8ilP3ikYJfvJdwH5ObB2t6RvxZQ1EySTKlNMfuqDOL/ADXdmhCrplVTsqetBD6JJfze0UVWoj/cOiq7Bgfx8iPFYmXUTUKJVJ/9Qi+YMbaMC7d69h6B/tG4bpkUxmysxnJbKc5UGcAggki4O3KK8nimWwcOSBvYRXxTjFIo1S7F3SBrZ7eggiWrWO8I2IEgAmvjxFbAK8omXJ+F25EEOPC8dHwzGBMAQSkHW+lrctd45ThFT2lRLHMqB6jJMf6CC83ETKJZjcggjXQ+IN/aNLJjDqLG4hyKuaNidQCwHIDHk7Md9bF7xBNQkrDlQS7kPuzOBduT8jCphfEoUAEKZtUTC7c2UbZemt9IOScX3VLIHMFJHob6DlyjObER2/tGg8IJpgz5nbY3Pgxu79YtZ+6Q7AnkC+gc7gbQLk42CCCGvbu7bjS3PWPJeKS//NUSOiWt4Ata+0V9J/idyXyYWUon4QoDdw1n8ted9Y3kl2Zxz5vzDbbQBqMfBJyKWvroLcwdv1irO4xTLABUAobhTt4JHkLnaJGFzILCo1y5uUEk29x6m4gZiGIZkFKVEC+ZXP8ApGmrCNaChn1chM9GVYU5SJhKXALOALC4LObxNQ8PTSTNrVJly0/LmTfa5FgHt+kO4um47P6RV8oOh+sQcIwGpq1KMqWVJBbMWSlxs5sT0EdQ4V4OTSpClnPN5/Knonmep9ouzMdpKeWAJkpKUhkpSpPoADbzhO4y48WwTTTOzsFPZ1A65SCdOkMjFjU8u5knNmzDgNCdIJbWAuKcZ0dO+eejMPlSc6vROnm0cQqsXqp478yYtPLMSPR48pMHUdQQPeL+oT2Er+5gfxGdBr/tgDtIkP1mH/tT+sB5/wBotas2WEDklIHuXPvAE4fkUAkZlHmAf7QQo8IcvMPlA2Zo/i6fCo7S7L4yrT/5yj5f2idGNVy9Zy0jxy+wjxMtCAyQB4RqVRSj5MNWMdlH2lyhrSFtPmKmpUQ7lRZjq1zlylTtcO/OLdOQFLM5aESgpkBDFRSBbIB9TYAbvAcoAKVktlILjUNdx4RdxWgkpmHLOVJW7kS8xQTzKFDI53ylrwZTqpm9QvFuQ7HxLqMYpgSJkucgG6FOgkg2csB6CJJwSZksoV20pbuQCFoyhyDyLee94Az6eZNUP+MDf/rygW+kEpqZRlJQiYSUlPaKQlMtRT82ZSSRoD3Wi4Nd4A0f4AbgvG6lSVCWCyQCb/Ff6O0AqsgC13iatp5yznUSSwD2FgGHtA1RbcEwInlNXCnFRuSJB2tEM4Ebl4lCz8wtExw6YWdNzoDq3hsIrQqH5bqDZYmKUGDvDHhKWnJyvnQHc6gnn+9o8lShLGgzNcvpB/B6GWiVmUWWpQJ0bk5e+hgTnUKKHcS/LTOlvlLg3d2jIlrOK6aRlQV7bOfVhGRUO9aERYKTsCGJ68+VY0SzpLFJuA/jeCUqrQkLJOUJbwHgNoUaeaupQpUpaUpl3Iv3gl2APTU9S0QYfjMmpSSucUIbKzByHsXOjX9YwkdlblX+5z4Awq+3jzHBM6co5kGStHIE5v8AVo/pCrxFXpRVXSxCQSFJDOSbgte3KN+2pkDuVKh1ISr8gYWeL/vMxGZM2QpEvvJPaFK1ONEoVYHoDe0FRmdgo/rJxouM8m7fgR+ktcWz6afKByZZqGIyi6tHTbV+UeVGKUiJGWZJQpg2RSQC/K4ceNmhb4Wx1dP2k5UozJukt7oljdR2znQBw1+cAsexddQt1rKlqN35bDwfbTxjQTAxanPb4/zX4zjlUA8F18n/ADcscMTAuvBSAlCQvw7ySAz7AMB0HWJselEVJA+Yd3YEgn3Ykf5Yo4DJKahLEkl/MkGHtOAFaPxk5g7pI+JHhzG7DlvDrZkDUT4iIxtxvzcTU0qkAFQbMHHOxa8a9sQqxPrDJjGDzeylEd4MWIDljta5YpOoEKs6UoG4v78oqAe5k8h4hBeMzQHExXq7+L6xDNxFahdRiiZpe4vGJJ5RBUCWDEyU1ChoSPaKU6eYJ0WETahWWWl21JskeJg2fs5ZLqnXbQAN7lzFfVxoaYwvovkHtE7DwUtJw+lKWbsUacwkA+7wRxOj7WTMl/xpI8CRY+rRzrgTib7nJMiaoTJctRYpBzIBLlxd0u5to58I6PRV8ucnPLWlaTuC/ryh9HVxqZWTG+JvcKnC+3XIWqXOHwkpL6pILEHpGYhhCZiXRbdtvLkY6H9oPBqp47eQl5gDLQNVp5jmoctx4Ry6nqlSi12BYpNiOeungYoUqamLOHECzp8ynWxdv3rBWj4pLXCVex/QwQrKaXUosRmGn6GEuvwpcpRABHQ/kY6hJLMPFiOVPxJJfvAoPMgfUQYk4khae4oHwMcrGIKFle8WZNaHcEpPSJKSBnBnR0z4sJnWhMouIVBgvvDmNfOC9PjCFCyr8t4pGAb7QniNR+Escxl/1d384TZHHKwtXa/iAqJBdlMTz3s0X+IcXZDA/wD2IIHoCVeSecINXMAU0GQVM7qmDNXxOgp46kMO6v0H68rxrQ8YmZOQhAyBSgFFwSUuLaW8Y52J8XsJq8qwrkX9LxLryG4DG3FhU65V1INkuonQARkjhKbN7yssoctVNzLG0a0fE8tFkBMsMDo5Lh3zHWLsripKnBc+whNi/ibYZQNTdFDT05ypQVq3Uq7fvkIp12JgOWKAXPd384jqq5DvqPeA9RjlyBZI5GOAJ+snmq7lyjxAfEU2Gj7nwixKxWZNUJctJWtRskByY1w3hioqE9rNUKamGs2bZx/Ik3WT5DrDDLr5FKgy6QFJIZc5X/NV4fwDoG8jHOUxC3gvUbM1Yx/YTSVSyqLuzJSKmeq81z3Zf8KEncs7+UZAxVYI8jObqshNjUcXpMYHu2fmzFFPF02UjIhaikhiNbflFVNarUAAm57yvo8A5dclIy3i1Jzgc4e9PiOw+w3M+wx1+XiXJ9StiWBPXMr6kxYwvH+zSStKVKFwCA3IhtIpJmqDOH6RSqatNwR7X9Y7gcg4nt9J1qh5efrDOJcUlSLJAckgWYPC9SzVZuZe3nG1JLVNdNgkG6i9uQHMnRo7zwfw9RU8k/dAhc9LZp0wZ1gsCciflYlmDNuTDOLCmJeIESz9S2Rg1xL4D4UqUz+2qJC0Swgs4ZdykOlB7xsW846vSzpAWiUQM6wWRMYKIAckJ1DeHnAatxxLZagpMpQUD3xc7KGhSbGz7s+ginh5p6eX2iikquqXOQozgkHSXMKEhSeRITodXDxRsSFuRG4Hm5WrjdJwqlp1KnoQApRGZYJOttywH6wJ4g4Zk1pCklALPmCAXfnsfr4wEwjHZlVMXMSHQE2TMyA50lyAHyKU7Mo5RvrBTCJyFhU7v0k6aBmlzAAPw3AUEgpMwAWcEjoNILrtB0bu9xbxvgwCSFyqOdnHxB0KLfzJSQevdceOwLBMGTOWTlUkAsR3gXGwcu4OsOWLYhSpSHUZ09YyhaVqQpLOQXATlAOwHPXfbCkElSyXOvxF/M6kvCHUZtcU7/0mt0vTNx9TJdePr+kuUGGpQjKAEgbZQfUnePaqS5YpSH0ULAnlFxVYAN/A3HkXcRUXMStJbTcHb9Yz2AAqNqWJsxYrKRST8ISoFlHSxu7/AL0ELlPxFOpJxPelhyHGxHP+JPjDJjNWe9KUMyVBn3HJ/TWFXFlpIVnsLfRgYvgy8TUZz4PVWzHij+1daQO0QmYOaTlJ+ogbinG+G1iyKqmXKVoJqCCpupAD+BBitwt9nkhcvNMmLzEOcqmSAb6fnGmMfZOouqTNdGozBleTajyEPp1qE1Z+0826qp13kS+DxM79DUon/wAhIlzfBlWV6+UC66ZNl9yqkEf1pKD5Fr+UG+COHJcpSvvJC1g90fKANyNyT6N1jo8xH4RyKs3wllo/0qcRVuuTlxq68iEXO695wWpoqdehUjoRmHqLwOXw8g/DNQP9Y/7Y6PiNVTGYZdRRSn/jkvJUQdCw7r+I2MUpuA4arSdUyeikypg9ikw8jAiwZJzo38QiEjBSNJ6fRZ/7Ym+6ZRebm6BB+p08WhvXwrR/LiKR/XImD6KMCsTwqVIy/wDFSpwW4PZhYKQGJJzJDOLDrF5xyIB7f/Yj4riBKiORb9feBi1FRJJvE08ZiTzJPreIMvryaDDUSYkz2SHUBB6jwVWRKgHuHHQ6/lAGVr1GmsNWDY8mWAmYfQEgeJ/R4sKldy/LCpaRLWAQCcinu38KvDUefSLUgrmKCUJUpWyUgqPoIEDFwKpE1SUzEJXZCvgUkHQ9CPrDlSfaHVzz2VHLlyEsSRJQJaQkXJUpnYC7wFqjaZGAAlml4GqMuepWikl85pGcj+WWC79C0EKOZS0oejpzUrDn7zUsmUG1KQpkjx18YylwxLvOm9tOKQvMTmABLOlKnBA/iLm4sIhqqeX3iqey9GSXXs11OoJ6JZtYSPV47oRr92zMNyBQqKyZ2tRPM0pulKEqyJ/ozZQT1AMTyaclKs8pYAbvBTluTAEE32jYTZnyzUpQbKQk5Xe3/MSH5X1trrGxpUs6CVAMHJJScoYBIdlMB4Rm5cvM2Zp4sfprxEs02ESC+YkEbFba+n7EZEcvEezH4qVKKgCCUuOVgdNvFxHkApoWzOJIWLW94ZOGMCqKyZkk2A1Up8ifEsb9BG3D+GKmzUpEozC4dLHcs5Ow6m0dw4cwGVRjuSxmJ7yhYOzd0cuusbHUdSE0BuYi4yN3BfC32WykS/8Ai0drMcuylZG2ysx05xBxt9klKqnXMpR2MyWkqZyUKa5BCicp5EQ8f4gRrYebwG4jxkmnqMl2lnMwdvFtN4QXOQ1g7nHG7n3dog/ZZhdIunq+2ldquWEKAy5lD4lOn+YkNbZHW7jNwoLWFBE9TnRky1y0l7d0IKkA2ykuGEc3+z+vTLnqBmBCJyMhzDuqUCChBPy5rjN1jpNFiVQkpQhIm2ILlImJSnQKOdlKS7Pya5jaPfcS/CWZ2EBVKpIpkrWE96XMWtOZtLXSFkMWbU6nWFaTTThPlITMEuXkJMmWsE5RbKO0A33e4zWg5VY9JJAFTMlznCVSTLClJBsojZQSMxzurn0iepqZlOlUqShKypOZCllI7QgD4yB3lEEXsLi6RpFgTqM1qKEEugLKUjMqUgIMwNoyAdLu2u99IG47jcpdOc0takn4UTgEkFJDKKQAsnUAqLatvF6SpCaYLAVRVJDlSQMhWLEKsUkZtld4bEi5RJiFzSM6iQ5zLO6lEqUR5knz8oU6jLwXXczT/Z/Tetk93YQtw3S9oVzFF9idn1Yc4aKJIAIBF4G4TTJEkBNgOet7vFlNoQA1N7L7iRL9TNCdy/KA8yrZRzBWU7p1ESz5xUq/KK61Am+0UcCp2LHQ3BGLTCSwWFhQLKAY+adlAtAWTh8yqmAJQZqCkBQCghOYHQqL9LCCOJ1ktMyWpQZOdiNHtaHOmx2m7NKUISA1glIDemkCRinuH8rmd+0OoKD0h/OBaJE+lCETwEg2soEFtBB7EuKEJlFiCWhJ+0nFF5ELQr4VN66eIgZg3DlXWS8yliUg6EhyerWtBceG19S6BmA7fM1mY1MExU5JzJe4AJZrcmg5hXHYCcudgYGmSqjIlKyqCxl03fUw5UfDtCqQEGSgnckd4nnm1eJyDEa1+B+khWNSLDMPkViO2mgnUBiQGd3sYTuLsF7FQVIV3FFiCXY7EHlsxg1jGKGkl9kmyC4Seo2PWK/BE8TapJX+IgukpIdJCkkHM+vh+kMYOYYFTqdrzFmnwwEOtSz0SUj6n84EY/LSjMEFRAAfMzubNbxh9+0PhcYesTEH/h5h7pLnIrUoLa2uDuH5X5tWqK876KV/0pB/MiNFA3LcLkZOA4wIg3jUxvUS2LAbxq0NQAnj3HOPUmIwTryjeWYmdL+yD+9Y6xR0Euik9mjvKWkLmEguRbKjuv3fmbwc2tyWUt8oLsDz6vpHWscxbLOXL7BU1IyqCge6ElIAJOw8S0J9VYTUc6Ticnuk1EtRSBMMoXBCSClLKLhw/e8t9YhmImCY+Xuj4lsCpf8A7ZuyW9GiefhSlgGYsFEwgdndOlmBNn5h38DE9NNSJihcBAyZWGVuQ2O1gbWGrxiX5m59JqlEucGlsNsp/lIu5cAs1xuIqz0LWcoUoJB+HKkJZmF9T9Ls0XJdcj7xNL5SlCQdiXzKPU2aBmH1uY5SkoQSAASSpJDs4Itt3eXSOAPeTY7SOZSVE5iuoYD4WSgODvu+nSMizUV8yUohCZqsxzHswAHNr5gdhsSI8ggL+K/KDIXzf5xyocTkCQUSUIlpZlBDBnHzbv1MCKKeJajmq1EP3ZYSBb+tj4aRDS4VISrN2U0qPzqUtP8A/JFocsNwSnlDMJaCr+Mh1eLlyIoBFHpBqCzWSVpZQcf+7NzezXgnw1Ty5QIlhTHUlWbxuzm0RcQUyJss97KotkUA5zGwAFiQbuH6wDwzEFyJYQsgqR3VMXGbU+WvrFT7dyOPqLUtV/2ZUs1UwpHYqWcwWgkpc3YyzYDwYvuIEY+iZSAfeMmUtlqpSTmKgR/zhmBuA2V2N4MniNhZQ8H1H5GKc+sFVSzEzAcikEXGmve8RYjqOkMYurZdHYgz0THcp4BUSlT+2RUJIUFBQnpV9410a/4RISQAqzdYnk1aKfLLSv7wASfx0JQUpVr2QU/d+JgWYFrwi0uJyqGVll96Z8yyLu12B0GzerwtV3EypiipRL894cLPkJ9MUPmGTpsWEA5zv4nTcQ4rVMmTUJQUBSTpodEhms99RsIF0UvOcnQA8gNbNqT0hYwOuJQtQPTlp/vDHwsvMpR6j0vCTo3Km8Ta6cYwt4xoxkpsOQkDXxzKf2NonyKAYKflm19RHsxTRQXiKU6m/LeJOhJCljL076e8Dps5gTEtLPJ1tux1b/b6wOqJocjYEwrkaFUce8CcSS+0EtLarYNrFpPC1dKlZwBMDOwPebwNiYo1eMhFRLTyBPqf7Q6UfFGZASWAtfpFy748aitd55j9oHlmJE52rtKkHO4Sm97XHMGHXBOKUJkBOhAYchHlDQS51SoKUEyyxU2rn6WEF67g+jFOpPZiWouypa1P/LqWJ6NF2zowGq/8mbxJ7xAxqqNTMsT3HW/VMEcN4mLBzeNuFcIZU2X8SrpKtmO/mNobcP4Wo5TlUtK1HUqv9dIJkKUFG6kKSsSuI6wVCWO5B83t7fnDLhVLLkUrhnVy25ecSU+GUyKhRSkAKSWS7ocHUA6eUUKwLE1MuWgrzlkgaAuzdBeBg86RZb6xt4xUmowOYuYMxQlCv86VJH5n1McGnpPdfdL/AOo//GOtfaTjv3WhTRSlPMTlVOI2cvlPiTccm5xyKqrlTFZlsSAE2sAkCwAGjRvINC4OqguYvvnxPtEMtWp5fWLZkByQdjYjc9YryZF3VoNoLOEiKe74xqhUXKya4DBmMUSImSJZkqe3ifpHXcDrBU08qd2mVcsZJwchwAySdQQXe9nLRx2mkFawkakw6cN4l91mhPyKDEEAg2a/MEOPOAZkDrwMNhY425iOSJc6cFD8I97vsS5R8qgkE3IvcJvtaJVy0I7NScyuzBcJGYvorMwzO/M63POPRiipMp6ORLUwdSLhdtDYPMHm8UafHO1SVKlstVlqSkpYgH4g9wHI84xcmF07jU3MWZMnYyepq1qVlyEpUcwUkqdSXsX2IfTVxENWhRDpJGVi5a4GzFJva5YxDQZpY/GJDgFCEqY3d330A1HO0WVTErUomYAQe4gnvXtbyVduWkDqjqGuxuUKTElAqCZUwnVTKcC5YC4sw2jImTWTZNkoUx5BJdt/iHOMi5F7AH3lQa0T+UsI4o+EhbtsQx2JGt/B4ZcM4v7rqYI2KmH+/gNY5nI4VqlnPLlHJq5IS/g928o8nV02RMaYgpKdHDjybaDtgU/wmI8/+wnY/wDE0t2ihmLdwMSb6ktubdAN45pxRjqkV01SSbpTmAILqvroNGtrAn/xlMUWSokmwA5nmzfrDdI4ekGR+MEmYbqJbMVeOvQDpA/T9I+8d4RCGPsi1/4wmzF92xOgCQpfqfrFmdIqJg/FMxCDZypSzew7rhMGcPw1FP8A8uWe8WKgkFYDWIc2A6A3ixXYPLJdWcKL3zF8zk6XEda37RQmmpbjs7+0WsR4SXJDhJmpZ8wuG8AH9oXJ0mW+g9/1h5VjCpQCFnPkIIJ3lkEAs92LWc7xip0qc4yhKt7M528Y4ZmRqbt8iQ3Th05AC/rFWglgSyE76AdbmHbhXDezQdNderDeFzs5SCtJWAvQAs9ywPXWGX7wmmp09/VgDsSeocAbxJJJv5lsRCrx7VJcbrcgtcmwDgecDsKplLBWq5N38CLDkGeK1DKM6Ysk58pUygSUsNCHuA+0b1GIKQnISASL+b8oq5PaEXIDXGXV147xBfQdLEae/vAudVpY6/vWB664BL3fZ4FGsK1ZQS3zNr4c4ouEsZz5QolmknomzSJqLE91Qs3+aGKi4dmLBNMsT+SMwRMI5pCmEwWY5CfCM4bnpByKllCGfQu3dF+uut7x7xBOQJM2TclAEySoN3S7Nzax02gisPU4kaiXU9OMmK/+Q81+UpycPrJPaTJsmZLTmAdaSm7aXvpvpF+TipUnvHbQl4cOGcBVWIkmapZp5aWKFKP4kxmJfVhob3LjaHWRgVMEhAkSyEhhmQFFh1UCTDL9OjmzqecLVoTh2HYqxXfISonVn2B9otrxCbMLJzTDyT3j6B46rieBbSDTSlbCZTIWD4FJS3vC7ifDuMlBaskIQAbSgZVvJD+8SelxXdyoMCYXwpWzpiQZYkjUmaWVlGyUfGb8wB1h4kcMTZScsmYkKPxTVJdYcX7IPlR5uYKYBhkunkJCbkgFaySpS1blSjcmL0pbk/u8XVUUjiNyDc59if2VIUC01asxdbhLE7kkl3e8IHEv2S1FPLVNlHtcpOaWkErCP4hbvDm1x1F47/UVaE/EQOm8DaeulzSpIzAvrfX+Uh2MEGQg0NyaJFmfLBFvP36xVKgN/aPp3iDgWlrkqTOlJRNAtNQAld9CSAMw6H2jg3HfBC8PnJQViYhYzIULEgHKoKT8pB8YZTIGlSIGocKXUlkWA1URby5mGOm4KkBPeUpSt7sB6Qf4UoQikl2uQSfEn/aLU+Shbgi43BIPi4hV8xLV4mhjwgLZG5z6pwlNPOCkk5Ta9yCdPWJKyUCxBcGJaukmzZy5D5gk/EdhqkvryiObRTJQZTrHQX9OUEB7WdwZHehqFsAxRR7r/iJIcXunTMG0OgPjDGnGULdMza17K2PxaH6tHOymbKmJmJABTfYv0I3G0O2GZaqVoAcrLADkNcFwCfNoIVDjcEGKGxCq69IQ0lEkKNnmBQLHkouPJw8b1ktSRKAdaQllFMsTFDR7nR+nKF2ZRKR8JIA13HNxsA3lfaNJddND6KFtNbWFx9PeFH6VPEdx9U/k3GQSQu7FJsD3SQW3AKu7rpzfpHkA043N3Qof5vy2jIX/AHX6/l+saHVfT8/0j9TY9L0DW57NEOM5FSzlSgE2zFgACbi1ypidmEc9osYUoOSABcNuean1i7N4qLB2Lcy/LZI6QL0SDqV5rF7EMMRIrQlN0uDroS9nbmIbaLikS5gKpZIYBKwl+7bpa+0KKq0TZqpn8KWT43JPvB/hrEXBCrsfrDOYXXLwIXo0Ath5kmI8bKUTlRkBNjbNyuPy6xBN4pUUsSW6a+DwVxLDpa7gMDdWWz6j1Z4TuI6PsiAlCkBQBS6szjcvudOTRRMavQjGd2xC5frOLVzJeQAgOyi7jV2Fgw0teN8PxFBZLEkDQe/lvC9hmHzZg7pZCblSiyAd/OwsA8Ex2QPxKnKcl/gS510ufWC5MGPsIvh6jLV9h9YZmHtJcwCUFghnzfMRsDqR0BgfxG65gRLV+HLASSHy5rAkAeA05RWrJ81KRlSJQGhGrnqL7RLQ1RkBM6+ZSGQkavoVF9mHm52iqrx2P5TmYZLX57n6SapqJdOlQlTZgVltlJylRYFLEd4MTe2noJOJEgXPreK9eVkqWtQzcm05BtIqUpc96x5QdcQqzuLnOQ3FdRjk1RBKUy8xFnWoABtdCLc3LRNLx6elDOlAd2DJ2ZmSBtFenr0y+0SAC6QB3Qrcc9ObjcRPh4QVp7QEpcAFnDnntCzADuI8jtoA7hGnXVsFBz4EEt63/ONqipX2i0rZzJKbaZQkkNYdfeGysmykIdwlQta79GFtIXKjEkz0CyEFJL58oUU5WbMR3X5P5wBfmoZ32ATudj4MrJUyjk9kU91CUqCdlhIzA9XL+cFRNZ3DXjkH2RY/2U5UhZbObAmzixbrofAGOvmaNTofY7iNB+wnlWXixEhmSUqZ7sXB3ECseqxJlEr+G4B8bNB0BtNIp45hYqZKpehsUnkoXHlt5xUqCKMhWoyLCsVRUyELQfiDf0rTsfR/94mTV5SygyjsbA+B3Ec4q8LrKNalSmzbgXSobDKReLdH9qCAMtShUsux+YP/AEqe3gREld2Jao04miSqYkq+JVsqiQkswspiNWi9ImS5fdSEJUbNm+ZnawtYe0Aqbi3Dph/5khRNi5KT6Kcf9UX/AL3SWLy1gaBUySQPVUQOa9pzAEbuEsPnBRWpVlAAEbABzr5wJ4gppKkLmrlS5iUbrHxJLlQS+4JcHS7RDiHGVFLbPOkoSCFKSlQWS2zJDctTtC5ivEisUWJcgKRIHxKVYq5MNokEqCzf7nKlmhF7EMQlSKpSEgJkrZSOSXADeDgjpG1csEEBhz6xa4l4CzJBlKYpDX0PT+8JK51TTApVLzBJbvaJfRm1HSKBeex3ji5OIowlSMJkwkDZ+rJAHnFbGu4glViQT5nQfSJMHwieodpMKQpRzEF/J20/KKmLUy0zR2xGXVLOSs/Vxa0SKupc3xuCmmFD5fW31iXCkLlLTNQsoUOTaEXBG46bwSn065m2UbA6+cD/APDZqBcg+D6ekGDwJxwpNx9ZWVZUEG7JBSH5pDlvJhHn+KS1KuG5uL+sBkK/QxsoPF+RlOA8Q/LUgfFvpr5xka0EkiWMyi/JkluQcjk0eQL1FEL6bGV52E9untKchK/mR8p5lPI9NPDcKvB5pPft0EFMFqjJmsecN1ZJTMTmhM5mxmvtNE4VybiH2AllI5vE8maJSwoaH6f7xtxEhiltnihJnuACxb84MAWUNOxsEYrHbCZypispsCIn4rwpISkFSgN0JuSBfTY2N9r8opYHia6aQlaEZ1FTG4cAgsQ+l29IrT5ImSwRMm9qldiClXdGpuQczvcHQaQDZaxoRljqm3FjEK1S2S2VAslA0A/M9YgkBUsg+h/WCOJ0rKJ+lhG9BlIyqDgw16gC6iDIWaydwkmvSuS60/ARpueT8r35PAr7138ywSp7Np0AbbwZo2rQqWUgOEgWPU6k+P0AiSmnoIbIm5BJ7zj+kOzc7PFAoAuXOTj7ZUl0Cl3I1Lt4xP8A4BntYHZ3/IQe7NMqXnIKhbS+v79oPSqWUqSJkg53ALkaK3DWgfrtepZMCnvA+EcNhKAmYASNCHGvufG0FV4HTXzS03DHYt5XHjEMusUUkE33/t+9oq1c/rE0zHZjwCIvtEkVhkiWypYLj4QVKUAeYBNiOcB6ygYFQDW7wAcMfmba2u13jSqxgghKTfR+W0XqJaVrQiYoBBUkKUdgSAT7u8dsHUFkVONkS3gPDK5q0qkKHcKWU4Z9+b2Nx1jsOGyZktOWYoLtt/c6jnCzh2H/AHdWRCcqUFiB6nz6wy089w6WiQ96mDl9xuWJHaJcOgp2CiQR5hMWEzZn8KSOi/1SIHVdcUhLEXNyQ/lEacTIKScqgXCgNRox+sXQk6ECy+YVrMOTNDLDtpvCNxVwlJQCpUsZT85NvPRvOHGrlhtSLZnBYjz1iCTVoqKVQUM7hSFJ3KgOujhi8EoXRFGQpIFg6nD8QwWWQSn4dAv5Sf5T83gIvUPBnZSFTpzo3uLhO3+Y6t1huqOFa05FBIzJsMq5YbmRcF+tujb0sa4bxOeAmakqSnQBUtyW3Y3i6sANyx2dRMp+Gu0PaqUhKTcJJcts4S7GOjcM1FPKZDgHTkH/AMwTCNTkjUnUg2ZiNQ1mvzi6mW4sYC45dzGlUAUI/YhjlFIBzz5eZ/gBC1v/AEhz7Qn4zjsmcQiUwKtXAJKdrXYO1zfwhYxvCgoOk5JgFiN+hEC8Fw+ZTzgqYbK7rnmSDv1ESEWrvcoFIavEeZSGHgIH41S5kZ2DpNn5aH2MX0zd7esVqyeEy1E6MdX0vANgx7REWauqUDbaIpeLuWWLc3aPMPkLASmYozVEOEgMQNHK308YnGHyj8fdU5sFZvytDRrtFhfeVqmgQtlBT9RYkdYkkJlSe8o32e5foItyqOUk90m+xuHj1dOCGJCvKBm+3iWAHeU5mP8A8EtxzUQPZjGREjDgXY7t6RkU5JDhGk+NU+Sa4g5g1XnQ0U+JEXjTA5jWhQ+7GDHuzylxUhiPGFxFjDZxPS90K63hWUIf6c2kTyr7oy4bWqVKVLT8RIbmx/uBE2EgL/lUG6MevvAvB5mVQV4CLNXOMqdm+VeraP8Av6wBl7hY8q6DN2uvvCGPUVgob6+I1gBS/F+9rw0GYJiCnY6dDtC3NQx9foYrja9SeoQBgRCs+SFoB1gdSYMol3ISNDqSeQEE8FJUNC37/bxfxTGJUpLAB9LaxCsy+0Si9OrjmxklIo5Q5Yp0cvp42jXDKgpzgrUoLUSkH4QlJcgcnJPpCyvEJqwVIcJGpJtezdT06QWXUfhoADZQx8/zixS5dRQJG5JW4gEqLGx1HtAypxBTHfrFGrWSqIkqJtDK47EWfNRmkiYSoX3i1ilUoJYXAsepOw+vlESmkoKtSbDqYGSFqJOZJLm7C4IfQmxgq47P4RPPnpa8n+k639mPHBnJ+7zSDOSAE5ixmIAsH/8AUSP9QHMQ/wAiYJZs4BNw35GPmySu4V3krF0rHduGN9x4x0LA/tNWG+8JUtSLZxc6B86dDsXBeKZcBvksz1bwZ1KrlTABlAmA62cHrGJkuHUgSyOo+gMLFBx/TzphQgoSpKQcy1mWgu1gSHe+hHPlG1fxLJBAmz5YctllrQoP1ILgdSBAgjDxLWO1y9jOMqI7KSSSbKWdW+j7ACLXDyuzSuWbKAzEbXISPZPuYT8Y4/p6dH4RRMUC4SjRx/Estb+kecWPs3xxVSJ0yYp5iyXHIBmAGwZouUIUsRKEgmhOmpUAAxEUZoUma+Ytt63e94rTUFsxU2m/OPJNYFC+oJHmNYp4nAbibx/wfMM1dXSqAWQ86VsthdY2fn4Pq8IKOJjLOWYhSVckgK9OXvHYMYq+93SXLhv5Rrp0eOU49KQmpmEAKBILEWuOXLdoIDfeFSxoSFFRMnlwhXiW08reQJgZxCmeFZlkN0f2J/KCqkSpiXCWI1yuPMdP7xUlYYV5r/CWYnmH8ogHdw5FipNhfFIKAJjg/wAQBIPUtoYFY7xUS6JZsbE3LjkAdo9n8KLcm19gpTegaK0uhSgspCM3JYUf+5mggCXcGS9VKmBYwUqU5urU79IMzlLNwXeIDSSzrLl/5XQfziRQAT3MwPIsoetvpHMQTYkoCBU0778oml4kpAubeMRy6OesaBPir9AY9TwxMPeUoEjYaQMunkwwxOewlxFSVBwPRhGQJIUgkRkBOO+0cDVHLGpQKXgJhymVBYVAmyfKBEkspjrC6jREMxBowxWpEyWUncQlLlkEg6ixhuVNtAXEKTM6kfFuOf8AeDYG46lHq7lGnmsnzH5wSnTBNltqpNxAMTix2IIcHwMWqSqYvB3Qj3QmLMrAofMv4diJSoA6gsYs4lTvMYWcuPO8C6hIJzIHkNuY109bxZmTZhCVZTZLbP4tqzbtAim7ELdrxfwfuJd/xzs0BKEjMQzcm1fzirKyqOaaCtStnDDqd/BvW0UZalJU/mTY/WLi6hvGL+nXaD9Tltu3xLYUBqwHIWFtyN1X11iVValQYMWgIqpJMSylARc4RUGvVkGgBUnnSniMSgLnQRsqpADkt1igvFUzZiUD4HuOf94IoKiBysjbJ/WD8Qq+1XvlTo3166RrJXvmWDroQm+gLc7wycVYZIlIlGWGzOH2AGxGj3MLFTPmEBJJLWAJsxuQNyPpB8bBlBEyM4Ic3LE6a+Ul3TsCnTViYxFUkFwQ7WJJ99v9ooliXIA0OySR+kbTpyVKBYB/6iX1a3pYQSoCElVXW1rsC9nOvnaPTXEWYG7uQdRcNyt15wNM5QLO24uC3IPzHKNHF76eLHw3AaOqTZhCbNQS6gz3d9W1YHQk/SGDgbHE01YMpOVfdL+of39YVjPzJ0GwOgYbaDp1tEQdJG3I+8QVsVOufUGH1wIIPoW0NxGYwlKJSlS0JzncBg53LbPHJODuOcwEqccqkjuq2IA+Zt23h4osfE1KkrGjODY+I3IhIpx1Cg3uZhFHUImmdNmBStAAO6E7sOfWETjij7GqWAQUrAIb3HkfqI6WjFQAw0AtmH5g39IUeO5P3iUCSkLSSpLHozG2kEFVRnbuxEKnrilWrcvPn0gnRVmWaDqiYGN9Fi6fUEj0hTXU+R5R4rFVJBAN9m9frFjjhA9ToypwZ9oX8e7yM4F0/QlvzijScUoKWWClR1IDj9YsT68TEhEsFTn4mIHvFa494UHloQZJUpXwgnoA/vp7wTosJmKIK+6OX6wYoQyWeLIhN+oJ0BHsfTKNkzaVLADRFUnKHiTNA7FJ9mhZVJMaJoSglCZilFT+TfnGRawWU4UfD84yCs9GpRVsXKuF1xSW2MWZwZRjIyC5AA0XxklZ4aktEEqb3oyMioEkkyLE6VKsu2azjXRx9D6wEqKZaNFAjr/aMjIYxMdCAyjzI01C+g6h4s0qizvfn+9Y9jIYYCoEO195uaq7HWMSdoyMjgKheRYbm5UwipUYvl0HrGRkXXcDkPEagyprlL1NuURyFMRGRkEqKWSbMdMHxITBkmpC0gOxu/8Ae+sWa7h6nTmKO1AsQHHd0Jy+OkZGQi3tbUcG13AVVXS0JKZcsb3Vc3gMqagjQ5iXJ2bkA7fvWMjIcUUIk7EmaSZpScwbulxbd7axKEmbMJJ7ynJ2B32jIyLn5gx8SEztHduQO3KJJiSGD+fp+vOPIyOnTenqlS1OktZvKG7BuJCsJSxdLb6bd1Wo8NIyMirDU4d484LM7YD8VbCzFCXf+oKY+LCK2OSZctKlTVTJoSQQkJSm+zl3aPIyJCLxupUu3KriBV04nLM1QSCdmsANIt0MiUbGWH5sIyMjPyOTe5s4UUAUJtUYMh9APCJqOZ2dhGRkA5FhuH4hTqX5eID+H0iwmaDpHkZAmAEKGM1mTWgNiazGRkXx95RzC+DICZfjGRkZAW7mFU6n/9k=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286000"/>
            <a:ext cx="440704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3560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On/Off Switch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Gene regulation </a:t>
            </a:r>
            <a:r>
              <a:rPr lang="en-US" dirty="0" smtClean="0"/>
              <a:t>is the selective turning on and off of genes</a:t>
            </a:r>
          </a:p>
          <a:p>
            <a:r>
              <a:rPr lang="en-US" dirty="0" smtClean="0"/>
              <a:t>This means that there are times when DNA is expressed and when it is not expressed</a:t>
            </a:r>
          </a:p>
          <a:p>
            <a:pPr lvl="1"/>
            <a:r>
              <a:rPr lang="en-US" dirty="0" smtClean="0"/>
              <a:t>Remember DNA </a:t>
            </a:r>
            <a:r>
              <a:rPr lang="en-US" dirty="0" smtClean="0">
                <a:sym typeface="Wingdings" panose="05000000000000000000" pitchFamily="2" charset="2"/>
              </a:rPr>
              <a:t> RNA  Proteins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The process from genotype to phenotype is called </a:t>
            </a:r>
            <a:r>
              <a:rPr lang="en-US" b="1" dirty="0" smtClean="0">
                <a:sym typeface="Wingdings" panose="05000000000000000000" pitchFamily="2" charset="2"/>
              </a:rPr>
              <a:t>gene expression</a:t>
            </a:r>
            <a:endParaRPr lang="en-US" b="1" dirty="0"/>
          </a:p>
        </p:txBody>
      </p:sp>
      <p:pic>
        <p:nvPicPr>
          <p:cNvPr id="5122" name="Picture 2" descr="http://img.docstoccdn.com/thumb/orig/129201649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90" t="35867" r="11051" b="11949"/>
          <a:stretch/>
        </p:blipFill>
        <p:spPr bwMode="auto">
          <a:xfrm>
            <a:off x="576071" y="2197608"/>
            <a:ext cx="5447605" cy="299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8467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lac Operon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76" y="1405128"/>
            <a:ext cx="40386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So lets think about E. coli</a:t>
            </a:r>
          </a:p>
          <a:p>
            <a:r>
              <a:rPr lang="en-US" dirty="0" smtClean="0"/>
              <a:t>E. coli is a bacteria that is in your gut that is required to breakdown a disaccharide called lactose </a:t>
            </a:r>
          </a:p>
          <a:p>
            <a:r>
              <a:rPr lang="en-US" dirty="0" smtClean="0"/>
              <a:t>Lactose is something that is found in many dairy products</a:t>
            </a:r>
          </a:p>
          <a:p>
            <a:r>
              <a:rPr lang="en-US" dirty="0" smtClean="0"/>
              <a:t>E. Coli breaks down lactose with the enzyme lactase</a:t>
            </a:r>
            <a:endParaRPr lang="en-US" dirty="0"/>
          </a:p>
        </p:txBody>
      </p:sp>
      <p:pic>
        <p:nvPicPr>
          <p:cNvPr id="6146" name="Picture 2" descr="http://www.chemicalconnection.org.uk/chemistry/topics/images/pp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04" y="2106169"/>
            <a:ext cx="5511796" cy="3307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3866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lac Operon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9192" y="1813086"/>
            <a:ext cx="5181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Lactase takes a small amount of energy to produce</a:t>
            </a:r>
          </a:p>
          <a:p>
            <a:r>
              <a:rPr lang="en-US" dirty="0" smtClean="0"/>
              <a:t>So when there is dairy present then lactase is produced</a:t>
            </a:r>
          </a:p>
          <a:p>
            <a:r>
              <a:rPr lang="en-US" dirty="0" smtClean="0"/>
              <a:t>However when dairy is not present then E. Coli will not waste energy producing lactase</a:t>
            </a:r>
            <a:endParaRPr lang="en-US" dirty="0"/>
          </a:p>
        </p:txBody>
      </p:sp>
      <p:pic>
        <p:nvPicPr>
          <p:cNvPr id="7170" name="Picture 2" descr="http://bioweb.uwlax.edu/bio203/s2008/moder_just/Images/21601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92" y="1752599"/>
            <a:ext cx="5502748" cy="441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6370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lac Operon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 order to control the expression of the gene that creates lactase there is an operon</a:t>
            </a:r>
          </a:p>
          <a:p>
            <a:r>
              <a:rPr lang="en-US" dirty="0" smtClean="0"/>
              <a:t>An </a:t>
            </a:r>
            <a:r>
              <a:rPr lang="en-US" b="1" dirty="0" smtClean="0"/>
              <a:t>operator</a:t>
            </a:r>
            <a:r>
              <a:rPr lang="en-US" dirty="0" smtClean="0"/>
              <a:t> is a segment of DNA that is between the promoter and the DNA that codes for a gene</a:t>
            </a:r>
            <a:endParaRPr lang="en-US" dirty="0"/>
          </a:p>
        </p:txBody>
      </p:sp>
      <p:pic>
        <p:nvPicPr>
          <p:cNvPr id="8194" name="Picture 2" descr="http://blogs-images.forbes.com/daviddisalvo/files/2011/11/DN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9088" y="1972056"/>
            <a:ext cx="5238496" cy="3928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4714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lac Operon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181600" cy="4837176"/>
          </a:xfrm>
        </p:spPr>
        <p:txBody>
          <a:bodyPr>
            <a:normAutofit/>
          </a:bodyPr>
          <a:lstStyle/>
          <a:p>
            <a:r>
              <a:rPr lang="en-US" dirty="0" smtClean="0"/>
              <a:t>A group of genes that are related and controlled are called a </a:t>
            </a:r>
            <a:r>
              <a:rPr lang="en-US" b="1" dirty="0" smtClean="0"/>
              <a:t>operon</a:t>
            </a:r>
          </a:p>
          <a:p>
            <a:r>
              <a:rPr lang="en-US" dirty="0" smtClean="0"/>
              <a:t>Operons can be found almost exclusively in prokaryotic organisms</a:t>
            </a:r>
          </a:p>
          <a:p>
            <a:r>
              <a:rPr lang="en-US" dirty="0" smtClean="0"/>
              <a:t>They are grouped together in the segment of prokaryotic DNA so one on/off switch can control the entire cluster</a:t>
            </a:r>
            <a:endParaRPr lang="en-US" dirty="0"/>
          </a:p>
        </p:txBody>
      </p:sp>
      <p:pic>
        <p:nvPicPr>
          <p:cNvPr id="9218" name="Picture 2" descr="http://www.uic.edu/classes/bios/bios100/lecturesf04am/laco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78" y="1908049"/>
            <a:ext cx="5807822" cy="3651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6155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Operons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1200" y="1600201"/>
            <a:ext cx="8305800" cy="2743200"/>
          </a:xfrm>
        </p:spPr>
        <p:txBody>
          <a:bodyPr/>
          <a:lstStyle/>
          <a:p>
            <a:r>
              <a:rPr lang="en-US" dirty="0" smtClean="0"/>
              <a:t>When the gene is turned off there is a an </a:t>
            </a:r>
            <a:r>
              <a:rPr lang="en-US" b="1" dirty="0" smtClean="0"/>
              <a:t>active repressor </a:t>
            </a:r>
            <a:r>
              <a:rPr lang="en-US" dirty="0" smtClean="0"/>
              <a:t>that attaches to the operator and blocks RNA polymerase from binding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2438400" y="2971800"/>
            <a:ext cx="7162800" cy="3581400"/>
            <a:chOff x="914400" y="2971800"/>
            <a:chExt cx="7162800" cy="3581400"/>
          </a:xfrm>
        </p:grpSpPr>
        <p:pic>
          <p:nvPicPr>
            <p:cNvPr id="1026" name="Picture 2" descr="http://img189.imageshack.us/img189/2222/operons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400" y="2971800"/>
              <a:ext cx="7162800" cy="3581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3200400" y="4762500"/>
              <a:ext cx="4495800" cy="14859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770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Operons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1200" y="1600201"/>
            <a:ext cx="8305800" cy="2362200"/>
          </a:xfrm>
        </p:spPr>
        <p:txBody>
          <a:bodyPr/>
          <a:lstStyle/>
          <a:p>
            <a:r>
              <a:rPr lang="en-US" dirty="0" smtClean="0"/>
              <a:t>When the operons are turned on the repressor is inactivated (one of a few different ways) and mRNA is able to be produced</a:t>
            </a:r>
            <a:endParaRPr lang="en-US" dirty="0"/>
          </a:p>
        </p:txBody>
      </p:sp>
      <p:pic>
        <p:nvPicPr>
          <p:cNvPr id="2050" name="Picture 2" descr="http://course1.winona.edu/sberg/ILLUST/lacOperon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161756"/>
            <a:ext cx="4419600" cy="3496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228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Gel Electrophoresis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Gel electrophoresis is a method of sorting DNA based on size</a:t>
            </a:r>
          </a:p>
          <a:p>
            <a:r>
              <a:rPr lang="en-US" dirty="0" smtClean="0"/>
              <a:t>It is very useful to compare two pieces of DNA to see if they are similar</a:t>
            </a:r>
          </a:p>
          <a:p>
            <a:r>
              <a:rPr lang="en-US" dirty="0" smtClean="0"/>
              <a:t>DNA can be collected and run through a sponge like gel</a:t>
            </a:r>
          </a:p>
          <a:p>
            <a:r>
              <a:rPr lang="en-US" dirty="0" smtClean="0"/>
              <a:t>The gel will separate the segments of DNA by size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0416" y="1825625"/>
            <a:ext cx="536238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758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http://www.youtube.com/watch?v=oBwtxdI1zvk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31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X Inactivation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1200" y="1600200"/>
            <a:ext cx="4038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That is how prokaryotes activate and inactivate genes</a:t>
            </a:r>
          </a:p>
          <a:p>
            <a:r>
              <a:rPr lang="en-US" dirty="0" smtClean="0"/>
              <a:t>Eukaryotes activate and inactivate their genes several different ways</a:t>
            </a:r>
          </a:p>
          <a:p>
            <a:r>
              <a:rPr lang="en-US" dirty="0" smtClean="0"/>
              <a:t>These different ways of expression make life varied for eukaryotic organisms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10242" name="Picture 2" descr="http://www.shmoop.com/images/biology/biobook_cells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057400"/>
            <a:ext cx="4186876" cy="313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2273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X Inactivation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X chromosome is present in males and females</a:t>
            </a:r>
          </a:p>
          <a:p>
            <a:r>
              <a:rPr lang="en-US" dirty="0" smtClean="0"/>
              <a:t>However female mammals do not fully utilize their second X chromosome</a:t>
            </a:r>
          </a:p>
          <a:p>
            <a:r>
              <a:rPr lang="en-US" dirty="0" smtClean="0"/>
              <a:t>This is so that females do not produce more proteins as a male of the same species</a:t>
            </a:r>
            <a:endParaRPr lang="en-US" dirty="0"/>
          </a:p>
        </p:txBody>
      </p:sp>
      <p:pic>
        <p:nvPicPr>
          <p:cNvPr id="11266" name="Picture 2" descr="http://i1-news.softpedia-static.com/images/news2/Novel-Understanding-of-X-Chromosome-Activation-Revealed-2.jpg?13540922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1" y="1600201"/>
            <a:ext cx="4276725" cy="447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8677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X Inactivation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active X chromosome is a normal chromosome that functions by undergoing protein synthesis</a:t>
            </a:r>
          </a:p>
          <a:p>
            <a:r>
              <a:rPr lang="en-US" dirty="0" smtClean="0"/>
              <a:t>The inactive X chromosome becomes a highly condensed </a:t>
            </a:r>
            <a:r>
              <a:rPr lang="en-US" b="1" dirty="0" smtClean="0"/>
              <a:t>Barr body</a:t>
            </a:r>
            <a:endParaRPr lang="en-US" b="1" dirty="0"/>
          </a:p>
        </p:txBody>
      </p:sp>
      <p:pic>
        <p:nvPicPr>
          <p:cNvPr id="12290" name="Picture 2" descr="http://www.mhhe.com/biosci/genbio/enger/student/olc/art_quizzes/genbiomedia/020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771" r="52476"/>
          <a:stretch/>
        </p:blipFill>
        <p:spPr bwMode="auto">
          <a:xfrm>
            <a:off x="6172201" y="2438400"/>
            <a:ext cx="4028157" cy="198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4613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X Inactivation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2219" y="1690688"/>
            <a:ext cx="5181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Female embryonic cells will all start out with two functioning X chromosomes</a:t>
            </a:r>
          </a:p>
          <a:p>
            <a:r>
              <a:rPr lang="en-US" dirty="0" smtClean="0"/>
              <a:t>However early in the development of the organism one X is turned off at random per cell</a:t>
            </a:r>
          </a:p>
          <a:p>
            <a:r>
              <a:rPr lang="en-US" dirty="0" smtClean="0"/>
              <a:t>The daughter cells from that cell will have the same X inactivated</a:t>
            </a:r>
            <a:endParaRPr lang="en-US" dirty="0"/>
          </a:p>
        </p:txBody>
      </p:sp>
      <p:pic>
        <p:nvPicPr>
          <p:cNvPr id="13314" name="Picture 2" descr="http://www.mun.ca/biology/desmid/brian/BIOL2250/Week_One/Xinactiv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576" y="1787165"/>
            <a:ext cx="4492625" cy="3918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6085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X Inactivation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4256" y="1600200"/>
            <a:ext cx="5495544" cy="4556760"/>
          </a:xfrm>
        </p:spPr>
        <p:txBody>
          <a:bodyPr>
            <a:normAutofit/>
          </a:bodyPr>
          <a:lstStyle/>
          <a:p>
            <a:r>
              <a:rPr lang="en-US" dirty="0" smtClean="0"/>
              <a:t>This means that as a female mammal develops there will be a mosaic of inactive X chromosomes throughout her body</a:t>
            </a:r>
          </a:p>
          <a:p>
            <a:r>
              <a:rPr lang="en-US" dirty="0" smtClean="0"/>
              <a:t>This is seen in Tortoise Shell cats</a:t>
            </a:r>
          </a:p>
          <a:p>
            <a:r>
              <a:rPr lang="en-US" dirty="0" smtClean="0"/>
              <a:t>X chromosomes will carry the gene for their color</a:t>
            </a:r>
          </a:p>
          <a:p>
            <a:r>
              <a:rPr lang="en-US" dirty="0" smtClean="0"/>
              <a:t>Based on what X chromosome is turned on and which is turned off determines their color</a:t>
            </a:r>
          </a:p>
          <a:p>
            <a:endParaRPr lang="en-US" dirty="0"/>
          </a:p>
        </p:txBody>
      </p:sp>
      <p:pic>
        <p:nvPicPr>
          <p:cNvPr id="3074" name="Picture 2" descr="https://encrypted-tbn2.gstatic.com/images?q=tbn:ANd9GcTedaNcZz8K7_d9x3IeHxHhDd-pzP9XdHxa-gfMIoCiPFwswnQJW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3952" y="1600200"/>
            <a:ext cx="4998720" cy="424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1779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www.youtube.com/watch?v=BD6h-wDj7bw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67436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Recombinant DNA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Sometimes the DNA that exists is not the DNA that we want</a:t>
            </a:r>
          </a:p>
          <a:p>
            <a:r>
              <a:rPr lang="en-US" dirty="0" smtClean="0"/>
              <a:t>This can lead to an interesting situation</a:t>
            </a:r>
          </a:p>
          <a:p>
            <a:r>
              <a:rPr lang="en-US" dirty="0" smtClean="0"/>
              <a:t>What the DNA that exists is not the DNA that we want we have to find a way to change the DNA </a:t>
            </a:r>
            <a:endParaRPr lang="en-US" dirty="0"/>
          </a:p>
        </p:txBody>
      </p:sp>
      <p:pic>
        <p:nvPicPr>
          <p:cNvPr id="4100" name="Picture 4" descr="https://upload.wikimedia.org/wikipedia/commons/thumb/e/e2/Eukaryote_DNA-en.svg/320px-Eukaryote_DNA-en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26" y="1825624"/>
            <a:ext cx="5385689" cy="3332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6276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Recombinant DNA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Recombinant DNA </a:t>
            </a:r>
            <a:r>
              <a:rPr lang="en-US" dirty="0" smtClean="0"/>
              <a:t>is DNA that has been artificially stuck together </a:t>
            </a:r>
            <a:endParaRPr lang="en-US" dirty="0" smtClean="0"/>
          </a:p>
          <a:p>
            <a:r>
              <a:rPr lang="en-US" dirty="0" smtClean="0"/>
              <a:t>We can introduce new DNA to a cell and pull out DNA that we do not want</a:t>
            </a:r>
          </a:p>
          <a:p>
            <a:r>
              <a:rPr lang="en-US" dirty="0" smtClean="0"/>
              <a:t>It has a vast potential in being able to cure disease and creat</a:t>
            </a:r>
            <a:r>
              <a:rPr lang="en-US" dirty="0" smtClean="0"/>
              <a:t>e more proteins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Image result for recombinant dna technolog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989" y="1572768"/>
            <a:ext cx="5341043" cy="433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9573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Recombinant DNA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We can use restriction enzymes to cut DNA</a:t>
            </a:r>
          </a:p>
          <a:p>
            <a:r>
              <a:rPr lang="en-US" dirty="0" smtClean="0"/>
              <a:t>This can leave “sticky ends” to DNA where we can attach a manufactured DNA segment</a:t>
            </a:r>
          </a:p>
          <a:p>
            <a:r>
              <a:rPr lang="en-US" dirty="0" smtClean="0"/>
              <a:t>The cell will then transcribe and translate the new proteins</a:t>
            </a:r>
            <a:endParaRPr lang="en-US" dirty="0"/>
          </a:p>
        </p:txBody>
      </p:sp>
      <p:pic>
        <p:nvPicPr>
          <p:cNvPr id="2052" name="Picture 4" descr="http://www.bbc.co.uk/staticarchive/919ad613beb8fe3abca51b5f283fa81f4051216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90688"/>
            <a:ext cx="5156114" cy="3811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444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Gel Electrophoresis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order to get accurate comparative result we have to make sure that DNA cut </a:t>
            </a:r>
          </a:p>
          <a:p>
            <a:r>
              <a:rPr lang="en-US" dirty="0" smtClean="0"/>
              <a:t>By cutting DNA with </a:t>
            </a:r>
            <a:r>
              <a:rPr lang="en-US" b="1" dirty="0" smtClean="0"/>
              <a:t>restriction enzymes </a:t>
            </a:r>
            <a:r>
              <a:rPr lang="en-US" dirty="0" smtClean="0"/>
              <a:t>we can cause DNA to separate at specific base pair combinations</a:t>
            </a:r>
          </a:p>
          <a:p>
            <a:r>
              <a:rPr lang="en-US" dirty="0" smtClean="0"/>
              <a:t>This causes different size combinations from two similar pieces of DNA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546" t="11614" r="3210" b="19375"/>
          <a:stretch/>
        </p:blipFill>
        <p:spPr>
          <a:xfrm>
            <a:off x="6019800" y="2709799"/>
            <a:ext cx="6002490" cy="2776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463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Recombinant DNA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When ever you hear the term “Genetically Modified Organism” it mostly refers to organisms that have had their genes altered with recombinant DNA technology</a:t>
            </a:r>
          </a:p>
          <a:p>
            <a:r>
              <a:rPr lang="en-US" dirty="0" smtClean="0"/>
              <a:t>This often helps people that are in need of specific proteins</a:t>
            </a:r>
          </a:p>
          <a:p>
            <a:r>
              <a:rPr lang="en-US" dirty="0" smtClean="0"/>
              <a:t>However, it has affects that are not fully tested </a:t>
            </a:r>
          </a:p>
        </p:txBody>
      </p:sp>
      <p:pic>
        <p:nvPicPr>
          <p:cNvPr id="1026" name="Picture 2" descr="Image result for golden ric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2854" y="2079466"/>
            <a:ext cx="5267312" cy="3498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7321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www.youtube.com/watch?v=TpmNfv1jKuA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21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Gel Electrophoresis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3084" y="1975104"/>
            <a:ext cx="10085832" cy="459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312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Gel Electrophoresis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We often use this to compare two different samples of DNA</a:t>
            </a:r>
          </a:p>
          <a:p>
            <a:r>
              <a:rPr lang="en-US" dirty="0" smtClean="0"/>
              <a:t>We see if they are similar by comparing how they travel through the gel</a:t>
            </a:r>
          </a:p>
          <a:p>
            <a:r>
              <a:rPr lang="en-US" dirty="0" smtClean="0"/>
              <a:t>If two samples travel through the gel in the same pattern, they contain DNA of the same length</a:t>
            </a:r>
          </a:p>
          <a:p>
            <a:r>
              <a:rPr lang="en-US" dirty="0" smtClean="0"/>
              <a:t>This means that they have a good chance of being related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024" y="1514126"/>
            <a:ext cx="4974336" cy="497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952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Gel Electrophoresis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Samples of DNA are placed at the end of a segment of gel</a:t>
            </a:r>
          </a:p>
          <a:p>
            <a:r>
              <a:rPr lang="en-US" dirty="0" smtClean="0"/>
              <a:t>An electrical field attracts the segments of the gel</a:t>
            </a:r>
          </a:p>
          <a:p>
            <a:r>
              <a:rPr lang="en-US" dirty="0" smtClean="0"/>
              <a:t>Smaller particles will travel further </a:t>
            </a:r>
          </a:p>
          <a:p>
            <a:r>
              <a:rPr lang="en-US" dirty="0" smtClean="0"/>
              <a:t>Larger particles will travel shorter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5968" y="1690688"/>
            <a:ext cx="4476560" cy="4434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867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Virtual 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algn="ctr"/>
            <a:r>
              <a:rPr lang="en-US" dirty="0" smtClean="0">
                <a:hlinkClick r:id="rId2"/>
              </a:rPr>
              <a:t>http://learn.genetics.utah.edu/content/labs/gel/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32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</TotalTime>
  <Words>1972</Words>
  <Application>Microsoft Office PowerPoint</Application>
  <PresentationFormat>Widescreen</PresentationFormat>
  <Paragraphs>197</Paragraphs>
  <Slides>51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6" baseType="lpstr">
      <vt:lpstr>Arial</vt:lpstr>
      <vt:lpstr>Calibri</vt:lpstr>
      <vt:lpstr>Calibri Light</vt:lpstr>
      <vt:lpstr>Wingdings</vt:lpstr>
      <vt:lpstr>Office Theme</vt:lpstr>
      <vt:lpstr>DNA Technology</vt:lpstr>
      <vt:lpstr>DNA Technology</vt:lpstr>
      <vt:lpstr>DNA Technology</vt:lpstr>
      <vt:lpstr>Gel Electrophoresis</vt:lpstr>
      <vt:lpstr>Gel Electrophoresis</vt:lpstr>
      <vt:lpstr>Gel Electrophoresis</vt:lpstr>
      <vt:lpstr>Gel Electrophoresis</vt:lpstr>
      <vt:lpstr>Gel Electrophoresis</vt:lpstr>
      <vt:lpstr>Virtual Demo</vt:lpstr>
      <vt:lpstr>Cell’s Potential</vt:lpstr>
      <vt:lpstr>Cell’s Potential</vt:lpstr>
      <vt:lpstr>Cell’s Potential</vt:lpstr>
      <vt:lpstr>Cloning Plants</vt:lpstr>
      <vt:lpstr>Cloning Plants</vt:lpstr>
      <vt:lpstr>Cloning Plants</vt:lpstr>
      <vt:lpstr>Reproductive Cloning</vt:lpstr>
      <vt:lpstr>Reproductive Cloning</vt:lpstr>
      <vt:lpstr>Reproductive Cloning</vt:lpstr>
      <vt:lpstr>Reproductive Cloning</vt:lpstr>
      <vt:lpstr>Therapeutic Cloning</vt:lpstr>
      <vt:lpstr>Therapeutic Cloning</vt:lpstr>
      <vt:lpstr>Videos</vt:lpstr>
      <vt:lpstr>Introduction to PCR</vt:lpstr>
      <vt:lpstr>Introduction to PCR</vt:lpstr>
      <vt:lpstr>Introduction to PCR</vt:lpstr>
      <vt:lpstr>PCR</vt:lpstr>
      <vt:lpstr>PCR</vt:lpstr>
      <vt:lpstr>PCR</vt:lpstr>
      <vt:lpstr>PCR</vt:lpstr>
      <vt:lpstr>PCR</vt:lpstr>
      <vt:lpstr>Video</vt:lpstr>
      <vt:lpstr>On/Off Switch</vt:lpstr>
      <vt:lpstr>On/Off Switch</vt:lpstr>
      <vt:lpstr>lac Operon</vt:lpstr>
      <vt:lpstr>lac Operon</vt:lpstr>
      <vt:lpstr>lac Operon</vt:lpstr>
      <vt:lpstr>lac Operon</vt:lpstr>
      <vt:lpstr>Operons</vt:lpstr>
      <vt:lpstr>Operons</vt:lpstr>
      <vt:lpstr>Video</vt:lpstr>
      <vt:lpstr>X Inactivation</vt:lpstr>
      <vt:lpstr>X Inactivation</vt:lpstr>
      <vt:lpstr>X Inactivation</vt:lpstr>
      <vt:lpstr>X Inactivation</vt:lpstr>
      <vt:lpstr>X Inactivation</vt:lpstr>
      <vt:lpstr>Video</vt:lpstr>
      <vt:lpstr>Recombinant DNA </vt:lpstr>
      <vt:lpstr>Recombinant DNA </vt:lpstr>
      <vt:lpstr>Recombinant DNA </vt:lpstr>
      <vt:lpstr>Recombinant DNA </vt:lpstr>
      <vt:lpstr>Video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DNA Technology</dc:title>
  <dc:creator>Owdij, Michael</dc:creator>
  <cp:lastModifiedBy>Owdij, Michael</cp:lastModifiedBy>
  <cp:revision>34</cp:revision>
  <dcterms:created xsi:type="dcterms:W3CDTF">2015-01-23T15:59:52Z</dcterms:created>
  <dcterms:modified xsi:type="dcterms:W3CDTF">2017-01-20T15:37:08Z</dcterms:modified>
</cp:coreProperties>
</file>