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5" r:id="rId5"/>
    <p:sldId id="261" r:id="rId6"/>
    <p:sldId id="262" r:id="rId7"/>
    <p:sldId id="263" r:id="rId8"/>
    <p:sldId id="264" r:id="rId9"/>
    <p:sldId id="259" r:id="rId10"/>
    <p:sldId id="266" r:id="rId11"/>
    <p:sldId id="267" r:id="rId12"/>
    <p:sldId id="268" r:id="rId13"/>
    <p:sldId id="273" r:id="rId14"/>
    <p:sldId id="275" r:id="rId15"/>
    <p:sldId id="276" r:id="rId16"/>
    <p:sldId id="274" r:id="rId17"/>
    <p:sldId id="269" r:id="rId18"/>
    <p:sldId id="270" r:id="rId19"/>
    <p:sldId id="271" r:id="rId20"/>
    <p:sldId id="272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90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57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613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89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920A5C-F2F8-421D-A0A5-CB8599BCE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06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1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7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49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6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176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8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4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9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28F58-2E2D-4769-AAB7-E15DD7255287}" type="datetimeFigureOut">
              <a:rPr lang="en-US" smtClean="0"/>
              <a:t>12/20/2016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2E9AC-B051-4A0E-B048-D5FE7376DE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5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yqESR7E4b_8?t=1m42s" TargetMode="External"/><Relationship Id="rId2" Type="http://schemas.openxmlformats.org/officeDocument/2006/relationships/hyperlink" Target="https://www.youtube.com/watch?v=G1AoVF3k9Hg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teV62zrm2P0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N8pKyQz2RQ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9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Watson and Crick correctly projected that making copies of DNA would be based on its structure</a:t>
            </a:r>
          </a:p>
          <a:p>
            <a:r>
              <a:rPr lang="en-US" dirty="0" smtClean="0"/>
              <a:t>They said if you peeled apart DNA down the middle it would be easy to copy</a:t>
            </a:r>
          </a:p>
          <a:p>
            <a:r>
              <a:rPr lang="en-US" dirty="0" smtClean="0"/>
              <a:t>This is because all of the unpaired bases must be paired with a specific base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30"/>
          <a:stretch/>
        </p:blipFill>
        <p:spPr bwMode="auto">
          <a:xfrm>
            <a:off x="4343400" y="1513114"/>
            <a:ext cx="4506686" cy="4352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46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Overview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DNA replication is not much more complicated than Watson and Crick predicted</a:t>
            </a:r>
          </a:p>
          <a:p>
            <a:r>
              <a:rPr lang="en-US" dirty="0" smtClean="0"/>
              <a:t>The basic idea is that DNA is split down the middle and each remaining strand is the template for a new strand</a:t>
            </a:r>
          </a:p>
          <a:p>
            <a:r>
              <a:rPr lang="en-US" dirty="0" smtClean="0"/>
              <a:t>This is called the </a:t>
            </a:r>
            <a:r>
              <a:rPr lang="en-US" b="1" dirty="0" smtClean="0"/>
              <a:t>semiconservative model </a:t>
            </a:r>
            <a:r>
              <a:rPr lang="en-US" dirty="0" smtClean="0"/>
              <a:t>because the parental model is conserved in DNA replication</a:t>
            </a:r>
            <a:endParaRPr lang="en-US" dirty="0"/>
          </a:p>
        </p:txBody>
      </p:sp>
      <p:pic>
        <p:nvPicPr>
          <p:cNvPr id="9218" name="Picture 2" descr="https://wikispaces.psu.edu/download/attachments/38807978/semiconservative_replic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706"/>
          <a:stretch/>
        </p:blipFill>
        <p:spPr bwMode="auto">
          <a:xfrm>
            <a:off x="304800" y="1798320"/>
            <a:ext cx="4286794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63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Human DNA has over 6 billion base pairs </a:t>
            </a:r>
          </a:p>
          <a:p>
            <a:r>
              <a:rPr lang="en-US" dirty="0" smtClean="0"/>
              <a:t>However it is copied in under three hours</a:t>
            </a:r>
          </a:p>
          <a:p>
            <a:r>
              <a:rPr lang="en-US" dirty="0" smtClean="0"/>
              <a:t>During that three hours DNA is copied overwhelmingly accurately</a:t>
            </a:r>
          </a:p>
          <a:p>
            <a:r>
              <a:rPr lang="en-US" dirty="0" smtClean="0"/>
              <a:t>Less than 1 mistake is made in every 10,000,000 base pairs copied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399"/>
            <a:ext cx="394335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06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understand how accurate DNA replication is… lets do an experiment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Try this…</a:t>
            </a:r>
          </a:p>
          <a:p>
            <a:r>
              <a:rPr lang="en-US" dirty="0" smtClean="0"/>
              <a:t>Have one partner sit facing the  blackboard, one sit facing the opposite direction</a:t>
            </a:r>
          </a:p>
          <a:p>
            <a:r>
              <a:rPr lang="en-US" dirty="0" smtClean="0"/>
              <a:t>The partner that faces the direction of the board will describe and the other partner will draw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6019800"/>
            <a:ext cx="899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Lets see how many mistakes you make!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936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oogle.com/images?q=tbn:ANd9GcQYSlc_ZBHuYtOIX8tmgnFOySJq05zAS04vtD1392vB1wzGYu7b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533400"/>
            <a:ext cx="5334000" cy="5753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181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543800" cy="1431925"/>
          </a:xfrm>
        </p:spPr>
        <p:txBody>
          <a:bodyPr/>
          <a:lstStyle/>
          <a:p>
            <a:r>
              <a:rPr lang="en-US" dirty="0" smtClean="0"/>
              <a:t>Now Switch</a:t>
            </a:r>
            <a:endParaRPr lang="en-US" dirty="0"/>
          </a:p>
        </p:txBody>
      </p:sp>
      <p:pic>
        <p:nvPicPr>
          <p:cNvPr id="41986" name="Picture 2" descr="http://www.google.com/url?source=imglanding&amp;ct=img&amp;q=http://www.clipproject.info/Cliparts_Free/Weihnachten_Free/Clipart-Free-Gif-017.gif&amp;sa=X&amp;ei=qYMNT8r0Eeje0QHDnvn0BQ&amp;ved=0CAsQ8wc4IQ&amp;usg=AFQjCNFT8f50Iz9suJx2qSB4LPy_N73GBg"/>
          <p:cNvPicPr>
            <a:picLocks noChangeAspect="1" noChangeArrowheads="1"/>
          </p:cNvPicPr>
          <p:nvPr/>
        </p:nvPicPr>
        <p:blipFill>
          <a:blip r:embed="rId2" cstate="print"/>
          <a:srcRect b="4000"/>
          <a:stretch>
            <a:fillRect/>
          </a:stretch>
        </p:blipFill>
        <p:spPr bwMode="auto">
          <a:xfrm>
            <a:off x="2667000" y="1828800"/>
            <a:ext cx="38100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015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068"/>
            <a:ext cx="4038600" cy="4525963"/>
          </a:xfrm>
        </p:spPr>
        <p:txBody>
          <a:bodyPr/>
          <a:lstStyle/>
          <a:p>
            <a:r>
              <a:rPr lang="en-US" dirty="0" smtClean="0"/>
              <a:t>If DNA Replication did that process 100 times a day it would take 10,000 days before it made a mistake</a:t>
            </a:r>
          </a:p>
          <a:p>
            <a:r>
              <a:rPr lang="en-US" dirty="0" smtClean="0"/>
              <a:t>That about 27.4 years without a mistake</a:t>
            </a:r>
          </a:p>
          <a:p>
            <a:r>
              <a:rPr lang="en-US" dirty="0" smtClean="0"/>
              <a:t>That is about as old as these celebrities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6477000" y="290839"/>
            <a:ext cx="2266950" cy="3740781"/>
            <a:chOff x="6171900" y="297819"/>
            <a:chExt cx="2572050" cy="4156647"/>
          </a:xfrm>
        </p:grpSpPr>
        <p:pic>
          <p:nvPicPr>
            <p:cNvPr id="1026" name="Picture 2" descr="https://images-na.ssl-images-amazon.com/images/M/MV5BMjA5ODI0NzIzNV5BMl5BanBnXkFtZTcwMzM0NjI2Nw@@._V1_UX214_CR0,0,214,317_AL_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1900" y="297819"/>
              <a:ext cx="2572050" cy="381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353025" y="4085134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Taylor Swift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114800" y="4121781"/>
            <a:ext cx="3007783" cy="2644004"/>
            <a:chOff x="4114800" y="4114800"/>
            <a:chExt cx="3007783" cy="2644004"/>
          </a:xfrm>
        </p:grpSpPr>
        <p:pic>
          <p:nvPicPr>
            <p:cNvPr id="12" name="Picture 4" descr="Image result for cam newt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4800" y="4114800"/>
              <a:ext cx="3007783" cy="2255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704291" y="6389472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Cam Newton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9897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many different enzymes that contribute to DNA replication</a:t>
            </a:r>
          </a:p>
          <a:p>
            <a:r>
              <a:rPr lang="en-US" dirty="0" smtClean="0"/>
              <a:t>However there are three major enzymes that are involved</a:t>
            </a:r>
          </a:p>
          <a:p>
            <a:r>
              <a:rPr lang="en-US" dirty="0" smtClean="0"/>
              <a:t>These three enzymes allow DNA replication to proceed</a:t>
            </a:r>
            <a:endParaRPr lang="en-US" dirty="0"/>
          </a:p>
        </p:txBody>
      </p:sp>
      <p:pic>
        <p:nvPicPr>
          <p:cNvPr id="12290" name="Picture 2" descr="http://www.chem4kids.com/files/art/bio_enzym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098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90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DNA Helicase </a:t>
            </a:r>
            <a:r>
              <a:rPr lang="en-US" dirty="0"/>
              <a:t>is </a:t>
            </a:r>
            <a:r>
              <a:rPr lang="en-US" dirty="0" smtClean="0"/>
              <a:t>the </a:t>
            </a:r>
            <a:r>
              <a:rPr lang="en-US" dirty="0"/>
              <a:t>enzyme unzips the DNA strand</a:t>
            </a:r>
          </a:p>
          <a:p>
            <a:r>
              <a:rPr lang="en-US" dirty="0"/>
              <a:t>Its job is to separate the DNA strand and make sure it does not </a:t>
            </a:r>
            <a:r>
              <a:rPr lang="en-US" dirty="0" smtClean="0"/>
              <a:t>reattach</a:t>
            </a:r>
          </a:p>
          <a:p>
            <a:r>
              <a:rPr lang="en-US" dirty="0" smtClean="0"/>
              <a:t>It takes away the hydrogen bonds that hold together the bases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utoShape 2" descr="data:image/jpeg;base64,/9j/4AAQSkZJRgABAQAAAQABAAD/2wCEAAkGBhQSEBUUExQWFRUVGBgYGBgYGBkfGxseHBcaFxcaGhoYHCYgHBkmGh0aIC8gJCcpLCwsHR4xNTAqNScsLikBCQoKDgwOGQ8PFyofHiIpKSw0KTUqNTUzLCwqNSk1NDIuLSs1LSkuNTIyKTUsKS0vKSksKS01LDYsNSkxNTAvNf/AABEIAJ8BPgMBIgACEQEDEQH/xAAcAAEAAwEBAQEBAAAAAAAAAAAABAUGBwMCAQj/xABHEAACAQIDBQUEBQcLBAMAAAABAgMAEQQGEgUhMUFRBxMiYXEyQoGxFCNSkaEkYnJzs8HSFiUzNVSSk5TR8PE0grLhFVOD/8QAGQEBAAMBAQAAAAAAAAAAAAAAAAIDBAEF/8QALBEBAAICAAUDAgUFAAAAAAAAAAECAxEEEjFBUSFhsRPwIjKRoeEUU3GBwf/aAAwDAQACEQMRAD8A7jSlQY9tRNiGw4cd6gDFTxsRcEdaCdSom1NqR4eJpZW0ovE/IAcyelUuXc/4fGSGNNSPxUOANQ8rHj5UGlpXjjMYkSNJIwVFFyTwFVmw83YbFsywyXZd+kgg26gHiKC5pUPa21o8NE0sraUX7yeQA5k1T5bz5h8Y5jTUjjeFew1Dytz8qDSUrwx2OSGNpJGCIouSarthZtw2LLCF7svFSCDbqAeIoLilQtsbYiwsRllbSo+8nkAOZqpy1nrD41iiakcb9L2uR1FuPpQaOlR9obQjgjaSVgiLxJ/3vPlUDYWa8PjNQhe5XipFjbrY8vOgt6VA23tuLCQmWZrKNwA4seQA5mqXLXaHh8ZJ3QDRvv0hreL0I525UGppUXaW048PGZJWCIvEn8ABzPlVZsDOeGxjFYnOsb9LCxI6jqKC9pUTam1I8PE0sraUXifkAOZPSqbLefMPjZDGgZXAJAYcQOJFvhuoNJSlKBSlZrbOapYsX9GhwwmYQ98SZdG7UVIAKG53DnzoNLSs9hc84ZsNHM7GPvdQCEEtdTZxZQbgcb9KlLmzCkEiUELF35IDEd3cjVw6gi3HdwoLelZZO0HDjESRSEIq91ofxEOJEVwSAvgA1AbzUn+WEazYpJbRphjEuvUTrMiagAoW9+Vhe9BoKVC2VtmLEoWhbUASp3EEEcQQwBBrNYXP7SYswrAukSmI3mUSixtr7pgLr5Ak0GypWa2fn7DSLM7MY0hkCamB3gnSrbhuBa+7iOdq95s8YRQpMpsy6x4H3LfTqPh3C44mgvqVRTZ3wavoMy6tSrazcWAZd9rWII38KjZlz3DhQ6i0kqFbx3I9rq4UgG2+1BpqVUfysw3f9x3o7zVo4NbX9jVbTq8r1BTPUL4qGCH6zvWkVmuwC6FLXF1s4JBG47qDS0pSgUpSgVyXtGwWIw+P+mICE+r0uOTKtiG6A8N/GutVz3tMzmsaPg0W7so1sw8KqRfd1b5UGZzBmCba00MMKEAKDo5a7eNifsjgD0v1qPtrJOK2eEn1AhSDrQnwNfdfyvzr6yptZ9l4od/GQsqLq3eIK3iVh+8fvFazOXaNhzhmjw5EryqVNwdKgixJvxNuAoMxmTNk20+4giRuA1IPektvP6I5X6moGM2BjNmvHOy6SCCrKbi/2Wt1G63PfX3l3aUmzMTHLLF4ZYwbEC5RuDKeR3cPhWizr2kxT4YwwKT3g8TOvAcbAfa8+VBVbf23NtfERRQIQoUWXlqIGt2PQcAenrUfbOTcVs7ROGBCsDrS/hblcHlfdXrlLbDbLxRXERkLIi6t3iUHxKw8t+8fvFafO3aLA2GaLDkStKpUkjwqp4nfxbp040GZzLmibajwwwo1rAlB70lvEf0RwBPmahYnYmM2ZLHOy6SD4WBut+atbqLi1emW9qSbLxSvNEdMsakgjxaG3hlPXqPgavs79o0WIw5ggUnXbUzrwF72Ufavz5cqCs29tabbGKSOBSEVRpU8AbDW7H13X6Adaj7YyjitmtHOCCFYEOl/C3IMDyPDoeFSMobbbZeKaPExlVkVdW7xLcalI6jfvH7xWhz12hwPhmhw5EhlFmYjwqvPjxb5caDOZlzJNtWWKGFGsADoHN7eNj+aOAJ5XPOoc+ycZsqaOZl02O5gbqeqMR1HKvbLO1pNl4oGaI2kRSwt4tLeJWU9eo+B3irnPPaHHioO4w6khyNTMvQ3AUfavzoKfMm25dq4tEhVtIAEaedgXZuQ38+gFR9s5NxeB0ykbgbh4yToI3i+7d68KnZP2t/8XjHTFR6dSqrG12T3gRbipvvA6DpWhzz2jRNA0OGbW0gIZ7blU8QL8WI3eVBk8xZon2k8MaqdwACL70hHia3y6C/nUXF7GxezpI5XQxsDdGBBFxxBI3eoPEVL2RPLsnFxySxX1xgkHjpbjY8nFt/3Vos5dpcM+GaGBSxkFmZ1FlHOw5t58qCozBt+ba00MMKEAKDo5a7eNifsjgD09avsr9nU2GxQM2l4nikRihIsTp3cjyO8Vm8qbWfZeKHfxkLKi6t3iCt4lYfvH7xXUdnZ0w2InWGF9bMrOSAbAC3G/Pfwo7EzE7h8/wAhsJ9h/wDGl/jp/IbCfYf/ABpf46v6VD6dfENX9bxP9236yoP5DYT7D/40v8dQ8Zkhu/WXDYgwaYe4to7w6dTOfE73vcj0tWrpXYrEdIVZOIy5Y1e8zHvLJnIQRMP9HmaOSASKHZQ+oSX13W433O7pUQ9mmkaY8SyBoDBJdFYuC7OTvPh8TcBy3X51t6VJSxU3ZyzCRfpJCTCBZV7oeJYURRY6rgkre/nbfapG1MgLM07d6QZXhkXw3CGJO7F/F4wQT041raibVkKwSspsRG5BHIhSQaCFlvL4wsbDUrM7amZUCA8gLAngOZJqmlyAzzK0mJaSNJRKoaNe83G4Xvr6tI6W/wBaodg7axCf/HyHFPKcU5SSJ9JsNRGpbC4tYcaixZuxUeAPeyOTMQYJhx8MoEkbG246QSPImg1eJyIzx4mLv/q55xOB3YJVu81sL6vEDYCvXMmS2xcrMcQyo0ejuyuoKb31L4gAetwT5jlmNpZ3ddplhORDHMkRi5MtmWV72t4Xtz+VdQoMa3Z39VKnf/0rYdr93w7lQtra997X8vOvrbGQDNJOVxBjTEMjundhvEnA6iwNvKthSgyEXZ8q4oy94pjMpm0NGC2onVYOW3DVvG6/zr92TkNoZcO30gtHhmlMSd2BYSBgQW1XJuRv8uG+tdSgUpSgUpSgVjsXkTv9ptipiDEAmlObMqgeL80HlzrY1Gx+PWFNb8LgbvOgoc9ZPGOhBSwmjvoJ5g8VPkfwPxrF5U7MZmnDYpNESG5W4Jcjlu93qeddK2DttMXD3sYIUs67/wAxihO7zFWNBn84ZSTHQBdyyJvja3Dqp/NP7hWUyl2XPHOJcVpKobqim+ojgW8hxtXS6UGVz5k0Y2IMlhNH7JPBhzQ/MHkfWshlDszlM4fFpojQ303BLkcBu93r1rrNKDO5zyguOhAFllT2G+an80/hWYyf2YNFMJcVpOg3RAb3I4Mx6Djauk0oMln7Jf02MPHYTxjw34MOOkn13g+vWstk3s0l78SYtNKRm4QkEuRwvb3Qd/nXVqUGazrk5cdELELKnsMfxVvI/hWeyZ2ZNDMJsVpJQ3RAbi/JmPlyFdGpQY/P+SfpiCSKwnQWF9wdeOknrfgfWs5kns2lE4lxS6VjN1QkEsw4Xt7oO/zrqdKCizflVMdBoPhdd8b9DzB/NPP4dKx+Vuyt0nEmKKFEN1RTfURwv+bztzrptKDMZ6yeMdCClhNHfQTzB4qfI/gfjWa7Osl4nD4ozTJoVUZACQSSSOFuW7jXTKUClKUClKUClKUCvmWIMpVhcEEEHmDuIr6pQVez8sYWB9cOHijbhqVQD99eh2Bh+5EPcp3QOoJpGkG97gdb1YUoK4Zdw/dND3MfdsdTJpFib3ufO9WCIAABwG4V+0oFKUoFKUoFKUoFKUoFZjtF/wChb9JPnWnrNdoQ/IW/SX50Ff2P/wBVR/rJ/wBs9bWsX2QD+ak/Wz/tnraUClKUClKUClKUClKUClKUClKUClKUClKUClKUClKUClKUClKUClKUClKUClKUClKUClKUClKUCs5n4fkTfpL860dZ/PQ/I2/SX50FZ2R/1Wn62f8AbPWzrHdkw/mxP1s/7Z62NApSlApSlApSlApSlApSqTa2ccLhpO7lkIYAFrI7BQeBcqCFHrQXdKiYLascrOsbFtGm50sF8S6lKsRZgRzUmpOscb0H1SomJ2rHHLHEzWebVoFib6QC28CwsCONqlBhwoP2lVe2cyQYXSJWIZ76VVWZiBxNlBNh1r7wmYsPKIikqt3+rurXu2n2t3EW534UFjSvzUKBgeFB+0r5aUAXvuqNs7asc8SyxNeNr2JBHBip3MAeINBLpXji8WsaM7myqCxO87gLncN53dKYPFrLGkiG6OoZTYi4YXBsd43daD2pSlApSlApSlApSlApSlApSlApSlAqhzsPyRv0l+dX1Uech+St+kvzoKvspH82L+tn/bPWwrI9ln9Wr+tn/bPWuoFKUoFKUoFKUoFKVE2ptFYIXlf2UF/MngAPMmwHrXJnXrKVazaYrWNzKt2rjXkxMWGhYqRaWZx7qA+FPV23egas9mzL+JkxUkkMJ1MqhJop+7ItxEqsbML9LbgK02WtmvHG0k39POe8l8iR4UHki2X76uKjXfWV/ETWJjHTpX035nvP/I9tOd4zKuMaLFqRqeWTCFWV1UN3aqJWXeNO8Hdu8hUPbmX2wyz30phjioHRHkOiRQjB1ZgSUBbfdrcPSuoV+EX41NmcwybsuWXERToo7mPE4o3D3UK0UKpoLWLrdSAQOVS8s5RxMWMR5Q4KNIXmDpaQNewI3uwPGxtauiAW4VQ5u2/JhRAIkR3mmWIayQBqBsbjztQV+ddjSzSRPHB3oRWGqOXupkJ6MfCUPSxPHrVUMqYnVgZJo+/eISCWzqCAW1Q3JIDFCSSRx86lYvPs8UcyvAn0iGWJCoYlWEhOkqeN934ip8We0aQFQO6+jPOxN9SsjFWQjqLW9aCpwuUZotk92sIfEvpEqtId4VzaxVwNy2stwOt6g4PJGJ1qrxkQ/SVkKiRRaMxsrjwsLcgQPhfjWmyZm6TFl0mjWJ1WORQCTdHFwd/w++tTQczTJ+JEcCtD3sccuJvD3qgaXsIn1auA3m3GvybJuL+h4NCmruu/EkQdOLyOUcajpO4+ovXTaUHM8XkvE6YlMZnAwzRKHmUdzIXLBiRbUApC7hyArd5dwjRYPDxuLOkUasLg2IQAi43Hf0qxpQKUpQKUpQKUpQKUpQKUpQKUpQKUpQKpc2j8mb1X51dVT5qH5MfVfnQVXZeP5uX9bP8AtnrW1lOzL+r1/Wz/ALZ61dApSlApSlApSlArF7SzHhp8XGHnjEEH1ntD6yW5Ciw5ILn1IraGuO4nIseqQCSzB3VfCSDoKByxvZTdrhedx1FTri+p6b008PMxMzWYidfPjXf4dHGdcF/aYv71SIszYVuGIhP/AOi/vNcpxmSUjmeFpo7opvckM1o2kBVOHQceRpN2bMC6GZFaNEcsQRGQ5awLn2WGnmKZaTirE9dq8OP6tuXcR7z/ABt2CHaUT+zIjejKfkakXrh+zsiO6pd1UskbXuSD3tzGPCpsbDeTuHWo8ewNoRKGSOYKQCChJ3EXB8Jqmt4tOlHN+Ka+Heap8yZcGLWIGR4jFIJVZNN9QBA9oEbr3+FcjjzhtGA75JRblIt//IVa4PtfxK27yOOQeV1P4XH4VNJtxkKPQwaWV5HljleVtOpjGbqtrWC+gr42p2dwzTSyLI8RmXS4TTY+IMx3jcSQL/8AuqvAdsMDbpYpI/NbOP3H8K2Oyttw4ldUMiuOdjvHqDvHxoKzZWSIMNiFmgLJZCjJe6tc3udVzfhwNq0NfhNQsDtyCZmSKVHZeIVgT/xQTqUryixSMSFZWI4gEG3rag9aV+M1hc8BULAbcgnZlilR2XiFYE/8edBOpSvKHFI99LK1txsQbetqD1pX4zAC5NgOJqFs/bcE5YRSo5XiFINv/XnQTqUryhxSPfSytbcbEG3rag9aV8u4AJJAA3kngPWq/ZuY8NiHKQzI7LxAO/1HUeYoLKlKj4baEchIjkRyvHSwNvW1BIpX4TULA7cgmZkilR2XiFYE/wDFBOpSlAqpzP8A9OfVfnVtVHnGcphWYI7kMvhRWZjv6KCaCF2aqRgBf/7Z/wBs9amuTbOzziIV0jBY0LckAYeS283PudalHtIxP9ixv+Xk/goOn0rlp7ScV/Ysb/l5P4K+D2kYz+xY3/LyfwUHUZ5dKs3HSCfuF6/MNiVkUMpuD/sj1rljdoeMYFTg8WAQQS0Elrc7+CoWTc5Ttj1iw6GUSG8q38Krzk1e6R+PDpQdlpSlArERZL7/ABc80hKDvbx24kqwJY/m7tP31t68ziF16NQ121ab77Xte3S9W48tse+Xutx5rY98vdzXOWwZZtpaVUkTBLG24C2liT5cfurQ7SybHi8c0k+oxpGihQSAzeIkm3QEfE+VaqaYKLsbDd+JsPxqJjNtQxSJG7hXk9kdeXwF92+pZbzxEVpMflhzFlthmbUnUz3YDM+zZo8VDBhzJvhiiFiRq7u9rkdOJPLfXRNm4TuoY4yb6ERL9dKhb/hXpiZkRS7kBUBJY8hzr6hlDKGHBgCPiL1kpj5Zm3lmpimtrXmd7kkiDCzAEdCL/OqTaeUsCwLywRKF3lvYHxKkVfVkO0/BO+CurAJGwaRftD2R9xINq7kty1m0R0SvblrMsRi12PISFGJgN7BgNS/pWJJ0/cai7S2TidkYlJEbUp3q4vpcc0YenL4iq2UKEq8ixLnAGbFYlpIm1RphytyzKCqkOfYsbG4vuFYuH4m97csxtk4fiL5OtfTz8/K0zx2gibDRxYckGZQ0tuKjh3fqSDfyt1rHLgcXgmjn7t4iCCrEWHofUcjUrIuMghxsb4geH3WPBWO5XI5jiPLjyrrebdq4ZMHIZyro6kBARdyeAXz535ca9BuY/NfaSHwca4c6ZJl+ssd8YBsy+pN7Hpv5isRsraE+ClSZQynj4gQHHMHqDX3lXFQxYuJ8SmqIH4A8AxFvEAeX+lq6fnnMOCbBMrMkxcfVqrAm/JgR7IHX4UGfz5n4TwRw4Zj9coaS3EX3CP1ve/w61kI8Ji8A8c5jeIg3UsDY9VPkRxFTMg42CHGo2IG4jwMeCseDEdOIvy+XVM6bVwyYOTv9Lq6kKgIux93T0sd9+VBks49o4kwkaYc6XmW8ljvQcClx7xN9/T1rFbI2lPgZkmVWW/JgQHXmDfiPlXplDFwRYyN8St49/HgDwViLeIA3/wBiulZ/2/g2wTKzJKzj6sKwJB5NceyB+PCgoM/57GIijgwzErKoaS3Hfwj3c78R6VlIYMXs+WOcxvEb3UsCA3VT6jiKndnmNghxqtiBa4sjHgrHgxHmLi/L5dNz1tTDJgpBNZw4IRARct7pHSx33oMnnbtFEuGjjwxIMyhpCDvQcO73e8Te/lbrWO2LtWfATpKFZb8VYEB15jf+B5V65LxkEOMjfErdORPBW91yOYG/58q6J2ibewbYMoWSV2F4gpBKnk9xwHz4UFB2iZ6WdEgw7eB1DyEcTfesZ9OY62FY5YMRhHjm0SRNe6MykX+/j5jpVnkGTDpjkOJ3C3gJ9kP7pa/LjY9bV1HPG2cNFhG74JLqBCR3F2a1gR0Av7XKgxWbu0jv8LHHDdGkW81vd5aAehO+/S3U1jtlbSlwkyTR3VhvF7gMOYPVTXvlySKLFQviYy0J37xuO8qGt7yhgd3lXUM77bwD4M94UmJB7pVYarkWBBHsgc6Chzx2gibDRxYckGZQ0tuKjh3fqSDfyt1qryNsLEQbRwzyxOisZLEggH6mQ2P+hqsyLjIIcbG+IHh91jwVjuVyOY4jy48q7i2Ojug1rdzZBcbzpLG3/aCaCRSlKBSlKBSlKBSlKDznj1Iw6gj7xaqXJ+TodnwCOMXdrGSQ+07dfJRyHL7zV9SgUpSgVy/YyYiTaMWJmUgSSWDbrC8ZZVAvcLp4f61rs85ikwWGWWNVYmRVIa9rFWPIjfcCuWYbPcy6DZCY7EeEeIqhRNZFiwANhc1TlrzTH+WbPSbTXr6T97bLaO18ZLKqsiJh0xmnXq8UoXElEUL0BG/rpquzdhJjj3l0OUV1AYAkKECE3IHh3knfWQjzPiRIzCQ2eQymMX0ai/eCykm1msanHaWPnbU0c0ni1HTG4BvpvuQW90Vt4HJ9LJNrTr07+vw9Ti7Y7RWMev8AUTHjrvv+zbZ0gxEssiK/1O46d9rpEZDcgWUHlcgE26Vs8DMqwRliANCcTb3R1rj30DaspYmPEMXtq1DTcDcAQSoI9a+j2f7RmYl47XJPjkFhc8ALndUsmSLY61jt7I5MkWx1rHb2+9uqYzN2Ei9vERDyDAn7lvWSzV2iYKbDyQDvnDi2pFAtvBB8ZHMVT4XsexB9uWJPTUx+QFXmB7HoF/pZZH8lso+RP41lmImNSyzG41LmxxkKg6Ud+neOAP7sYvf/ALqlbI2XLjJoI5GZIie7R2vpUb20ITu1HfYczXXcB2f4GKxECsRzclv/ACNqtdo7IjmhMLr4CN1txUj2StuBB3iqoxVp+SNSv4aaY4nHaPwz19p8x7x+8ejJ55yGsuFj+jraTDrpVR7yfZ9b3I8yetc12JlyfFTrCqsLe0zA2QX3k3+XM12bYO03DnC4g/Xxi6tymTgJB58mHI+tXYUDgOPGrazuNuZcU4rcs/r5jzDG5r7P0lwcccAAkw62j/OHFlJ6k779fWufZfyHiMROEeN4kU/WMwtYcwL8WrutK6qYTP2RRLh0bDoA8ChQo95B7o8xxHW5rnOwMtTYudYlDAD2mINkW+/jz6DrX9A1+KoHAcaDFZxyAs2EjXDqBJh1sg+0vNSet99+t+tYLLeQ8RiJwskbxRqfrGYW3cwL8WP4V3OlBgu0LIwlhSTDoA8KhdAHtIOAHmvLqL1z3LuWJsZOsYDBR7bkGyLz48+g613+vxVA4DjQYnOuQVmw0f0dQJIF0ov2k+zfrfeD1J61hcr5CnxE4WSN44lPjZgRw4qt/ePDyruNKDn/AGjZH72JZsOnjiUKUUe0gHhsOq9OnpWCyzlaXGzqlmCC2tyD4V6C/PkBXfa/FUDgLUGTzjkdMRhESFQskAtF0ItYoT0NuPX41zXYeRMTPOI2jeJQfG7LYKOdr8W6Cu70oMNnnIay4VPo62kw66VUe8g931vvHmT1rGdnOClO0oSUe0evVcGyju3Xnw8RAtXbK/AgHAcaD9pSlApSlApSlApSlApSlApSlB5zQK4syhh0IBH415DZsQ4Rp/cX/SpNKD5SMDgAPSvqlKBSlKBSlKBXzKfCfQ19V+EUHLNi7axCxYLEtimleabunifQfCZCpK2GoGwB9bV+SZuxUWFxBkdiJJJVglHFGSWxjO7cCu8H1rf4DKmEhcPFh4kccGCi49DXs2wMOYjEYUMbMXKW3FidRa3W++g55tvPEiY66zkRwGFWjHCS++Yk23EXtx5CtjnzaDxbNmlhcowEZV14i8iC4+BNWKZdw4jeMQpokN3W25ju3n7hXvidlxSQ9y6K0VgNBG6ykFRbyIH3UGGkzfiExcTTRSxRphpZGjLI3e6ELavDe3DnXq2dsRLhcQTC0JGGeaOVQ9gbbhd0A1b7gi4NjWyk2RCzq7RqXRSikjeFIsV9CKi4XKeEjWRUw8aiVdLgL7Snip/N8qDLYDODwx4uWTXL3MWEIVnFi0kScLINILNcklufDhVric0zxQO0qYcSBo1QCYkNrFxcBS+rjZQDf0q6j2Bh1DgQpaRVVxb2gq6VB6gKABUdMn4MRmIYePQxDEW4keyb8bi5+80FJh88zPhZZFw+qSKcQso12sbXfTp17r+za9RpO0dysSxRLJK4kLAd4QugkWsE16jbmLDrWn/kthe7aPuI9DMHKhbDUosrbuDADiK+Zso4Ro1jbDxlVJIBHM+0b8STzvxoJWxdoGeCOVo2iLi5Rr3U3sRvANuhtwtU2vPD4dY0CIoVVFgoFgB0AFelApSlApSlApSlApSl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70535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98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Enzymes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dirty="0" smtClean="0"/>
              <a:t>DNA Polymerase </a:t>
            </a:r>
            <a:r>
              <a:rPr lang="en-US" dirty="0" smtClean="0"/>
              <a:t>is the principal enzyme involved with DNA Replication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has 2 main functions.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“polymerizes” or creates a complex compound by linking together nucleotides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It also proofreads and corrects any mistakes that happen in the DNA strands</a:t>
            </a:r>
          </a:p>
        </p:txBody>
      </p:sp>
      <p:pic>
        <p:nvPicPr>
          <p:cNvPr id="14338" name="Picture 2" descr="http://learn.genetics.utah.edu/archive/sloozeworm/images/dna%23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" y="2438400"/>
            <a:ext cx="47244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9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Understanding how DNA is built is important</a:t>
            </a:r>
          </a:p>
          <a:p>
            <a:r>
              <a:rPr lang="en-US" dirty="0" smtClean="0"/>
              <a:t>The structure allows us to understand how the different processes fit can happen</a:t>
            </a:r>
          </a:p>
          <a:p>
            <a:r>
              <a:rPr lang="en-US" dirty="0" smtClean="0"/>
              <a:t>There are several different processes that can happen with DNA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447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DNA ligase </a:t>
            </a:r>
            <a:r>
              <a:rPr lang="en-US" dirty="0" smtClean="0"/>
              <a:t>pieces together the segments of DNA to make one complete molecule </a:t>
            </a:r>
          </a:p>
          <a:p>
            <a:r>
              <a:rPr lang="en-US" dirty="0" smtClean="0"/>
              <a:t>It fits together fragments that allow DNA to come together completely</a:t>
            </a:r>
            <a:endParaRPr lang="en-US" dirty="0"/>
          </a:p>
        </p:txBody>
      </p:sp>
      <p:pic>
        <p:nvPicPr>
          <p:cNvPr id="6" name="Picture 2" descr="http://upload.wikimedia.org/wikipedia/commons/thumb/b/bf/Ligation.svg/440px-Lig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46663"/>
            <a:ext cx="4191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77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Replication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DNA Replication starts on sections of DNA called </a:t>
            </a:r>
            <a:r>
              <a:rPr lang="en-US" b="1" dirty="0" smtClean="0"/>
              <a:t>origins of replication</a:t>
            </a:r>
          </a:p>
          <a:p>
            <a:r>
              <a:rPr lang="en-US" dirty="0" smtClean="0"/>
              <a:t>These are specific sections of DNA that code in a specific way where enzymes can attach and separate the strands</a:t>
            </a:r>
          </a:p>
          <a:p>
            <a:r>
              <a:rPr lang="en-US" dirty="0" smtClean="0"/>
              <a:t>There can be hundreds of origins of replication on any given strand of DNA</a:t>
            </a:r>
            <a:endParaRPr lang="en-US" dirty="0"/>
          </a:p>
        </p:txBody>
      </p:sp>
      <p:pic>
        <p:nvPicPr>
          <p:cNvPr id="2050" name="Picture 2" descr="http://img.sparknotes.com/figures/A/a0d1b3a1aaed46e29034f996722dd1a1/repfork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4100449" cy="254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0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Replication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means that DNA replication happens many different places on any given strand of DNA</a:t>
            </a:r>
          </a:p>
          <a:p>
            <a:r>
              <a:rPr lang="en-US" dirty="0" smtClean="0"/>
              <a:t>This creates many different replication bubbles that will eventually meet and merge</a:t>
            </a:r>
          </a:p>
          <a:p>
            <a:endParaRPr lang="en-US" dirty="0"/>
          </a:p>
        </p:txBody>
      </p:sp>
      <p:pic>
        <p:nvPicPr>
          <p:cNvPr id="1026" name="Picture 2" descr="https://figures.boundless.com/6077/large/replicationbubbl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33600"/>
            <a:ext cx="4716929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95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Replication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completed the replication bubbles will create four strands of DNA</a:t>
            </a:r>
          </a:p>
          <a:p>
            <a:r>
              <a:rPr lang="en-US" smtClean="0"/>
              <a:t>One </a:t>
            </a:r>
            <a:r>
              <a:rPr lang="en-US" smtClean="0"/>
              <a:t>new </a:t>
            </a:r>
            <a:r>
              <a:rPr lang="en-US" dirty="0" smtClean="0"/>
              <a:t>strand (daughter strand) will be attached to an older strand (parental strand)</a:t>
            </a:r>
          </a:p>
          <a:p>
            <a:r>
              <a:rPr lang="en-US" dirty="0" smtClean="0"/>
              <a:t>This means that DNA conserved through the process of DNA replication</a:t>
            </a:r>
          </a:p>
          <a:p>
            <a:endParaRPr lang="en-US" dirty="0"/>
          </a:p>
        </p:txBody>
      </p:sp>
      <p:pic>
        <p:nvPicPr>
          <p:cNvPr id="3074" name="Picture 2" descr="http://ircamera.as.arizona.edu/NatSci102/NatSci102/images/dna_replic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799"/>
            <a:ext cx="2140499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96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Way Street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DNA Replication actually happens two different ways on any given strand</a:t>
            </a:r>
          </a:p>
          <a:p>
            <a:r>
              <a:rPr lang="en-US" dirty="0" smtClean="0"/>
              <a:t>This is because DNA replication can only happen in the 5’ – 3’ direction</a:t>
            </a:r>
          </a:p>
          <a:p>
            <a:r>
              <a:rPr lang="en-US" dirty="0" smtClean="0"/>
              <a:t>Since both strands of DNA are not going in the 5’ – 3’ directions there are actually two different methods for completing DNA replication</a:t>
            </a:r>
            <a:endParaRPr lang="en-US" dirty="0"/>
          </a:p>
        </p:txBody>
      </p:sp>
      <p:pic>
        <p:nvPicPr>
          <p:cNvPr id="4098" name="Picture 2" descr="http://waynesword.palomar.edu/images/dna5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22" b="381"/>
          <a:stretch/>
        </p:blipFill>
        <p:spPr bwMode="auto">
          <a:xfrm>
            <a:off x="6019800" y="1447800"/>
            <a:ext cx="2286000" cy="461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0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Way Street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Lets start with the strand that is already in the 5’ – 3’ orientation</a:t>
            </a:r>
          </a:p>
          <a:p>
            <a:r>
              <a:rPr lang="en-US" dirty="0" smtClean="0"/>
              <a:t>This strand is the simplest to replicate</a:t>
            </a:r>
          </a:p>
          <a:p>
            <a:r>
              <a:rPr lang="en-US" dirty="0" smtClean="0"/>
              <a:t>This strand uses a very linear strategy to replicate</a:t>
            </a:r>
          </a:p>
          <a:p>
            <a:r>
              <a:rPr lang="en-US" dirty="0" smtClean="0"/>
              <a:t>This strand is called the </a:t>
            </a:r>
            <a:r>
              <a:rPr lang="en-US" b="1" dirty="0" smtClean="0"/>
              <a:t>leading strand</a:t>
            </a:r>
          </a:p>
        </p:txBody>
      </p:sp>
      <p:pic>
        <p:nvPicPr>
          <p:cNvPr id="5122" name="Picture 2" descr="http://library.thinkquest.org/C006188/basics/pictures/replication_for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2971800" cy="382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6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Way Street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First DNA Helicase will break hydrogen bonds at an origin of replication</a:t>
            </a:r>
          </a:p>
          <a:p>
            <a:r>
              <a:rPr lang="en-US" dirty="0" smtClean="0"/>
              <a:t>The Helicase separates the strands and creates a </a:t>
            </a:r>
            <a:r>
              <a:rPr lang="en-US" b="1" dirty="0" smtClean="0"/>
              <a:t>replication fork</a:t>
            </a:r>
          </a:p>
          <a:p>
            <a:r>
              <a:rPr lang="en-US" dirty="0" smtClean="0"/>
              <a:t>This is a site where both DNA strands are separated and have unattached nucleotides</a:t>
            </a:r>
            <a:endParaRPr lang="en-US" dirty="0"/>
          </a:p>
        </p:txBody>
      </p:sp>
      <p:pic>
        <p:nvPicPr>
          <p:cNvPr id="6148" name="Picture 4" descr="http://bioweb.wku.edu/courses/biol22000/13DNAreplication/images/F12-0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446" y="2179514"/>
            <a:ext cx="4500154" cy="2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0567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Way Street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After the DNA Helicase breaks the hydrogen bonds DNA polymerase follows and attaches the appropriate nucleotides to create a stable new strand</a:t>
            </a:r>
          </a:p>
          <a:p>
            <a:r>
              <a:rPr lang="en-US" dirty="0" smtClean="0"/>
              <a:t>DNA polymerase also “proofreads” the nucleotides to ensure the stability of the DNA</a:t>
            </a:r>
            <a:endParaRPr lang="en-US" dirty="0"/>
          </a:p>
        </p:txBody>
      </p:sp>
      <p:pic>
        <p:nvPicPr>
          <p:cNvPr id="7170" name="Picture 2" descr="http://www.nature.com/scitable/content/ne0000/ne0000/ne0000/ne0000/14668888/U2.cp1.1_439542a-f1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133600"/>
            <a:ext cx="4282518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47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3’ – 5’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daughter strand that is oriented in the 3’ – 5’ direction has to be done differently</a:t>
            </a:r>
          </a:p>
          <a:p>
            <a:r>
              <a:rPr lang="en-US" dirty="0" smtClean="0"/>
              <a:t>This direction is synthesized in segments that are fitted together</a:t>
            </a:r>
          </a:p>
          <a:p>
            <a:r>
              <a:rPr lang="en-US" dirty="0" smtClean="0"/>
              <a:t>It is a slightly more involved process but it has the same general idea</a:t>
            </a:r>
          </a:p>
          <a:p>
            <a:r>
              <a:rPr lang="en-US" dirty="0" smtClean="0"/>
              <a:t>This strand is called the </a:t>
            </a:r>
            <a:r>
              <a:rPr lang="en-US" b="1" dirty="0" smtClean="0"/>
              <a:t>lagging strand</a:t>
            </a:r>
          </a:p>
          <a:p>
            <a:endParaRPr lang="en-US" dirty="0"/>
          </a:p>
        </p:txBody>
      </p:sp>
      <p:pic>
        <p:nvPicPr>
          <p:cNvPr id="10242" name="Picture 2" descr="http://upload.wikimedia.org/wikipedia/commons/thumb/0/0a/Replication_fork.svg/220px-Replication_fork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015042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96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3’ – 5’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process starts the same way</a:t>
            </a:r>
          </a:p>
          <a:p>
            <a:r>
              <a:rPr lang="en-US" dirty="0" smtClean="0"/>
              <a:t>DNA helicase unzips the DNA at a replication fork</a:t>
            </a:r>
          </a:p>
          <a:p>
            <a:r>
              <a:rPr lang="en-US" dirty="0" smtClean="0"/>
              <a:t>However DNA polymerase has to fit together the bases in small segments called </a:t>
            </a:r>
            <a:r>
              <a:rPr lang="en-US" b="1" dirty="0" smtClean="0"/>
              <a:t>Okazaki fragments</a:t>
            </a:r>
            <a:endParaRPr lang="en-US" dirty="0" smtClean="0"/>
          </a:p>
          <a:p>
            <a:r>
              <a:rPr lang="en-US" dirty="0" smtClean="0"/>
              <a:t>These are small sections of nucleotides that are attached to the 3’ – 5’ strand</a:t>
            </a:r>
            <a:endParaRPr lang="en-US" dirty="0"/>
          </a:p>
        </p:txBody>
      </p:sp>
      <p:pic>
        <p:nvPicPr>
          <p:cNvPr id="8196" name="Picture 4" descr="http://intranet.tdmu.edu.ua/data/kafedra/internal/chemistry/classes_stud/en/med/medprof/ptn/2/11.%20Molecular%20mechanisms%20of%20DNA%20replication.files/image02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19400"/>
            <a:ext cx="4763913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3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DNA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DNA structure and DNA function are related</a:t>
            </a:r>
          </a:p>
          <a:p>
            <a:r>
              <a:rPr lang="en-US" dirty="0" smtClean="0"/>
              <a:t>The way that DNA is built is very telling to how it operates</a:t>
            </a:r>
          </a:p>
          <a:p>
            <a:r>
              <a:rPr lang="en-US" dirty="0" smtClean="0"/>
              <a:t>Let’s review and go deeper into how DNA is built</a:t>
            </a:r>
            <a:endParaRPr lang="en-US" dirty="0"/>
          </a:p>
        </p:txBody>
      </p:sp>
      <p:pic>
        <p:nvPicPr>
          <p:cNvPr id="5122" name="Picture 2" descr="http://www.chemguide.co.uk/organicprops/aminoacids/dnachain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429577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267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3’ – 5’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After the Okazaki fragments are fitted DNA ligase is used to attach all of the fragments together</a:t>
            </a:r>
          </a:p>
          <a:p>
            <a:r>
              <a:rPr lang="en-US" dirty="0" smtClean="0"/>
              <a:t>Once this is completed you have a daughter strand to the </a:t>
            </a:r>
            <a:r>
              <a:rPr lang="en-US" dirty="0"/>
              <a:t>3’ – 5</a:t>
            </a:r>
            <a:r>
              <a:rPr lang="en-US" dirty="0" smtClean="0"/>
              <a:t>’ parent strand</a:t>
            </a:r>
            <a:endParaRPr lang="en-US" dirty="0"/>
          </a:p>
        </p:txBody>
      </p:sp>
      <p:pic>
        <p:nvPicPr>
          <p:cNvPr id="9220" name="Picture 4" descr="http://dnainfo.wikispaces.com/file/view/691px-DNA_replication.svg.png/32608910/691px-DNA_replicatio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2133600"/>
            <a:ext cx="5131253" cy="249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3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>
                <a:hlinkClick r:id="rId2"/>
              </a:rPr>
              <a:t>Animation 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>
                <a:hlinkClick r:id="rId3"/>
              </a:rPr>
              <a:t>Animation 2</a:t>
            </a:r>
            <a:endParaRPr lang="en-US" dirty="0">
              <a:hlinkClick r:id="rId4"/>
            </a:endParaRP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2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the process of DNA replication several other steps are happening to ensure the health and well being of DNA</a:t>
            </a:r>
          </a:p>
          <a:p>
            <a:r>
              <a:rPr lang="en-US" dirty="0" smtClean="0"/>
              <a:t>During replication DNA ligase and polymerase are fixing any routine damage that could have happened to DNA</a:t>
            </a:r>
            <a:endParaRPr lang="en-US" dirty="0"/>
          </a:p>
        </p:txBody>
      </p:sp>
      <p:sp>
        <p:nvSpPr>
          <p:cNvPr id="5" name="AutoShape 2" descr="http://www.clker.com/cliparts/9/0/e/9/11954371911716261963red_cross_joshua_dwire_02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9" name="Picture 5" descr="http://www.redwoodcity.org/parks/images/RedCro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15" y="2209800"/>
            <a:ext cx="3974167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30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Routine Maintenance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DNA can have routine damage from any variety of sources </a:t>
            </a:r>
          </a:p>
          <a:p>
            <a:r>
              <a:rPr lang="en-US" dirty="0" smtClean="0"/>
              <a:t>X Rays, ultraviolet radiation, toxic chemicals and tobacco are common chemicals that damage DNA</a:t>
            </a:r>
            <a:endParaRPr lang="en-US" dirty="0"/>
          </a:p>
        </p:txBody>
      </p:sp>
      <p:pic>
        <p:nvPicPr>
          <p:cNvPr id="12290" name="Picture 2" descr="http://upload.wikimedia.org/wikipedia/commons/3/3b/Direct_DNA_damag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59" b="2053"/>
          <a:stretch/>
        </p:blipFill>
        <p:spPr bwMode="auto">
          <a:xfrm>
            <a:off x="4724400" y="1371600"/>
            <a:ext cx="3839572" cy="496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8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 In Your Notes</a:t>
            </a:r>
            <a:endParaRPr lang="en-US" dirty="0"/>
          </a:p>
        </p:txBody>
      </p:sp>
      <p:pic>
        <p:nvPicPr>
          <p:cNvPr id="2050" name="Picture 2" descr="http://2.bp.blogspot.com/-xPuNVM4cKX8/UWnyfXlVm2I/AAAAAAAAAGM/XsOazwduK9I/s1600/three+parts+of+nucleotid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0"/>
          <a:stretch/>
        </p:blipFill>
        <p:spPr bwMode="auto">
          <a:xfrm>
            <a:off x="1295400" y="1295400"/>
            <a:ext cx="6781800" cy="503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03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Prime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Remember DNA is made from nucleotides</a:t>
            </a:r>
          </a:p>
          <a:p>
            <a:r>
              <a:rPr lang="en-US" dirty="0" smtClean="0"/>
              <a:t>The nucleotides are made from a 5 carbon sugar</a:t>
            </a:r>
          </a:p>
          <a:p>
            <a:r>
              <a:rPr lang="en-US" dirty="0" smtClean="0"/>
              <a:t>All five carbons of the sugar are numbered</a:t>
            </a:r>
          </a:p>
          <a:p>
            <a:r>
              <a:rPr lang="en-US" dirty="0" smtClean="0"/>
              <a:t>Since there are 5 carbons they are numbered one through five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648200" y="1981199"/>
            <a:ext cx="4114800" cy="3968593"/>
            <a:chOff x="4648200" y="1981199"/>
            <a:chExt cx="4114800" cy="3968593"/>
          </a:xfrm>
        </p:grpSpPr>
        <p:pic>
          <p:nvPicPr>
            <p:cNvPr id="6146" name="Picture 2" descr="http://www.uic.edu/classes/bios/bios100/lecturesf04am/nucleotides-DNA-RNA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3645"/>
            <a:stretch/>
          </p:blipFill>
          <p:spPr bwMode="auto">
            <a:xfrm>
              <a:off x="4648200" y="1981199"/>
              <a:ext cx="3886200" cy="3968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924800" y="3429000"/>
              <a:ext cx="838200" cy="685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115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Prime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molecule of DNA has two distinct and different ends</a:t>
            </a:r>
          </a:p>
          <a:p>
            <a:r>
              <a:rPr lang="en-US" dirty="0" smtClean="0"/>
              <a:t>Each end has a </a:t>
            </a:r>
            <a:r>
              <a:rPr lang="en-US" b="1" dirty="0" smtClean="0"/>
              <a:t>3’ </a:t>
            </a:r>
            <a:r>
              <a:rPr lang="en-US" dirty="0" smtClean="0"/>
              <a:t>(three prime) and a </a:t>
            </a:r>
            <a:r>
              <a:rPr lang="en-US" b="1" dirty="0" smtClean="0"/>
              <a:t>5’ </a:t>
            </a:r>
            <a:r>
              <a:rPr lang="en-US" dirty="0" smtClean="0"/>
              <a:t>(five prime) end</a:t>
            </a:r>
          </a:p>
          <a:p>
            <a:r>
              <a:rPr lang="en-US" dirty="0" smtClean="0"/>
              <a:t>The 3’ and 5’ ends refer to the carbon on the sugar that is near the end</a:t>
            </a:r>
            <a:endParaRPr lang="en-US" dirty="0"/>
          </a:p>
        </p:txBody>
      </p:sp>
      <p:pic>
        <p:nvPicPr>
          <p:cNvPr id="1026" name="Picture 2" descr="http://bioap.wikispaces.com/file/view/08P-210-DNA-5-3.jpg/207075400/08P-210-DNA-5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5"/>
          <a:stretch/>
        </p:blipFill>
        <p:spPr bwMode="auto">
          <a:xfrm>
            <a:off x="228600" y="1676400"/>
            <a:ext cx="422323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09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Prime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Notice how the 5’ end has a phosphate group that is left free</a:t>
            </a:r>
          </a:p>
          <a:p>
            <a:r>
              <a:rPr lang="en-US" dirty="0" smtClean="0"/>
              <a:t>Also notice that the three prime end has a hydroxyl group left on the end</a:t>
            </a:r>
          </a:p>
          <a:p>
            <a:r>
              <a:rPr lang="en-US" dirty="0" smtClean="0"/>
              <a:t>These are important for the next step of DNA replication</a:t>
            </a:r>
            <a:endParaRPr lang="en-US" dirty="0"/>
          </a:p>
        </p:txBody>
      </p:sp>
      <p:pic>
        <p:nvPicPr>
          <p:cNvPr id="5" name="Picture 2" descr="http://bioap.wikispaces.com/file/view/08P-210-DNA-5-3.jpg/207075400/08P-210-DNA-5-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75"/>
          <a:stretch/>
        </p:blipFill>
        <p:spPr bwMode="auto">
          <a:xfrm>
            <a:off x="4648200" y="1656806"/>
            <a:ext cx="4223235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35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http://www.youtube.com/watch?v=IN8pKyQz2RQ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63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</a:t>
            </a:r>
            <a:r>
              <a:rPr lang="en-US" dirty="0"/>
              <a:t>Replication Overview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happens during the S Phase of the cell cycle?</a:t>
            </a:r>
          </a:p>
          <a:p>
            <a:r>
              <a:rPr lang="en-US" dirty="0" smtClean="0"/>
              <a:t>Why does this need to happen for mitosis to happen?</a:t>
            </a:r>
          </a:p>
          <a:p>
            <a:r>
              <a:rPr lang="en-US" dirty="0" smtClean="0"/>
              <a:t>How long does the S phase take?</a:t>
            </a:r>
            <a:endParaRPr lang="en-US" dirty="0"/>
          </a:p>
        </p:txBody>
      </p:sp>
      <p:pic>
        <p:nvPicPr>
          <p:cNvPr id="7170" name="Picture 2" descr="http://scientopia.org/img-archive/scicurious/img_86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2600"/>
            <a:ext cx="43434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620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1130</Words>
  <Application>Microsoft Office PowerPoint</Application>
  <PresentationFormat>On-screen Show (4:3)</PresentationFormat>
  <Paragraphs>119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Wingdings</vt:lpstr>
      <vt:lpstr>Office Theme</vt:lpstr>
      <vt:lpstr>DNA Replication</vt:lpstr>
      <vt:lpstr>Structure of DNA</vt:lpstr>
      <vt:lpstr>Structure of DNA</vt:lpstr>
      <vt:lpstr>Draw In Your Notes</vt:lpstr>
      <vt:lpstr>Time to Prime</vt:lpstr>
      <vt:lpstr>Time to Prime</vt:lpstr>
      <vt:lpstr>Time to Prime</vt:lpstr>
      <vt:lpstr>Video</vt:lpstr>
      <vt:lpstr>DNA Replication Overview</vt:lpstr>
      <vt:lpstr>DNA Replication Overview</vt:lpstr>
      <vt:lpstr>DNA Replication Overview</vt:lpstr>
      <vt:lpstr>DNA Replication Overview</vt:lpstr>
      <vt:lpstr>Demo</vt:lpstr>
      <vt:lpstr>PowerPoint Presentation</vt:lpstr>
      <vt:lpstr>Now Switch</vt:lpstr>
      <vt:lpstr>PowerPoint Presentation</vt:lpstr>
      <vt:lpstr>DNA Replication Enzymes</vt:lpstr>
      <vt:lpstr>DNA Replication Enzymes</vt:lpstr>
      <vt:lpstr>DNA Replication Enzymes</vt:lpstr>
      <vt:lpstr>DNA Replication Enzymes</vt:lpstr>
      <vt:lpstr>DNA Replication </vt:lpstr>
      <vt:lpstr>DNA Replication </vt:lpstr>
      <vt:lpstr>DNA Replication</vt:lpstr>
      <vt:lpstr>One Way Street</vt:lpstr>
      <vt:lpstr>One Way Street</vt:lpstr>
      <vt:lpstr>One Way Street</vt:lpstr>
      <vt:lpstr>One Way Street</vt:lpstr>
      <vt:lpstr>3’ – 5’</vt:lpstr>
      <vt:lpstr>3’ – 5’</vt:lpstr>
      <vt:lpstr>3’ – 5’</vt:lpstr>
      <vt:lpstr>Video</vt:lpstr>
      <vt:lpstr>Routine Maintenance</vt:lpstr>
      <vt:lpstr>Routine Maintenance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Replication</dc:title>
  <dc:creator>Administrator</dc:creator>
  <cp:lastModifiedBy>Owdij, Michael</cp:lastModifiedBy>
  <cp:revision>26</cp:revision>
  <dcterms:created xsi:type="dcterms:W3CDTF">2013-12-02T11:47:29Z</dcterms:created>
  <dcterms:modified xsi:type="dcterms:W3CDTF">2016-12-20T17:42:39Z</dcterms:modified>
</cp:coreProperties>
</file>