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92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7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8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24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3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2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7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6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3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12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6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D99BC-9A7D-4CE1-9328-959C13A0A0B7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C847B-C0AA-4273-8F25-66F786DFD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50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BwtxdI1zvk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 of Gene Expression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http://www.youtube.com/watch?v=oBwtxdI1zvk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1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That is how prokaryotes activate and inactivate genes</a:t>
            </a:r>
          </a:p>
          <a:p>
            <a:r>
              <a:rPr lang="en-US" dirty="0" smtClean="0"/>
              <a:t>Eukaryotes activate and inactivate their genes several different ways</a:t>
            </a:r>
          </a:p>
          <a:p>
            <a:r>
              <a:rPr lang="en-US" dirty="0" smtClean="0"/>
              <a:t>These different ways of expression make life varied for eukaryotic organisms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42" name="Picture 2" descr="http://www.shmoop.com/images/biology/biobook_cells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4186876" cy="31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43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X chromosome is present in males and females</a:t>
            </a:r>
          </a:p>
          <a:p>
            <a:r>
              <a:rPr lang="en-US" dirty="0" smtClean="0"/>
              <a:t>However female mammals do not fully utilize their second X chromosome</a:t>
            </a:r>
          </a:p>
          <a:p>
            <a:r>
              <a:rPr lang="en-US" dirty="0" smtClean="0"/>
              <a:t>This is so that females do not produce more proteins as a male of the same species</a:t>
            </a:r>
            <a:endParaRPr lang="en-US" dirty="0"/>
          </a:p>
        </p:txBody>
      </p:sp>
      <p:pic>
        <p:nvPicPr>
          <p:cNvPr id="11266" name="Picture 2" descr="http://i1-news.softpedia-static.com/images/news2/Novel-Understanding-of-X-Chromosome-Activation-Revealed-2.jpg?13540922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276725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95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active X chromosome is a normal chromosome that functions by undergoing protein synthesis</a:t>
            </a:r>
          </a:p>
          <a:p>
            <a:r>
              <a:rPr lang="en-US" dirty="0" smtClean="0"/>
              <a:t>The inactive X chromosome becomes a highly condensed </a:t>
            </a:r>
            <a:r>
              <a:rPr lang="en-US" b="1" dirty="0" smtClean="0"/>
              <a:t>Barr body</a:t>
            </a:r>
            <a:endParaRPr lang="en-US" b="1" dirty="0"/>
          </a:p>
        </p:txBody>
      </p:sp>
      <p:pic>
        <p:nvPicPr>
          <p:cNvPr id="12290" name="Picture 2" descr="http://www.mhhe.com/biosci/genbio/enger/student/olc/art_quizzes/genbiomedia/02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71" r="52476"/>
          <a:stretch/>
        </p:blipFill>
        <p:spPr bwMode="auto">
          <a:xfrm>
            <a:off x="4648200" y="2438400"/>
            <a:ext cx="4028157" cy="198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7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Female embryonic cells will all start out with two functioning X chromosomes</a:t>
            </a:r>
          </a:p>
          <a:p>
            <a:r>
              <a:rPr lang="en-US" dirty="0" smtClean="0"/>
              <a:t>However early in the development of the organism one X is turned off at random per cell</a:t>
            </a:r>
          </a:p>
          <a:p>
            <a:r>
              <a:rPr lang="en-US" dirty="0" smtClean="0"/>
              <a:t>The daughter cells from that cell will have the same X inactivated</a:t>
            </a:r>
            <a:endParaRPr lang="en-US" dirty="0"/>
          </a:p>
        </p:txBody>
      </p:sp>
      <p:pic>
        <p:nvPicPr>
          <p:cNvPr id="13314" name="Picture 2" descr="http://www.mun.ca/biology/desmid/brian/BIOL2250/Week_One/Xinact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787165"/>
            <a:ext cx="4492625" cy="391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53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means that as a female mammal develops there will be a mosaic of inactive X chromosomes throughout her body</a:t>
            </a:r>
          </a:p>
          <a:p>
            <a:r>
              <a:rPr lang="en-US" dirty="0" smtClean="0"/>
              <a:t>This is seen in Tortoise Shell cats</a:t>
            </a:r>
          </a:p>
          <a:p>
            <a:r>
              <a:rPr lang="en-US" dirty="0" smtClean="0"/>
              <a:t>X chromosomes will carry the gene for their color</a:t>
            </a:r>
          </a:p>
          <a:p>
            <a:r>
              <a:rPr lang="en-US" dirty="0" smtClean="0"/>
              <a:t>Based on what X chromosome is turned on and which is turned off determines their color</a:t>
            </a:r>
          </a:p>
          <a:p>
            <a:endParaRPr lang="en-US" dirty="0"/>
          </a:p>
        </p:txBody>
      </p:sp>
      <p:pic>
        <p:nvPicPr>
          <p:cNvPr id="3074" name="Picture 2" descr="https://encrypted-tbn2.gstatic.com/images?q=tbn:ANd9GcTedaNcZz8K7_d9x3IeHxHhDd-pzP9XdHxa-gfMIoCiPFwswnQJ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752600"/>
            <a:ext cx="4131731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36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Enzymes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Eukaryotes also regulate their DNA by using a host of enzymes</a:t>
            </a:r>
          </a:p>
          <a:p>
            <a:r>
              <a:rPr lang="en-US" dirty="0" smtClean="0"/>
              <a:t>These enzymes are designed to turn sections of DNA on and off</a:t>
            </a:r>
          </a:p>
          <a:p>
            <a:r>
              <a:rPr lang="en-US" dirty="0" smtClean="0"/>
              <a:t>They do this by making DNA more or less available for transcription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hQSERUUEhQUFBQVGBoUFxcXGBoVFBUVFxofFRcUFxQYHCYeFxojHBkXHy8gJCcpLCwsFR4xNTAqNSYsLCkBCQoKDgwOGg8PGiwlHCQsLCwsLCwsLCwsLCwsLCwsLCwsLCwsLCwsLCwsLCwsLCwsLCwsLCksLCwsLCwsLCwsLP/AABEIAJwBQwMBIgACEQEDEQH/xAAbAAABBQEBAAAAAAAAAAAAAAABAAIEBQYDB//EAEgQAAEDAQQHBgMEBwYEBwAAAAEAAgMRBCEx8AUSE0FRYZEGInGBocEysdEHFEJSI2JygpLC4RYzNFOi8SQlY5MVVHSDsrPS/8QAGgEAAgMBAQAAAAAAAAAAAAAAAAECAwQFBv/EADERAAICAQMCAgkEAgMAAAAAAAABAgMRBBIhMUFRYQUTInGBkaHR8DJSseHB8RQjQv/aAAwDAQACEQMRAD8A9Z0dgFPeoOj8Ap7lzUWs5u354oE56ovGeqbTPVNEQgpVz0TQMPL25JDd5eyMgOac9Ea56Jgz6I1SGOBz0SBz0TKotCYh5OeqJOeqac+qTj7+6ACHZ6payWfmhn5IAcChrZ6INz6IZ+SOwHTPyQDk0oAIA6ByROeqaAkc+qGA+ueqW/PNMpnqigBBJufRCueiQz6JDCc+iVUKe3sggBF4TddYv7SLHtJNHs2UU+taX/opTqxPpBIaOOq6lMfhN4Czuney74LLBFJHZzttJxvjs2u42aMPa5uwD3MrqkhzjRlO+aBTUc4eQyeqF3v780xz6g38d/jzXkz7NLBBpeKJn3d7XWZzobK4ujis7wNrLCSAddzBJXuimoKDerPRosjdI2YaKMWoYpvvQgcDFsg39CZdU3Sa5FCe9Quqk4Y/PiGT0N789ea5Odz9fDmvG+zf3Rtj0c6yGMaRMsTXiI1mcwvO2EzWn4NmCTrCgoFZ6U0lFHZ9MwPkY2aSWQxxFwEkm0hiDCxlavqeAKbr7fngGT018g45u5qO+Xnm7msJpBlmNuLNJmMRNssP3ds7tWHWvE5brHVMg7g/NSii9odG2abRMUoY94aYmRPnvmETrRG3Gvwuabq3lpFVHZ5hk9AcVwkxzyTbHo6OCMRwsbHG2tGtFAK1JoK8alOeUAR3KLPv8/dSZVGmOOeKkkBGnPv7qFPvzxUyUXnPFQ7QrEIj66S5OoinkfB6ho/BTyoGj8Ap7lnQ2c3phTzn0Tc/JNsiBpw8vZEZ9EmjPTkln5JAADPROAz1QAz0Sr7+6QwkZ6onPqmnPqnH6+6kuohA56pOOeqTUaIAVU0Z9E+iaM+iAFn5JVz0Rz8kNXPRGAFn5oE56oluOeKThjnigA1z1QOfVE59UaJ9gEUAihS7PJIBVwzwSIz0QpnokRnokAW59EXZ9U0InPqkMD2DE3kYcsUHMBN4rQ140xvTnjPVLVz1TWQKTTvaOKyPs7Xse51qmbZ2Fgbc52BeS4d0cqnkrFkLWg6jWtreaACp50WO+0r/ABGif/XR/JbQ0z5JvhICh0f2hgktloskcbmyWcML3arQwiQBwDSHVOIrUBWLoGkhxa0uFKEgVHw4HELF9lz/AM/0r+xZv/rZzW6awnAE5CJLngCHNE11A4NdShoQDQ3X3pkjAcbxddiN26qnGyv/ACnd7c+SjSRkYgjxu90Ya6iIz8+q4Sb/AD913lOf4lHn3+fugZHec9VEkz6qW7PqokqmhEaQ56qHaL1NlUOYZ6KxDIL8enyQSeb+nySVbfI+T1OwG5TnFV9hFwU8hVoTG5+SaM+iIz6Ibs8kMEFJJxQdn15IAIQP190A3PXkgR7+/JGBDzn1RrnquZz6roM+qEAQEWhNz8kQ08+ngmAc/JJIZ9EijuAQgjRAJgKueqRz6onPqmvz6pAInPVFpTM/NEfT2QA4HPRLPyRaM9Ex2fRJgFIoUTjn1TABzmiiaT0nHZmGSZ1BgBi55v7rRvP+5oEtK6UZZozLKbhc1v4nu3NaOP8AvgF5RpjTElpkMkhv3NHwsb+Vo996jOWz3nQ0ejeoeXxFfXyRfaS+0ad5IhDYW7rg9/iSe75U6qDB27toN82vycxlP9LQVQlBZvWzf/pnoY6SiKxsXyz9Wa/R1qfpS12YTlrfurvvTdm0guewtbqu1ibqOOF9y3GthngsD9nB/wCN/wDaf82LehuHl/KtEZOUE35/4PPa+uNd2ILCwjIaVsh0dNLb4iHyW0xxuZI2rGCJlAW6pBqdXeVT2vt3bH4SCMcI2gerqn1Wk+0JhNkhoCaTDDcNm9eda4OBHVQunJNLPGEdP0dp6pVKTim8vryWJ7QWnH7xP/3H/VXOh+30zDq2j9PGcagCRvNpFK+B6hZaqSpjOUXwzoWaaqxYlFHqwYyZm0s79ow8PiabzQjEG/DFQpDj5/zc1gNH6TlgfrwvLHb6YEcHNwcPFbCw9toZhq2pmyfhtY6lp5ubiMf1vELTCyMuvD+hwdR6Nsr5r9pfX+/h8jvJn1USQq2n0aS3aRObNGbw5hrx3A/JVL8c8loSwcvBFmOeiiSjPRS5DnoocxwzwUkGCG9t6ScUkOIz06xC5T1AsZuU5Z0JjD9PZNz8k6t6BKeBCcPf3Sp7+6aTU3c/5lR9rO04srSyMgzvHiI2mveI48B7YixjL6FldcrZKEepI0/2mhslzv0kpvEY3Y0L3fhHU8AVkpvtHtJPcETBuAaSfMk39AszI8uJc4lziakm8kneScVzos8rpPpweip9H1Vr2ll+f2NZB9pNpB77IXj9lzT11iPRX8vbQixR2nYMJfIYi3XNBTW72tq3/DhTfivNitJaT/yeLd/xJ+T1KFs2nz2+wr9JSnDEeskvozra/tFtLv7sRRDk3WcPNxp6Ku/tnbK/4h38LPlqqnBQVLsm+7NcdLTHpBfI2OhvtGka4NtIEjLu+0ar28yBc4eFD44LdWe1MlYJInB7Dg4GvGoPAjCi8UopuidMy2Z+tC8tri03sd+03f4481bC59Jc/wA/2YtT6OhP2q+H9P6PYS7PVGuevNZnRPb+CWjZxsH/AJsYjjfrfh86eJWmxFQQWm8EXil/9FoXPMTg20zqeJrASmlEOSBwSKha2clIH29kXYZ5IDPogB+fkmkZ6JxGeiEfNPGeAONttccTNeV7Y2cTvxuAxJ5BZHSn2ktFRZo9b9eS4eIYLz5kKZp/sbLapjI60NAwYzUJDG8B3sTiTT5BYHS2jXQSvif8TDSuAIN4cORB9tyrslOHRYXjx+I7Wh02ns/U90uuOUl9w6U0vLaH68zy44AYNaODWjD5ml6hhdbPZnSPaxgq5xDQOZNAtLH9m1qPxOgb++4npqe6zRhOfTk7EraqEoyaXgjKVSU7TWhX2aUxyY3EOHwuad486jxChxxkkBoJJIAAxJNwAHGqi008PqXxnGS3J8MlaK0tJZ5NpEQHULbxUUNKih8AvQ+xunbRaWySTbPZto1uq0hzn4m+pFBUbt/JUcX2ZSFoLp2McRUt1C7VO8V1hWi2VisDYIWQs+FgvP5nE1c48yST5rZVGdfL4Xhk4PpDUaeyOIYcvHHRDxanDDfy8FlPtH0vRrLOKaxpJIQLwB8LfMiv7o4rXQMGtUm4fNeV9rrJJHbJdq7Wc464dSgLHfCAODaav7idkpKv38Gf0bVGd2X25/PcVFUiUKJELEeoDVCqVEWsJIABJOAAqT4AYoEStGaXls7taF5ad4xY7k5uB+fAhbdlpZbIDPG3UkYQJmDyOuOVL6+O8LD2vRksbWukjexr66pc0trTEUN481ZdjdL7C1N1v7uX9E8HDvXNJ8CehctFU3F7ZdPzk5ut00L63OH6l38cdvzuTn/T2UOXPorfTFh2UrmbgbubTQjPiql4W5I8wRs7kl0aCkrkuBHpdiFwU6ihWLBTTgsCJMYWqFpPS8NmFZpACbw0d55/dG7ngpdqLhG4scxryCGF/wAIduJ4+HJeeaT7FThkkxmZM5oL3UJL3DecNwv8rlOSkllLJo0tVVkv+yWP5f2JekvtHcQRZ4xHX8b+8/yaLgfEuWPtEznuLnEuc41JOJPElc6Kw0ToOW0lwhbratC68NArheTyPRY3KVjx1PSwqp08cpJLu/7K9JaWXsBa2tc4tjuBOqH1caX0AAoT5rN0UZRlH9SLK7YWZ2NMaVe6K7XzWeLZNbC5gJd32ucb7zeHD5KFofQ0lpkEcQFaVLj8LQN5I6LUaH7AuZMx80sLo2kOLWk1cRe0XgClaV5eKsqrslzAz6m6iK2248cDO2Fqa2zwtfDCy0SgSO1WAOjYDWgOIJNB5OWNKu+2ccgtkm2IqaObSpGzwYBXwIPMFUajdJubz2J6SCjUvPn5/boBIopFVGsaQrPQ2nprKf0TyG1qWG+M7/h3HmKFVzjxXR1ne0BxY4Nd8JLSGu33Eih8k02uURnGMltkuGetaC00y1xbRo1XA6r2Vrquuw4gi8H3BCsRn0Xl3YzTH3e1Nr8EtI3+fwO8nHo4r0XSelorPTav1ATQVBNaUrgCtkZqUNz+J5fV6R1XbILKfK+3w/gmZ+Sa64Gl/LjyVMO2Vk/zh/C/l+qj/bOyf5w/hf8ARJWR8Sj/AI937H8mWOjtIsmYHxuqD5EHeHNN7TyKkUXllu0tsbXJLZJO64611dU1vc1zXY97W8K3LTaJ+0KN1BaGmN35mguYfL4m+vioRtT4Zru9H2RW6CyvDuvga0tz1WZ7d9nHTtbLC0ulZ3XAYuYTd5g+jnLSWS0slbrRva9v5mkEb94K6t5OHVaFDdHpwzFVbKixSXVGH7DdmJI5nTTxuZsx3A6l7nXEinAVH7y2obfnknOJSZn0UUkltQ775Xz3yIGmNBQ2prRMDVvwuaaOFReK8MLuQUDQvYyCzSbVrpJHAd3aFp1Sd41Wi+hpUrQCE58kwil2dyk01y18cCjfYoerUnjwObm3pj2LqQk+HmM+SSi5FRGc1Z7t3oV88ccsTHPewmNwaKuLDgaC+4j/AFlaWaKgrcQeHnyXLakVoaY+/JDWE4yLabXVNWR7Hlbuz1p/8vN/23fRVq9nhtbtYVJpXO5ee6X7GWkTy7KFzo9clhBZQtPeAA1qilaeSzzpwswy/wA8jv6T0grW1ZiPx+5RWWwSSkiKN8hF5DWl1BxNMFtuxOiJbMyeaVjo3FrWM1hQ76mnCpb0T+xGiJrOLS6Vjo6tYG1peRrVpThVvVT5rQ94oXOcLq403YhW1VqKU3nPP2Mmv1rk5Uxxt45+TE8i1MdBOah97X3VY8UoR5/Om9Ux7D2eKNotUswlcCSIi3VF91KsJw481Kkz6LlbrU6R1XmpADfIZr5q9YfMll+ZzatTbVHbCWF1OnaO3RyuaWEkhuq4kUNxuPqVQSFS5sVCmGeqsTyyhHIOQTmC5JaEuBZPS7FgppNyg2LBWDW3hc6KzwNme7WTXsj4DWPibh8j1VZoq2bKQO/D8Lhxabj9fJLTFq15nu3VoPBt3sodc3rrJcYKWVPaHsxJFO5sUUr4j32FjHPAa78NWigIvFOAB3rRaPshstiYy9ss52j9zmtuo3kQNUU46yMWmZmtDWvIAFBcDQeajWq1PkOs8lxwqaYA3YLNXplCe43366d1arf+x1mtro3h4xHHeN4KdbtAWKaR0glkiLzrFobVoccad3jXfiVEdnBGqusqjYvaRmqvspeYPBZRNissOys7tcvvkkwJ3BvK67l4lQAM+aARClGKisIrnOU5OUnyx3auxmeywzNBc+I7J4AqS04G680IH8ZWRFgl/wAuX+B30W2sWkpIq6hpXG4H5hWFi7QSmRuu6rSaG4C43Y03VWO3SKcnLJ09N6SlRWq9ucHmQT44XOua1zjwaC49ArjT3Z+ZlplDIZXM1yWlsb3N1Xd4AFopdWnkrjsJZpIvvL3xyRlsQ1S9jm1PeN2sBX4R6Lmwpk57Wd23VxhS7Vzwnj3jew+jjHt55IyNmwBmu0irjUmgcP1Wio/Mrh9oFsY6CcgF98bgKakgwzvvG9QrVpiaRpa59WnEUaML9wUXWyF2K6FCGxnmL9VK231vR9vLAIuwjGxtNqmMT3aw1WgOFAaXGnCh81s7TYIp2RmRrZQBcXDGtAXU3VWUtukXykF2IaG9MT4lavRL9azxkbruh/oqpURrg8IdmrttknJ9M48skUdl7LT/AA8X8Pgkey1l/wAiP+HxVpn5JsgqCK0qDeMRjese1eAvXWfufzZ5lbNEm0WuVlkiAYw6t3dY3VuLnO5mvMjBafRP2fwx0Mx2ruF7Yxj+GtXefRaKyWJkLAyNoa0bh53k4k8yu9c9VGFaTyzXdr7JLZB4ivm/eyv0rqxWYhga0OowBoAABxuHKqycUhaai4ihHIjBXvaya9kdcBrHxNw+R6rPtXXqjtikctvLN1ZLXtY2vGJucOBGIzyRtNq2UbpD+EXDiSAAOqx9j0pJFUMdqg3nA7sbwlbNLSyNAe+orXAC/wAgq/U+1uDJyNqe41LnHfeStLYe0EbmDau1Xi43Gh53BZVoTldKCksMWTXWjTUTGFzXB7sABxPHkslLMXOLnGpJqSmBBiIQUVhBk0HZmerXxfvt8cCPl6qdJnNFl7LanRuDmmhHvdgp/wDaebi3+EKmyne8jTwWtffd/RNfaX1+J3U8l3e/aNjkArrNFaCtDdXd5eS5WaA7RvdOI3cKHgsbg08E8gsz3vc1pLi0kVrgQKFcZO0RbKWUbsg4sIAvIrQn3XDSGn5Wyva1wAa4gXDcabwqXWqSeq211bVyVtmim0G2rnF4bEAHB2NQaUGPL1ChWrRLNk+SOUP1KVGrTE0481EdpJxh2Ve6DUeH5fCt6laL70FpaMdUOA5Cp9glKpJNjyUUufVQrRjnmpsu/wA/dQp2454qhEzi1yS5kJK5MR6hY8FIt1p2cT37wKDxNw9aKPZDcq/tda6BkQ3993yHv0WeiOZDkZ2qcEP6okrplQKJFuaIlIhIQHBCqTs3JqBnQYdUQefqmjBIIAfnFGl6YxyOsgCe7Tk4N0h6D6Js2mpnNLXSEgihGq28eICguSSwgGlFCqICYABV/wBl7dQmJ2Dr2/tbx0HoqBoXRji0gioIvB4EYKMllYA3Y4IHPquVitW1ja8Ym4jg4Yrrq56rmTjteC1BP1905mOeaaRnqo2lLVsoXu3nut8TdX38k645kkJmU0patpM924mg8BcPlVRGlBqTTeumQHAoOKQQJTAdnFJpQai1AggJoCRKGsgAoHPVElNJz5oAn2bS8sbQ1j9VowFAcTzC7f2jtA/H/pb9FWAolLCDIpJS4uJxJJPiTVAIIhMBayl6Kt+ylDj8J7rv2Tj0uPkohQegDvp6wbKQgfCe8w7i01NPLDoqWbPqtS0feLK5hvkgq5nFzMC32/hWWn3rFKO14LEyFIb8eHy8Uk55v6fJBQ3Ej1SwNrRZbT9o17RIeB1R+7d86rV6NxCxuk2UnkB/O7/5Eqem6EZdTmE+ianALaVsVECUUigDPdsrTI1tnERkBfO1hEbmte5uo8loc64VIGPBQNIfeG2dgjdPDK+0saDO5khoQbv0ZI1CRhjjyWm0nouKdobKwPDXawB3OAoCKb6E9Vws+g4GANbGAA8SgVNzwKB15xARgafBQ6J0994ktOvI6FkcMe0GtQ2eUF4mAJFxBaL6XinFddB2KeZsspnnZHI0ss7XnvtFaid3dFCSAQ38pNa1V1PoCzv2mvEw7bVEn6+pe3W8CEbFoKCF2tEwNdQtrVx7t1155Doo4DJQ6I0haJ2zyynZ7Bj4NVhufaGA7WbwBADRzKz57TWk2ERiUi0tb94dJQa33fYicO83PbFXkfL0aDR0bWva1oDZHOc8X0c5/wAZPiuH/gFnII2TaGIWc412IwjrXD6IwgyZzSNpnfbHMYbU5jYIn6sDom0c4uBc7akVrQYLW2dpDWglxIABLiNYmlKki6vGiiWvs9Z5X674wXUDdargdUYC44YqbBC1jQ1ooGgADGgAoBU8kJYEKiewIURAUgGgI6qAC7QwF7g1t5NwxSYGh7Kg7OThrCnjS/2Vwc+q42OyiKNrBuvJ4neV1oufdJSlwWLoEtVB2tm/u2cKuPjgPdX9Fmu1jf0rTuLBTyJ+oU9OuRSKFgS3otSOK3ERFIhBGiBFL2utb47MXROc15kiaCzV16Oka0hut3akGl6rLfLaI7HM4PtUchfCxhn2Li3WlawloiuoQ6hrwWlt2jo52GOVus0kGlSL2moNWkEUNFGj7OwBrmari1xYSDJI6pjdrsPecaUdfdjvQBUaO00+e0GJzzE5tnkEzW6o2c7ZA3aNLgbiCXNJuIIuTezzJ5pJJBaZnWWhjjL9nrSPwMzS1jaMG7Gpv5K9tOgYJHyPeyrpY9i8gka0eOrcfXG7FcrB2bggcHRNe0tuaNrI5oGFNRzy3DkjCHkqtCWy1SzFkrtVtlBjlcNX/iJTex1Kd1oZqvIFL303KgsPaa0mybN0tbTLqSRPoK7JzS95pSh1dlKPML0CKxsY6RzRR0hDnmvxODQ0HlcBgocXZ2BoaGxgakboW3kkRuxbWvrj1SwGTM/+KWiQ2RofaTtLGJniDYh7nktBedr3ad44X3hbOwBwjZrF5OqK7Qt2lTjrandr4XKvm7MWdwZVjv0TBEzVkkYWxjBtWuBOAxrgrOywNjYGNrqtFBVxcfNziSfEp4QNjyk1GqFb0CBVAlEoOagC17Mk/eW0wo6vhT60WatdNZ1MKmnhW72Wpa37rA57rppRqsG9rd7jw49Oaycoz0WW15ZOJClN/T5eCSLxegsr6kz1axblT9qtGkOEzR3XUDuTsAfPDxHNXFjFwUxwBFCKg3EHenTZsfIpI8/ougVxpTs+5vei7zOGLh9R6/NU+py9F0lJNcFTARd0S1ao6t3TckWoABTAumqg2InAE+F6YAARC6iyP/K7ofouboyLsPG5AACSQCKAFRJqBRaEACicxqmaO0Q+U90UbvccPLitHYdDxxX013fmd7DAKudkY9QSyUFh0DJJfTUbxd7DErRWLR7IR3al1KFxx8uGCkyE580M/NZJ3uXQmohz80gEgM9UQFQSBRV2nrBtYgWiro7xxI3genRWVM9EGHPRShPY8iayeegJELU6X7OB9XxUDsXN3HmOBWaliLSQQQRiDcV0oyUllEBhSok4IkKQCZnBOTWBOCBAKRXTYOP4T0JTXRkY1HX3QAxwTHBdSxNIQAkAk3enBAASou1nsjpCGsBcc48FcR6LihvmO0f+RuA8TnzUZTUeWCKmyWB8poxpPE7h4nBWbYIrNe87WUYNHwtPM58E21aWe4araRsH4W3XX4n/AGVS/Pos0rm+hLb4nPSFrdK8ueak9ALrhwCqpc+imyHPRQpRnoqixEJ4vSReL9ySi+oYPV7JgpaiWM3KXVURBjQ4jDOCj2iwxSXvZfxbcd2NMcV3355JufkrYucegsJlcezkW57x0+iezs/CMdd3mAPSimu+vujX3/mVvrrCO1HOKxxN+GNvibz1N+5SNqd1BkrnrX55o19/dVuU31Y8IeZTmnP6IufW4gHxFeK5h2eqJKSc13Hgiy6Hhf8Ag1TxaaemG/goUnZZp+GUjxFflTirdrsPL2QDsM8FYr5oW1FMOyv/AFW9P6qVZuz0TDVxLz0b0/qpwf7eyJdnqk9RLoG06UuoLgNwwSpnqm1z1RJz1VDnl8jwF2fVItz1Qz80apbkAaZ6oAJIt+nsjcgFn5JoGeiNM9ECM9ENgElcrVZGSikjA7ngR4EXro4JEKyM3HoJlVJ2WiODnjofZNb2Wi3vefCg9lb0z1SorfXzFtRDj0LAzCOp/WJPoblMjaGjuta3wFEigVB2TfceEO2x45u+qYZzvofLw+qaT7ey5k+38qhmfiPCOMtihf8AFGAeLe7w4HmoEvZyM/DK5v7Qr9FYF3y//K5Su9/dWxtsQbUVx7Mf9aPPmnx6Bjbe+bW5NHvfwUqU454qPI/Hz/mU/XWPsLadH2prGlkLdRu8/iOO+qr5N/n7811kdnqo8r89VS9zeWPBykGevNQ5D7eylPcoshv6eyeGPBGlz6KFKM9FNlOHl/KoMv09lJMREdjgknFySlnzD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52" y="2675164"/>
            <a:ext cx="4242969" cy="204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24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Eukaryotic DNA does not cluster its genes in the same ways the prokaryotic DNA does</a:t>
            </a:r>
          </a:p>
          <a:p>
            <a:r>
              <a:rPr lang="en-US" dirty="0" smtClean="0"/>
              <a:t>This means many different promoters control the genes that we are trying start and stop</a:t>
            </a:r>
          </a:p>
          <a:p>
            <a:r>
              <a:rPr lang="en-US" dirty="0" smtClean="0"/>
              <a:t>This creates a more difficult situation to control</a:t>
            </a:r>
            <a:endParaRPr lang="en-US" dirty="0"/>
          </a:p>
        </p:txBody>
      </p:sp>
      <p:sp>
        <p:nvSpPr>
          <p:cNvPr id="5" name="AutoShape 2" descr="data:image/jpeg;base64,/9j/4AAQSkZJRgABAQAAAQABAAD/2wCEAAkGBxITERUUEhEUFhQVFxUWFxYYGBoaFxcYGBgWFx4WGhgYISggGBolHBgZIT0tJSsvLi4uGCA2ODMvOCgtLjcBCgoKDg0OGhAQGzcmHxwsLCwvLCw3NywsLCwsLCwsLCwsLCs2LCwsLCwsLCwsLCwsLCwsLCwsLCwsLCwsLCwsLP/AABEIAL0BCwMBIgACEQEDEQH/xAAbAAEAAgMBAQAAAAAAAAAAAAAABQYCAwQHAf/EAEcQAAIBAwIDBAQJCQYGAwAAAAECAwAEERIhBRMxBiJBURQyYXEVFiNCU1SBkZIzUlWTlKGk0eNicqKx4fAHJILB0+I1dML/xAAZAQEBAQEBAQAAAAAAAAAAAAAAAQIDBAX/xAAxEQEBAAECAwUECgMAAAAAAAAAAQIREgMhURMxQWHRkaGx4QQUIlOSosHS8PEyQnH/2gAMAwEAAhEDEQA/APcaUpQKUpQKUpQKV5rLxcNf30dxxo2awyxrFHrtkyphRiflkLHvE+NWbh3FYoYrcelveC5nMUc4MTDVokfBaIKukcphsCc0FkpVV7ZdojHBfRwl0nt7P0gPgaRr5qrjOckGM9RjcVJ2nHY3laFQ7mJAZpABy42wDy2OcmQjfCg4GM4yMhL0qrw9sgWi12d3FDM6RxzuqBC0hwmVDmRAxwBqUbkZxSftmoacJaXUq2xmWZ0VNKtEnM0jU4LkjppB3IzjNBaKVFz8diVrZRlvSdRQrjARYzIZWJOyAaRnzdR41Ewdt4m0Oba5W2kZUS6ZFELF2CI2NXMVGYgBmUDcb4INBaqV5/L2vlLcTWWO6hitSoSWNYtSALFsNTEM7Fy4yMaMdDtVg4j2oEcrRRWtxctGFMvJCYj1DIUl2XU5G+lcnGPMUFgpUDxftBjh0l5bq0nyJljAXfcbEqxXAXOSM5wp8dqjLLtoeVah7S6e4uIGlEarGGblmNWY98KoOvWMkDG2xIFBcaVW77tWUZwlheSrEBzWRY8IdIcqNbgyEAjOgEZ2yTtS67YRB4khhnuGng9JiEQXDR6kG7OyhNnB72BtjOSAQslKrXxyi5CyCGcyNMbYW+ledz1DMYzltAwqlslsY8dxW6PtVGIJZpoZ4DCyo8TpmQs2nQqCMsJCxZQNJO5xtQT9Kq57aIgl9Itbm3aOCS4CSBMyRRY1lGR2XUNS7Eg94eG9Yr2l5rWxMV3Ass4SIssQE4aGaQFgWLLHhM9FbOnbrQWqlVEdvYiJHFrdGCGSSOacIvLiMblGY97U6jGolAcA74IIHPddqZfTbyAxzrBDaCVZUWPunExMoJY5yFAXIxlDkY3IXalVlu1CosKRQ3N1K8EcxVBGHWNhgSSszKiliDsDuQ2BgV9l7aQCOFxHOxmma3EYT5VJlV2MboT3T3CPLcHOnegstKhuA9oBcPLE0E0E0OgvHKFzpk1aXVkZlZTpYbHYqc1M0ClKUClKUClKUClKUClKUHn0cE0F9fu3CpblJ5Y3jkX0cjSsKIR8q4I3B8K7eKrPLDbTRcPljNrdrKbYmEO6cuSNimlymflS2CRnSR4irpSg854vw+8uhxGT0OSL0iwjhhR2j1s6tcHSwViqnvjx6Eb5yBKWPBriyMkNknyM0LtHqbULe7VAMtqOWjkOGOM4ZW/P2uVKDyocDuZfRm9DvudDc2ks8t1dBwQk0bSGGJZWQnYn1VAUHHgtXbstYSRm85qYEt3NIucHUjLGA23gcHrU1cXCRqWkdUUdWYgAfaar992rs2Vo+/MrAqwRGIIIwRk4BBHka1jhll/jFmNvcr/Y3gju93HI3yVqsvDrZgTkRsTIxz+cqtDH74TW2WK+msk4c1i6Pphhludcfo4jQrqkjIfmFiq7DSCCwzsDXbwvtPZ28axRWk0US5wAi4GSSTs2ckknz3qa4f2ptJiFWZQx2CvlGJ8gGxqPuzWsuFnj3xbhlPBVOO8IuT8LQpbO3pXKlhkBTQ2mOCIxklgQ+VY7jGB18KlA1zZ3N0y2ctzHdOkyNC0eUcRRxNG4ldcD5MEEZ9Y9Mb3Clc2ULcW9xNw+SOZY1uJYJFKoToV3RgFBPXGQM++oXgNnO1xYyvbyRLDZTwSB9GVfVbAeqxyGEbEY8OuOlXSlB5zxbhl1LNcLNbXk7OziBlueVZLEQNAdEkVsjfVlGJOeoxjt7JcFuIprFpIiqw8LNvISV7svMtzo2O+yMcjbarzSg8+uuCS8m6Etj6THJxCSbl6wspiMaBZoW1DTIGHiynGr2VzW3Abx4ZdCXKxRy2c9tb3cyvKXgl5si8xWbRGwCqAzHBBOwr0qlBSOO3N9e2t1ClhJCjWtwnyxj5kkrLpRIxHIwC+tktjqMeNSPFuGyueG6UJ5E6vLuO4otpkyd9+8wG3nVmpQeY8Furp7K6tYrJ350/EI459cfJUPcTKWlywdSpLHCqcgDByTiSvuETxz3CJBJJHNw1LeOUFdIkiW5Gl9TBgW1pg4I361c7GxjhUrEgVSzuQM+s7F2O/mxJ+2umgothbXNlIswtJZ1mtLSGRYmj5kUtuHGNMjKChEh3B2K+2tdpwG55tvO8WlpOIy3csepTyUa1eBQxBwzd1M6c7seoGav1KCAsrGQcTuZimInt7VFbIwWR7gsMddg6/fU/SlApSlApSlApSlApSlApSlApSlAqJ7R8aW1i1Y1Ox0xp+c3t8lHUn/ALkVLV5j/wAQ7tvTlXwSFdPvdmyf3D7q68DCZ5yVvDHdlo4+I8S1PrnPOl8AfycfsVf9+2uIcQnkOlWxsTgYUAAEk5OAAADWixtGlfSCAcE5Ocbe4GpC04bKhDxzIrjG+SMB+5nOPFmC7fnAg43r6tyxxmkeq2TlHM8NyOok6Ft/JRkn7B/vNcckuoYYA1O6bkKCLmPSASMbAADXpxo2BEQ26HHvrifgbrq78fdBJ3PgqtttucN9mDmpjxZ/tYky6uvs32uktWVJWL2xIBzu0Q/OU9So8vLp5H1ZHBAIIIO4I6EHxFeDzjumvVP+G9wz8Oh1fN5iD+6kjKv7gB9leL6Xw5jd08XHjYyc4s1KUrxuJSlKBSlKBSlKBSlKBSlKBSlKBSlKBSlKBSlKBSlKBSlKBSlckfEoWEREqETfkjnaQ6S+F8zpVj7gfKg66pH/ABI4E0ircRDLRghwOpTOc/YSfv8AZV3pWsM7hlrFl0urwaKXPT3H+VZg9fI9fb769K492GgnJeM8qQ9So7p96+FVO67E3yHuqkg81YA/c1fTw+lYZTm9OPFlRFy0ZSPQuGAOs+Z7uP8AI1z4qXXsvfE49FP2uoH7zUlY9grp/wArIkK+IXvv7vIffVv0jh4zvXtMYqfIkmdYIV1SOcAeA82Y+CjqTXtfAuGLbW8cKnIjUDP5x6lvtJJ+2ufgHZ23tFIiXvN60jbu3vPl7BtUvXz+NxrxK8+ee6lKUriwUpSgUpSgUpSgUpSgUpSgUpSgUpSgUpSggu1Mko5Ghp1TmnmmBNb6OTLjbSxxzOX0FVq3vuLxsjyxySLhS8aomRIthqKd3qj3BxkHushGcHb0KlBB9kmuRE0d3rMsbkcxtPyqsA4YFAFONRTYD1KnKUoIKax4gT3b2EDwHox/7ynNcPDXvJ1ZoeJW7qrvGStvsHRirL+U8CPt69KmOPtLywkRIaV0j16dWhCcu+OmdAbBO2ornI2rLgfBILSMRwIEUBQf7WlQoY+bYA39lamdn9Ok4tk05eyOVbK/+uQfsrf+aom64YYVKXDq0FxJqMkacv0a5LhkmRSW0hpMHOdpMHGHYi418IrLmrXDJ7ySR43uYVkixrj5ByykHTKrGXdGwT6uxDL83NSvo9z9YT9V/wC1SGK+1ZWsc7P6QEFxNM0iwXsBeF+XKDAW0tpDaSBIuDgjz8R4Gs+ITS28LzT3cSpGpZ35JAAA3IXUT9gyT03rnu+Dray+lWsZDu0SToBkSxtLhnOxbWnNZ8g76cHwxu43w/0qdIJAfR4wk7jG0kgkBjTUfmroZiBucrvjILVd911/SOtIrhlBW5jIIyDysgg9Ds24rmey4hja9gz/APVb/wA1S1pbJGixxqFRAFVR0AGwA9grdUvNLnbdf0Vm4teIorO/ELdVUFmJttgAMkn5XoBWFjFfzRpLFxK3eORQyMLY4KkZB/KVZLq3WRCjjUrbEHoR5H2VC8I4f6JMIIVPo0izSqMDEMgkUlAQPVfmMRnpoO+4Akml1bvFys00nsnow+D+JfX4P2X+pX0cP4l9fg/Zv6lWGldN98vZGN1cfJm+lX8H+tOTN9Kv4P8AWuyleT6th1v4svVd9/kjieGfBxMoODg8vOD54zvUV8H8S+vwfsv9SrFSu3CxnD108evP46puqu/B/Evr8H7L/UrpsbO9VjzbuJxjYLBoIORvnWc7ZqVuJdKs2CdIJwOpwM4HtrGzuBJGki9HVWHuYAj/ADred343G+PTl75zN1aeTN9Kv4P9acmb6Vfwf612UrzfVsOt/Fl6rvv8kRN/aXjAcq5jQ53LQ68j8YxXH8H8S+vwfsv9SrFSvRw/sY7Z7+d9t1qbqrvwfxL6/B+y/wBSnwfxL6/B+y/1KsVK32l8vZDdVd+D+JfX4P2X+pUxw2KVYwJ5FkkycsqaARnYacnGB7a6qVLlalupSlKyhWL5xtjPt6VlSggEiuY1zJJ3cAElwPnKdycYYgMMjxdfLb5FBdHGqZTkMdnxq26jAzpJKdOm/nUzeW4kQqSQCQcjHVSGHXI6gVGv2bhJJJfUcnIKg5L8wnp1PT+7tQbUtrhZVIk1JhQ2o9SBgkL0Gdzt448KxvYbjQMSLqBkyR3FwfVznJyB+/GxrSnZeEDAL9CM5XJBUL107EAbEbjfB3rNuzkJVV72FJPUZOQoOTjcd0fdQYSW92caXwAoHrDdsbN03wcEnxAIxvXTw22nVgZZMjSQVzkE5XBzgeTfiA8KWHBI4n1qWz3upHzsZ8PZUnQa5p0TGtlXUQoyQMk+Az1NcvFEmKqIXVO/GWJ66Q6kqNiNxkfbgYzkbbyzSXSHBIU5AztnBXfz61FjsrBtguAvTBUf/n/fToBQZRR3aFC0i6coG1EeMhzvpGSVIA9un25+3cVy0jctwuNBxqyMHV3iuMgZHTxwd/AF7NQh0cFxocyBQQFySDuMdNh9wrEdmId95DkEHLZyDq65G/rH/ZNB28Ot5VJMjkgjZSc47zY39i6R7STv0ruVgehzUGvZaAbd/GAMZGNt+mPPf3138N4WkJbRnv4znHhnyA86DsdwASSABuSdgB5k1H8QE0iqbeRANzqznV3WAwcEYyQfsrtuYQ6lTkZ8R1BByCPcQDUXc9nYpCS7OSTnOVBzjGdh5eHTc+BOQztoboOupwY8d4HBPzts4yT03z1rXcQXec82PSA2cApg5OknOdgCpO/zTtvWLdmYizsSxLYxsuwAQeIOo9zqfAkUbsvBgjvYJBO43wunfI69d+u533NBNivtR/DeExwliuSWwCWwdgScDbbr+4VIUClKUHxlyMHoaiOykn/LLEfXtybdx4gxbKSPDUmhx7HFTFRN7wp+Y01vNypWUBgV1xSac6S6bEMMkZUgkYBzpXAS1Kj+G3fpEOWBRu/HIoYhkdSVYBhg9dwRjIIPjVZt4+IQxME5rHSCNbcxjI00ievIWKqsSocAHrnB3oLtSqUL3i51ExqMx5A0L3XCWJO4YndpLsdGxyhs2AG2Jd8VZgDHy8iDcIjKoY2/MYtzM8wargadJGEU5HRguNKoMt5xQs8MWrIjfLFUJUst2UbWz+trSAAacYZv+nvhuOIq0YWNmVnJYuF6F0B1kv8AJgR6mGkHLDG3Qhb6VDdmZLsofS8asREEKFwWjUuuATnS+oVM0ClKUClKUClKUClKUClKUClKUClKUClKUClKUClKUClKUClKUClKUFX4ZxRF4pdWwVgzJDOe6QNWkxs+ehXSkAB8SWHzTi0VgIl1asDUQAWxvgZIGfLJP31nQKUpQMUpSgUpSgUpSgUpSgUpSgUpSgUpSgUpSgwlbCk+QJ+6qtadpp8IXiXBMRcDZxG8MspZEDPrC6BvkasOANS4q2GsBEuxwNtht0Hl+80Fd4J2o50kaFMCSJWV9LhGl0LI0auRobusTsc/JvttWuPtfiKOSSLGvl50tqGWjSRsYGcASKMnAycEjbNmWJRgBQMbjYbHfceXU/fWPoydNC4ByNhscYz78Eigr3xuUGPXCyiTBBDKcK2nTsN8ktjyGMZyyqfl12tCxtJygQih20yI+xDEKCDjJCnqdvaMGrHyF2OlcjpsNtiNvLYkfbWuayjZGQoulgVIAxkNnPTp1P30EdwfjTTzSx6FURpG2Q4YlmeZSNttI5Y39pHhWmXit8GIHDsgEgH0iMZGdjjwyN6m44VXGlQMDAwAMDy91bKsungqvfC1/wDoz+Jirssb66YHmWfLIOw5qNkee3SpWlTP7WOk5ec+es9y6zo4/SJfof8AGtPSJfof8a12Urh2Of3l/L+1d06fH1Q99xC7Ujl2PMGNzzkXB8sN1rm+Fr/9GfxMVWGlejC7ZpefnflpPcms6K8eL3/6M/iYqlFuJsDMGDgZGtdvZWlrpherEW7rwM6r7Y5EVm+6VPvqTrHElz7rt/589SZTo4/SJfof8a09Il+h/wAYrspXLsc/vL+X9q7p0+Pqr54tf5/+N/iIq+fC1/8Aoz+Jiqw0r1bp0+Pqzr5K98LX/wCjP4mKnwtf/oz+Jiqw0punT4+pr5IWx4jeNIqyWPLQ5y/PjbTsT6o3O+B9tTVKVm3XwSlKUqBSlKBSlKBSlKBSlKBSlKBSlKBSlKBSlKBSlKBSlKBSlKCG7QoyGK5RSxgYmRVGWaBxpkCgbkqdEmBknlYAyRUlZ3kcqB4pEkQ9GRgynx2I2rfUDxWBbeaO5jULqdIZwBjWkjaEYgdWSRlOT0Vn86DtuuNwRzCF3xIQhxpbSBIXVNTgaVLMjAZIyV2rqS8jPSRDsW2YHug4Le7O1R9z2ehkuGuHBZzHFGAT3V5TTMHC9C2Zj1zjSMYqL+IkGkKHcIIhEFAQbiEwas6c40E931c74zQWP02LGeYmNOvOoer+d19X29Kxl4jEvWRfmHAOo4dginC5OCxAz0qv/EiEuXaR2YppPdjAzqLagEUBTv4Y8853rKPsVEGUiWTu8rxHeMbwuC22/wCRUZ648dhgLB6dFgnmpgHBOoYBxnGc9cb1vBqlcZ7DZhEduy5ICMZNIGkxyRs+BG2p8SZ6DOPWHWrpGuAB5ACgypSlAqsPxa4S4u+65iigaRdUZVA6jIVX0gOGG+VZujAhMANZ6qPEO0E0c8sTxhkjOpiVYK8UxijjXVggHW8gJOwEJ1aQdVBhb9p7tuTi1YiSTTq5U6hl1RDOGXMOFeQ6pMK3K29bI0WPaO+McacgNNy7NpCyONPpDwRkugwVZSbhiPBYgTjNZ2nbCZo0lNqscZVTpLsWybVbghgI+4qswTIz0OQMVwXXbOdRO8drGGa3klXBJdZI4J3BcKuJI8wqudQI1KADkUEhb9p74iDXZFTK8QbEc5CB0iYq2FJQgu41MNIKYOK+R9pr7TFm0OuSASsOVKFjZo5JAhIydSlQpGkbsNxXYO1Umi9c2ukWurTmQfKaS4wwVS0ZOkN0bIcEZ6Vyr2wnKF/RI8KF1MZn0amuHgDBuTkw4Qvrx0I7uDkB9XtNeltPobL8kr5aOXckgEgoGXO57hbO2chd6s3CLl5YI5JI2jdkUsjDBUkbgjJx95qsR9sbhiCLIBCsZJaV1cZSCRho5XgJtskElTkLWi77bXC4YWeVWRg4DOzlRDcyLH6gC3GuFV094ZkQBjqyAvVKpadsbgxl/Q0wqKzYuFPrTPECraArLpQsSSDuAATVtsp+ZGj4I1qrYIII1AHBDAEdfEA0G+lKUClKUClKUClK4peLW6kqZ4tS5yutdQIBONIOc4UnHsNB20qMTj1uWC6yGY4CsjqT3dfzh5A+/GOu1b7PikUrFUfLBEkOzDuyAldyME4GSOoyuQMig7KVjJIFUsxAABJJ6ADck1CfHLh3162/Wp/OrMbe6LJb3J2lQXxx4d9etv1qfzr78ceHfXrb9an8612efQ23onKiO1lpNLZzJb6eaVOkN6rf2Cfm56Z8Dg1p+OPDvr1t+tT+dffjjw769bfrU/nTs8+htvRKcPSQRIJWDSaRrYDALeOB4DPT2V0VBfHHh3162/Wp/Onxx4d9etv1qfzp2efQ23onaVBfHHh3162/Wp/Onxx4d9etv1qfzp2efQ23onaVF8P7RWc76IbqGR8E6UdWbA6nANSlZss70s0KUpUCqPxLtpNFctDyYyBcRpnLZMJ5aM3lzBJIgA8mq8VVJO0+ma5D245NtrLSDWXIRI5CwzGI9g2cCQt3dgTtQclx28BAaBI3XugkyAL3ms99YyAFFyc58U8Kw4l2+5UcmIgZFhmkXvLjUkdxIuY9WvR8gQSPFh7cdj9s7UKTyJSvL15CxEMeSLjkga86zFhs40dBqztW1e0FsqLObeVTNI8D5VMxtC7xMJCHKKoYMMgkHwztQYTdrIXjuQ0DMkLrCwYppYvMYMsCe4oYaiWGy79QQMLftuheMNH3ZXjRWDKwXmLbFQSjMG71wBqHc265Kg8/FO3ccaOy2r5HOLK5Rdax293MHBQvkMbVkw2GGc46Z6OI9soIssbeQojzqXxH3uRDdSO0ahs5BtXTv6eo8KDPiXbEJNJCsRLRS26MxIwRJLbocKDqzicYPQlSDjbPPB29V1jZLZyJNIB5keBrkhiTO/i86A+WG67Z7PjbDqQNbTq7SJG4IhzEzXAt11kSHUC+T3NWACTjYGxiJfzR9w88/wCe9BULTt/HLjl27nItyoLoN5zbhQd9h/zC7jI7rf2c42nb9WwzQlY3NuUOsF9E0Mcup0UEjBfTt3e6csKuQiX80eHh5dPur5yF/NG2MbDbHT7qDZSlKBSlKBSlKBURNwCJtWWfvFicEfOfmbbef7ql6UEK3Zm37wClVYHuLhVDEKOYuBlX7iHI6FQeuay4d2dhhdZEL61DKWLZ1KwUaSvqjASPoAfkx7amKUHwitXosf0afhFbqUGn0WP6NPwinosf5ifhFbqU1Gn0WP6NPwinosf5ifhFbqU1Gn0WP6NPwinosf0afhFbqU1Gn0WP6NPwinosf0afhFbqU1GtIEByFUHzAArZSlApSlAqj8S49ax3FxmwV5IhKzOFTW3KiWXUxI2U5RM5PeK7eNXiuC54LbyZ1wo2ouTkdS6cts+9dj7qCrHtPw/5Nhbp8rJ6PkrGrCP5IsWDYOFeZVKdQdW2xqW4txaxhcxzxgCPVMWMJaNW0yTFtQUjWVjkbzOPMjMg/AbU8zMEZ5ocSd31hJ6+f73j51jN2ft3leWSJZGdAh1gMNOl0IwR4q7A58GPmaCFtrvh6xTD0cCKKOaebXH3hjmLIHRhqZtBbzyr7ZBrY/FuHs0imDU5OHX0cszsylGUgKdTBXZTnwLe2plOB2wRoxCmh0aN1xsyOWLKfPJYk+80n4HbOXLQoS5BYkdSMEH37D34oK9dXnD5jFPoZmUrIgwyKSTbzaiOmcyxN06j2VIjtladMyZ0s+OW+dKhzqxjoeXJjz0+0Z6LPsvaRhMQqWSNI9bAayqBFGSMZOI0/CPIV0HgdtkHkpspQbfNOrb/ABN7tR86DS/aKAQRzDW6SkqmhS7EgOxAC5zsjbjbaudu19qM7yaV6sI306QqO0mcfk1WRCT0Goe2uq57P27xpEYxy43MgQdGYhwdWdzkuxz1J3zW2Tgls2MwRnDaxt0bCjP3Kox02FBCydu7YI5KyK6JPJoKHOmLnbkrkKG5EmD/AGcdSAeqbthaoJCxdRGdLEowXZ3jJDHAIDRsM58B5iutuztodWbeM6xIG29YSatYPsOt/wAbeZrZLwS3YEGFd856jqzOdx5s7H/qPnQc152kijmMTJKTojdSqFg/MLgIoG5bCM3ToD5VjP2ogV4R3ik6I6SqrFMPJHGmrA7oZpF3Pn7DjsuuC28nrwoe6qdOiqdSgY6YO48t6T8Ft3aNmgjLRACM6R3ArKwC+QDIp96qfAUEZa9srdkDESDMay+oxG6JIEDAd59LrtWU3a2FI45JEkRJJZ4iSPyfIWd2dwdwNMDHz+6u9eA2oTRyI9GnTpxtp0CPGPLQoX3AV9HBLbQsfJTQjM6rjYMwcM3vIdwfPWfOg0ntFDyuZiXaTlFOW3NEhGoKUxkHBB9xBrlPbK0wzapCi4y4jcrp5azF849VY3VifDUB12rsn7PW7RLDywsauJNI2BYZ6+J6+/YVnJwG1YaTbxkag+NIxqCLHn8CqvlgYoI/462moqWkXSXBYxSBO4JyTqxjH/Ly489HtFYy9s7dW0ssowDqzGQVcPGgjKncMeap8sEHODUmeBW2cmCM7k7jOc83Oc9fy0v6xvOtZ7OWmkL6OmF1AbbjUysTnrnUqnPXKig2cJ4zFcF+VrIjKBiUKjLosgA1YydLqT5ZqRrns7KOLVy0VQxDHAxkhVQH8KKPcorooFKUoFKUoFKUoFKUoFKUoFKUo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200"/>
            <a:ext cx="458848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331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Enzymes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order to save time and energy most genes in eukaryotic organisms are in the default “off” state</a:t>
            </a:r>
          </a:p>
          <a:p>
            <a:r>
              <a:rPr lang="en-US" dirty="0" smtClean="0"/>
              <a:t> The enzymes involved in eukaryotic gene expression will turn “on” the genes and make them ready for expression</a:t>
            </a:r>
            <a:endParaRPr lang="en-US" dirty="0"/>
          </a:p>
        </p:txBody>
      </p:sp>
      <p:pic>
        <p:nvPicPr>
          <p:cNvPr id="16386" name="Picture 2" descr="http://www.ciphercloud.com/wp-content/uploads/2012/07/on-off-swi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399"/>
            <a:ext cx="4392646" cy="291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48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On/Off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Think about the different types of foods that you ate yesterday</a:t>
            </a:r>
          </a:p>
          <a:p>
            <a:r>
              <a:rPr lang="en-US" dirty="0" smtClean="0"/>
              <a:t>Where the macromolecules different?</a:t>
            </a:r>
          </a:p>
          <a:p>
            <a:r>
              <a:rPr lang="en-US" dirty="0" smtClean="0"/>
              <a:t>Where the amounts and sources different?</a:t>
            </a:r>
          </a:p>
          <a:p>
            <a:r>
              <a:rPr lang="en-US" dirty="0" smtClean="0"/>
              <a:t>This means the bacteria in your gut have to be able to survive in many different situations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hMSERUUExQWFBUWGRwaGBgYGBcYGBwXGBoYFhgcGBoaHCYeGhojGhcYHy8gIycpLCwsFx4xNTAqNSYrLCkBCQoKDgwOGg8PGiwkHyQsLCwsLCwqKSwsLCwsLCwsLCwsLCwsLCwsLCwsLCwsLCwsLCwpLCwpLCwsLCwsLCwsKf/AABEIALYBFQMBIgACEQEDEQH/xAAcAAACAgMBAQAAAAAAAAAAAAAFBgMEAAIHAQj/xABFEAABAgQEAwYDBgQEBAYDAAABAhEAAwQhBRIxQQZRYRMicYGRoTJCsQcUI8HR8FJicuEVgpLxJDOiwhZDU3Pi8hd0sv/EABoBAAIDAQEAAAAAAAAAAAAAAAMEAQIFAAb/xAAxEQACAgIBAwMCAwgDAQAAAAABAgARAyESBDFBEyJRYZFxoeEFFDKBsdHw8UJSwRX/2gAMAwEAAhEDEQA/AHyk+y/D0yAgygslN5hKs5Laguw8BaEDGfsenpqMtOpK5ZuFKUEkdFcz1Av0joWF8RClkok1q0onIAQHNltYEEttrFfDeMpMwqGcZgogjNyLc9G3jAbMV7TTxplsmKOEfZZWy50vtFJMp++ULcsLsxA10tzjoeM4LLFLM7NAQpCCpJGrpDsdyCzXiWRjktvjA5upPjzgTjfFaZgyUn40x2UEDOkIIL5jo/QOYoWRhylg2csAT2nOKfjgHUQSkcVylatDBVYTRT5eWbTygprqSnsljbVAF/F/CEzHOCKaWtIlVSk5hYLAUx/qDOOsDCYX7WJpp1D3TLGFNcmYO4RcgAcyS3pDdh0ns05Uglg5Va538ISuEMPMhkrUmYQsLSpOv8Oh8YdEz1OS4If5e8b3vzHrEsoUALF8rs5IM9UUkN3XufDzv+9oiNaEagHNoCSQOhIBF43mbEBJvq3va9o0TNFwzEvqzHUsGt0b+8DlKkiQViyWPNO2pLnlpce0TSmAAAUnm/5ZjcRoqaFDMCG8SGI2Atv4R4VlYZ+ne3531sOd/COlYQp5r/FZQ9w1/X28o3ROH9zt/aBMuuCX3blcs2433i924I7pBSwY668t9j1i4aDbHUnmjNYaHex1tvCJjND2U0pbum4b3bwh17Ybcn5E+X70ililOmZLV0uCL3Hh6RB+YTC3A14iQEsS0R1FeUxrPqhmVff6ACNaWkM5fSBZEpyJsYn5ICZNh1WTcwQkpmTFhKQT0Acww4PwToZndHL5j+kNdHh8uUGQkJ+p8TqYaw9Cz7bQiPUftLHj0mz+UXKLhRZHfIQ+2p/QRcouBqSWcxl9ormvvf8AT8PtB+MjVxdLjx9h95i5OtzZO5r8JrLlhIZIAA2AAHoI2jI8KoYik9ipiWKS5CCuYoJA/dhvFfFMQKABmEt/iVqwvp1t7GANTXyFgHIpajcFSibHewiD9IXHjvZ7SxhvHyJpLylpA0NiT5CCS+KJIS5ccxZ/R4AInI3kuOZCvyMV59PTrHdBlkcj/a3m8U91d4x6eMnsRGKTxnTKLZyOpBaCdNiUqYHRMQrwUI5ZWU6krIUp0kd1TajwGhijPqUAFpkxJHIt6xXmw7xj9yxtXAmdqeBtfj8uUSkuVDYD8447/j05gEzpnS7Hzy6xtOqytJ/EIVuVKJc82ivrX2nf/O4nZudI/wDyBJCmWlh0UFEeUMNBiMucnNLWFDp+Y1EcJVMYss3bQW9TDHwfjKpcwhPTQu/MNE8yO8nJ0KlfZ3nXI8ith9emajMnzHIx7BgbmSQQaMDYzhsislGXPR3TocwSQdmUDq8I+P8A2cyaeWZklbhPeUmYtLlI1ykAeEF67gioyHsalIVyWhgfMEt6GCmAVK5MtMuZK/FFlKYkqVuQfHlblGAMtDZmsEH/AAN/59ZTwpNCpCXp5RSRrkBLdYkHD8ilP3ikYJfvJdwH5ObB2t6RvxZQ1EySTKlNMfuqDOL/ADXdmhCrplVTsqetBD6JJfze0UVWoj/cOiq7Bgfx8iPFYmXUTUKJVJ/9Qi+YMbaMC7d69h6B/tG4bpkUxmysxnJbKc5UGcAggki4O3KK8nimWwcOSBvYRXxTjFIo1S7F3SBrZ7eggiWrWO8I2IEgAmvjxFbAK8omXJ+F25EEOPC8dHwzGBMAQSkHW+lrctd45ThFT2lRLHMqB6jJMf6CC83ETKJZjcggjXQ+IN/aNLJjDqLG4hyKuaNidQCwHIDHk7Md9bF7xBNQkrDlQS7kPuzOBduT8jCphfEoUAEKZtUTC7c2UbZemt9IOScX3VLIHMFJHob6DlyjObER2/tGg8IJpgz5nbY3Pgxu79YtZ+6Q7AnkC+gc7gbQLk42CCCGvbu7bjS3PWPJeKS//NUSOiWt4Ata+0V9J/idyXyYWUon4QoDdw1n8ted9Y3kl2Zxz5vzDbbQBqMfBJyKWvroLcwdv1irO4xTLABUAobhTt4JHkLnaJGFzILCo1y5uUEk29x6m4gZiGIZkFKVEC+ZXP8ApGmrCNaChn1chM9GVYU5SJhKXALOALC4LObxNQ8PTSTNrVJly0/LmTfa5FgHt+kO4um47P6RV8oOh+sQcIwGpq1KMqWVJBbMWSlxs5sT0EdQ4V4OTSpClnPN5/Knonmep9ouzMdpKeWAJkpKUhkpSpPoADbzhO4y48WwTTTOzsFPZ1A65SCdOkMjFjU8u5knNmzDgNCdIJbWAuKcZ0dO+eejMPlSc6vROnm0cQqsXqp478yYtPLMSPR48pMHUdQQPeL+oT2Er+5gfxGdBr/tgDtIkP1mH/tT+sB5/wBotas2WEDklIHuXPvAE4fkUAkZlHmAf7QQo8IcvMPlA2Zo/i6fCo7S7L4yrT/5yj5f2idGNVy9Zy0jxy+wjxMtCAyQB4RqVRSj5MNWMdlH2lyhrSFtPmKmpUQ7lRZjq1zlylTtcO/OLdOQFLM5aESgpkBDFRSBbIB9TYAbvAcoAKVktlILjUNdx4RdxWgkpmHLOVJW7kS8xQTzKFDI53ylrwZTqpm9QvFuQ7HxLqMYpgSJkucgG6FOgkg2csB6CJJwSZksoV20pbuQCFoyhyDyLee94Az6eZNUP+MDf/rygW+kEpqZRlJQiYSUlPaKQlMtRT82ZSSRoD3Wi4Nd4A0f4AbgvG6lSVCWCyQCb/Ff6O0AqsgC13iatp5yznUSSwD2FgGHtA1RbcEwInlNXCnFRuSJB2tEM4Ebl4lCz8wtExw6YWdNzoDq3hsIrQqH5bqDZYmKUGDvDHhKWnJyvnQHc6gnn+9o8lShLGgzNcvpB/B6GWiVmUWWpQJ0bk5e+hgTnUKKHcS/LTOlvlLg3d2jIlrOK6aRlQV7bOfVhGRUO9aERYKTsCGJ68+VY0SzpLFJuA/jeCUqrQkLJOUJbwHgNoUaeaupQpUpaUpl3Iv3gl2APTU9S0QYfjMmpSSucUIbKzByHsXOjX9YwkdlblX+5z4Awq+3jzHBM6co5kGStHIE5v8AVo/pCrxFXpRVXSxCQSFJDOSbgte3KN+2pkDuVKh1ISr8gYWeL/vMxGZM2QpEvvJPaFK1ONEoVYHoDe0FRmdgo/rJxouM8m7fgR+ktcWz6afKByZZqGIyi6tHTbV+UeVGKUiJGWZJQpg2RSQC/K4ceNmhb4Wx1dP2k5UozJukt7oljdR2znQBw1+cAsexddQt1rKlqN35bDwfbTxjQTAxanPb4/zX4zjlUA8F18n/ADcscMTAuvBSAlCQvw7ySAz7AMB0HWJselEVJA+Yd3YEgn3Ykf5Yo4DJKahLEkl/MkGHtOAFaPxk5g7pI+JHhzG7DlvDrZkDUT4iIxtxvzcTU0qkAFQbMHHOxa8a9sQqxPrDJjGDzeylEd4MWIDljta5YpOoEKs6UoG4v78oqAe5k8h4hBeMzQHExXq7+L6xDNxFahdRiiZpe4vGJJ5RBUCWDEyU1ChoSPaKU6eYJ0WETahWWWl21JskeJg2fs5ZLqnXbQAN7lzFfVxoaYwvovkHtE7DwUtJw+lKWbsUacwkA+7wRxOj7WTMl/xpI8CRY+rRzrgTib7nJMiaoTJctRYpBzIBLlxd0u5to58I6PRV8ucnPLWlaTuC/ryh9HVxqZWTG+JvcKnC+3XIWqXOHwkpL6pILEHpGYhhCZiXRbdtvLkY6H9oPBqp47eQl5gDLQNVp5jmoctx4Ry6nqlSi12BYpNiOeungYoUqamLOHECzp8ynWxdv3rBWj4pLXCVex/QwQrKaXUosRmGn6GEuvwpcpRABHQ/kY6hJLMPFiOVPxJJfvAoPMgfUQYk4khae4oHwMcrGIKFle8WZNaHcEpPSJKSBnBnR0z4sJnWhMouIVBgvvDmNfOC9PjCFCyr8t4pGAb7QniNR+Escxl/1d384TZHHKwtXa/iAqJBdlMTz3s0X+IcXZDA/wD2IIHoCVeSecINXMAU0GQVM7qmDNXxOgp46kMO6v0H68rxrQ8YmZOQhAyBSgFFwSUuLaW8Y52J8XsJq8qwrkX9LxLryG4DG3FhU65V1INkuonQARkjhKbN7yssoctVNzLG0a0fE8tFkBMsMDo5Lh3zHWLsripKnBc+whNi/ibYZQNTdFDT05ypQVq3Uq7fvkIp12JgOWKAXPd384jqq5DvqPeA9RjlyBZI5GOAJ+snmq7lyjxAfEU2Gj7nwixKxWZNUJctJWtRskByY1w3hioqE9rNUKamGs2bZx/Ik3WT5DrDDLr5FKgy6QFJIZc5X/NV4fwDoG8jHOUxC3gvUbM1Yx/YTSVSyqLuzJSKmeq81z3Zf8KEncs7+UZAxVYI8jObqshNjUcXpMYHu2fmzFFPF02UjIhaikhiNbflFVNarUAAm57yvo8A5dclIy3i1Jzgc4e9PiOw+w3M+wx1+XiXJ9StiWBPXMr6kxYwvH+zSStKVKFwCA3IhtIpJmqDOH6RSqatNwR7X9Y7gcg4nt9J1qh5efrDOJcUlSLJAckgWYPC9SzVZuZe3nG1JLVNdNgkG6i9uQHMnRo7zwfw9RU8k/dAhc9LZp0wZ1gsCciflYlmDNuTDOLCmJeIESz9S2Rg1xL4D4UqUz+2qJC0Swgs4ZdykOlB7xsW846vSzpAWiUQM6wWRMYKIAckJ1DeHnAatxxLZagpMpQUD3xc7KGhSbGz7s+ginh5p6eX2iikquqXOQozgkHSXMKEhSeRITodXDxRsSFuRG4Hm5WrjdJwqlp1KnoQApRGZYJOttywH6wJ4g4Zk1pCklALPmCAXfnsfr4wEwjHZlVMXMSHQE2TMyA50lyAHyKU7Mo5RvrBTCJyFhU7v0k6aBmlzAAPw3AUEgpMwAWcEjoNILrtB0bu9xbxvgwCSFyqOdnHxB0KLfzJSQevdceOwLBMGTOWTlUkAsR3gXGwcu4OsOWLYhSpSHUZ09YyhaVqQpLOQXATlAOwHPXfbCkElSyXOvxF/M6kvCHUZtcU7/0mt0vTNx9TJdePr+kuUGGpQjKAEgbZQfUnePaqS5YpSH0ULAnlFxVYAN/A3HkXcRUXMStJbTcHb9Yz2AAqNqWJsxYrKRST8ISoFlHSxu7/AL0ELlPxFOpJxPelhyHGxHP+JPjDJjNWe9KUMyVBn3HJ/TWFXFlpIVnsLfRgYvgy8TUZz4PVWzHij+1daQO0QmYOaTlJ+ogbinG+G1iyKqmXKVoJqCCpupAD+BBitwt9nkhcvNMmLzEOcqmSAb6fnGmMfZOouqTNdGozBleTajyEPp1qE1Z+0826qp13kS+DxM79DUon/wAhIlzfBlWV6+UC66ZNl9yqkEf1pKD5Fr+UG+COHJcpSvvJC1g90fKANyNyT6N1jo8xH4RyKs3wllo/0qcRVuuTlxq68iEXO695wWpoqdehUjoRmHqLwOXw8g/DNQP9Y/7Y6PiNVTGYZdRRSn/jkvJUQdCw7r+I2MUpuA4arSdUyeikypg9ikw8jAiwZJzo38QiEjBSNJ6fRZ/7Ym+6ZRebm6BB+p08WhvXwrR/LiKR/XImD6KMCsTwqVIy/wDFSpwW4PZhYKQGJJzJDOLDrF5xyIB7f/Yj4riBKiORb9feBi1FRJJvE08ZiTzJPreIMvryaDDUSYkz2SHUBB6jwVWRKgHuHHQ6/lAGVr1GmsNWDY8mWAmYfQEgeJ/R4sKldy/LCpaRLWAQCcinu38KvDUefSLUgrmKCUJUpWyUgqPoIEDFwKpE1SUzEJXZCvgUkHQ9CPrDlSfaHVzz2VHLlyEsSRJQJaQkXJUpnYC7wFqjaZGAAlml4GqMuepWikl85pGcj+WWC79C0EKOZS0oejpzUrDn7zUsmUG1KQpkjx18YylwxLvOm9tOKQvMTmABLOlKnBA/iLm4sIhqqeX3iqey9GSXXs11OoJ6JZtYSPV47oRr92zMNyBQqKyZ2tRPM0pulKEqyJ/ozZQT1AMTyaclKs8pYAbvBTluTAEE32jYTZnyzUpQbKQk5Xe3/MSH5X1trrGxpUs6CVAMHJJScoYBIdlMB4Rm5cvM2Zp4sfprxEs02ESC+YkEbFba+n7EZEcvEezH4qVKKgCCUuOVgdNvFxHkApoWzOJIWLW94ZOGMCqKyZkk2A1Up8ifEsb9BG3D+GKmzUpEozC4dLHcs5Ow6m0dw4cwGVRjuSxmJ7yhYOzd0cuusbHUdSE0BuYi4yN3BfC32WykS/8Ai0drMcuylZG2ysx05xBxt9klKqnXMpR2MyWkqZyUKa5BCicp5EQ8f4gRrYebwG4jxkmnqMl2lnMwdvFtN4QXOQ1g7nHG7n3dog/ZZhdIunq+2ldquWEKAy5lD4lOn+YkNbZHW7jNwoLWFBE9TnRky1y0l7d0IKkA2ykuGEc3+z+vTLnqBmBCJyMhzDuqUCChBPy5rjN1jpNFiVQkpQhIm2ILlImJSnQKOdlKS7Pya5jaPfcS/CWZ2EBVKpIpkrWE96XMWtOZtLXSFkMWbU6nWFaTTThPlITMEuXkJMmWsE5RbKO0A33e4zWg5VY9JJAFTMlznCVSTLClJBsojZQSMxzurn0iepqZlOlUqShKypOZCllI7QgD4yB3lEEXsLi6RpFgTqM1qKEEugLKUjMqUgIMwNoyAdLu2u99IG47jcpdOc0takn4UTgEkFJDKKQAsnUAqLatvF6SpCaYLAVRVJDlSQMhWLEKsUkZtld4bEi5RJiFzSM6iQ5zLO6lEqUR5knz8oU6jLwXXczT/Z/Tetk93YQtw3S9oVzFF9idn1Yc4aKJIAIBF4G4TTJEkBNgOet7vFlNoQA1N7L7iRL9TNCdy/KA8yrZRzBWU7p1ESz5xUq/KK61Am+0UcCp2LHQ3BGLTCSwWFhQLKAY+adlAtAWTh8yqmAJQZqCkBQCghOYHQqL9LCCOJ1ktMyWpQZOdiNHtaHOmx2m7NKUISA1glIDemkCRinuH8rmd+0OoKD0h/OBaJE+lCETwEg2soEFtBB7EuKEJlFiCWhJ+0nFF5ELQr4VN66eIgZg3DlXWS8yliUg6EhyerWtBceG19S6BmA7fM1mY1MExU5JzJe4AJZrcmg5hXHYCcudgYGmSqjIlKyqCxl03fUw5UfDtCqQEGSgnckd4nnm1eJyDEa1+B+khWNSLDMPkViO2mgnUBiQGd3sYTuLsF7FQVIV3FFiCXY7EHlsxg1jGKGkl9kmyC4Seo2PWK/BE8TapJX+IgukpIdJCkkHM+vh+kMYOYYFTqdrzFmnwwEOtSz0SUj6n84EY/LSjMEFRAAfMzubNbxh9+0PhcYesTEH/h5h7pLnIrUoLa2uDuH5X5tWqK876KV/0pB/MiNFA3LcLkZOA4wIg3jUxvUS2LAbxq0NQAnj3HOPUmIwTryjeWYmdL+yD+9Y6xR0Euik9mjvKWkLmEguRbKjuv3fmbwc2tyWUt8oLsDz6vpHWscxbLOXL7BU1IyqCge6ElIAJOw8S0J9VYTUc6Ticnuk1EtRSBMMoXBCSClLKLhw/e8t9YhmImCY+Xuj4lsCpf8A7ZuyW9GiefhSlgGYsFEwgdndOlmBNn5h38DE9NNSJihcBAyZWGVuQ2O1gbWGrxiX5m59JqlEucGlsNsp/lIu5cAs1xuIqz0LWcoUoJB+HKkJZmF9T9Ls0XJdcj7xNL5SlCQdiXzKPU2aBmH1uY5SkoQSAASSpJDs4Itt3eXSOAPeTY7SOZSVE5iuoYD4WSgODvu+nSMizUV8yUohCZqsxzHswAHNr5gdhsSI8ggL+K/KDIXzf5xyocTkCQUSUIlpZlBDBnHzbv1MCKKeJajmq1EP3ZYSBb+tj4aRDS4VISrN2U0qPzqUtP8A/JFocsNwSnlDMJaCr+Mh1eLlyIoBFHpBqCzWSVpZQcf+7NzezXgnw1Ty5QIlhTHUlWbxuzm0RcQUyJss97KotkUA5zGwAFiQbuH6wDwzEFyJYQsgqR3VMXGbU+WvrFT7dyOPqLUtV/2ZUs1UwpHYqWcwWgkpc3YyzYDwYvuIEY+iZSAfeMmUtlqpSTmKgR/zhmBuA2V2N4MniNhZQ8H1H5GKc+sFVSzEzAcikEXGmve8RYjqOkMYurZdHYgz0THcp4BUSlT+2RUJIUFBQnpV9410a/4RISQAqzdYnk1aKfLLSv7wASfx0JQUpVr2QU/d+JgWYFrwi0uJyqGVll96Z8yyLu12B0GzerwtV3EypiipRL894cLPkJ9MUPmGTpsWEA5zv4nTcQ4rVMmTUJQUBSTpodEhms99RsIF0UvOcnQA8gNbNqT0hYwOuJQtQPTlp/vDHwsvMpR6j0vCTo3Km8Ta6cYwt4xoxkpsOQkDXxzKf2NonyKAYKflm19RHsxTRQXiKU6m/LeJOhJCljL076e8Dps5gTEtLPJ1tux1b/b6wOqJocjYEwrkaFUce8CcSS+0EtLarYNrFpPC1dKlZwBMDOwPebwNiYo1eMhFRLTyBPqf7Q6UfFGZASWAtfpFy748aitd55j9oHlmJE52rtKkHO4Sm97XHMGHXBOKUJkBOhAYchHlDQS51SoKUEyyxU2rn6WEF67g+jFOpPZiWouypa1P/LqWJ6NF2zowGq/8mbxJ7xAxqqNTMsT3HW/VMEcN4mLBzeNuFcIZU2X8SrpKtmO/mNobcP4Wo5TlUtK1HUqv9dIJkKUFG6kKSsSuI6wVCWO5B83t7fnDLhVLLkUrhnVy25ecSU+GUyKhRSkAKSWS7ocHUA6eUUKwLE1MuWgrzlkgaAuzdBeBg86RZb6xt4xUmowOYuYMxQlCv86VJH5n1McGnpPdfdL/AOo//GOtfaTjv3WhTRSlPMTlVOI2cvlPiTccm5xyKqrlTFZlsSAE2sAkCwAGjRvINC4OqguYvvnxPtEMtWp5fWLZkByQdjYjc9YryZF3VoNoLOEiKe74xqhUXKya4DBmMUSImSJZkqe3ifpHXcDrBU08qd2mVcsZJwchwAySdQQXe9nLRx2mkFawkakw6cN4l91mhPyKDEEAg2a/MEOPOAZkDrwMNhY425iOSJc6cFD8I97vsS5R8qgkE3IvcJvtaJVy0I7NScyuzBcJGYvorMwzO/M63POPRiipMp6ORLUwdSLhdtDYPMHm8UafHO1SVKlstVlqSkpYgH4g9wHI84xcmF07jU3MWZMnYyepq1qVlyEpUcwUkqdSXsX2IfTVxENWhRDpJGVi5a4GzFJva5YxDQZpY/GJDgFCEqY3d330A1HO0WVTErUomYAQe4gnvXtbyVduWkDqjqGuxuUKTElAqCZUwnVTKcC5YC4sw2jImTWTZNkoUx5BJdt/iHOMi5F7AH3lQa0T+UsI4o+EhbtsQx2JGt/B4ZcM4v7rqYI2KmH+/gNY5nI4VqlnPLlHJq5IS/g928o8nV02RMaYgpKdHDjybaDtgU/wmI8/+wnY/wDE0t2ihmLdwMSb6ktubdAN45pxRjqkV01SSbpTmAILqvroNGtrAn/xlMUWSokmwA5nmzfrDdI4ekGR+MEmYbqJbMVeOvQDpA/T9I+8d4RCGPsi1/4wmzF92xOgCQpfqfrFmdIqJg/FMxCDZypSzew7rhMGcPw1FP8A8uWe8WKgkFYDWIc2A6A3ixXYPLJdWcKL3zF8zk6XEda37RQmmpbjs7+0WsR4SXJDhJmpZ8wuG8AH9oXJ0mW+g9/1h5VjCpQCFnPkIIJ3lkEAs92LWc7xip0qc4yhKt7M528Y4ZmRqbt8iQ3Th05AC/rFWglgSyE76AdbmHbhXDezQdNderDeFzs5SCtJWAvQAs9ywPXWGX7wmmp09/VgDsSeocAbxJJJv5lsRCrx7VJcbrcgtcmwDgecDsKplLBWq5N38CLDkGeK1DKM6Ysk58pUygSUsNCHuA+0b1GIKQnISASL+b8oq5PaEXIDXGXV147xBfQdLEae/vAudVpY6/vWB664BL3fZ4FGsK1ZQS3zNr4c4ouEsZz5QolmknomzSJqLE91Qs3+aGKi4dmLBNMsT+SMwRMI5pCmEwWY5CfCM4bnpByKllCGfQu3dF+uut7x7xBOQJM2TclAEySoN3S7Nzax02gisPU4kaiXU9OMmK/+Q81+UpycPrJPaTJsmZLTmAdaSm7aXvpvpF+TipUnvHbQl4cOGcBVWIkmapZp5aWKFKP4kxmJfVhob3LjaHWRgVMEhAkSyEhhmQFFh1UCTDL9OjmzqecLVoTh2HYqxXfISonVn2B9otrxCbMLJzTDyT3j6B46rieBbSDTSlbCZTIWD4FJS3vC7ifDuMlBaskIQAbSgZVvJD+8SelxXdyoMCYXwpWzpiQZYkjUmaWVlGyUfGb8wB1h4kcMTZScsmYkKPxTVJdYcX7IPlR5uYKYBhkunkJCbkgFaySpS1blSjcmL0pbk/u8XVUUjiNyDc59if2VIUC01asxdbhLE7kkl3e8IHEv2S1FPLVNlHtcpOaWkErCP4hbvDm1x1F47/UVaE/EQOm8DaeulzSpIzAvrfX+Uh2MEGQg0NyaJFmfLBFvP36xVKgN/aPp3iDgWlrkqTOlJRNAtNQAld9CSAMw6H2jg3HfBC8PnJQViYhYzIULEgHKoKT8pB8YZTIGlSIGocKXUlkWA1URby5mGOm4KkBPeUpSt7sB6Qf4UoQikl2uQSfEn/aLU+Shbgi43BIPi4hV8xLV4mhjwgLZG5z6pwlNPOCkk5Ta9yCdPWJKyUCxBcGJaukmzZy5D5gk/EdhqkvryiObRTJQZTrHQX9OUEB7WdwZHehqFsAxRR7r/iJIcXunTMG0OgPjDGnGULdMza17K2PxaH6tHOymbKmJmJABTfYv0I3G0O2GZaqVoAcrLADkNcFwCfNoIVDjcEGKGxCq69IQ0lEkKNnmBQLHkouPJw8b1ktSRKAdaQllFMsTFDR7nR+nKF2ZRKR8JIA13HNxsA3lfaNJddND6KFtNbWFx9PeFH6VPEdx9U/k3GQSQu7FJsD3SQW3AKu7rpzfpHkA043N3Qof5vy2jIX/AHX6/l+saHVfT8/0j9TY9L0DW57NEOM5FSzlSgE2zFgACbi1ypidmEc9osYUoOSABcNuean1i7N4qLB2Lcy/LZI6QL0SDqV5rF7EMMRIrQlN0uDroS9nbmIbaLikS5gKpZIYBKwl+7bpa+0KKq0TZqpn8KWT43JPvB/hrEXBCrsfrDOYXXLwIXo0Ath5kmI8bKUTlRkBNjbNyuPy6xBN4pUUsSW6a+DwVxLDpa7gMDdWWz6j1Z4TuI6PsiAlCkBQBS6szjcvudOTRRMavQjGd2xC5frOLVzJeQAgOyi7jV2Fgw0teN8PxFBZLEkDQe/lvC9hmHzZg7pZCblSiyAd/OwsA8Ex2QPxKnKcl/gS510ufWC5MGPsIvh6jLV9h9YZmHtJcwCUFghnzfMRsDqR0BgfxG65gRLV+HLASSHy5rAkAeA05RWrJ81KRlSJQGhGrnqL7RLQ1RkBM6+ZSGQkavoVF9mHm52iqrx2P5TmYZLX57n6SapqJdOlQlTZgVltlJylRYFLEd4MTe2noJOJEgXPreK9eVkqWtQzcm05BtIqUpc96x5QdcQqzuLnOQ3FdRjk1RBKUy8xFnWoABtdCLc3LRNLx6elDOlAd2DJ2ZmSBtFenr0y+0SAC6QB3Qrcc9ObjcRPh4QVp7QEpcAFnDnntCzADuI8jtoA7hGnXVsFBz4EEt63/ONqipX2i0rZzJKbaZQkkNYdfeGysmykIdwlQta79GFtIXKjEkz0CyEFJL58oUU5WbMR3X5P5wBfmoZ32ATudj4MrJUyjk9kU91CUqCdlhIzA9XL+cFRNZ3DXjkH2RY/2U5UhZbObAmzixbrofAGOvmaNTofY7iNB+wnlWXixEhmSUqZ7sXB3ECseqxJlEr+G4B8bNB0BtNIp45hYqZKpehsUnkoXHlt5xUqCKMhWoyLCsVRUyELQfiDf0rTsfR/94mTV5SygyjsbA+B3Ec4q8LrKNalSmzbgXSobDKReLdH9qCAMtShUsux+YP/AEqe3gREld2Jao04miSqYkq+JVsqiQkswspiNWi9ImS5fdSEJUbNm+ZnawtYe0Aqbi3Dph/5khRNi5KT6Kcf9UX/AL3SWLy1gaBUySQPVUQOa9pzAEbuEsPnBRWpVlAAEbABzr5wJ4gppKkLmrlS5iUbrHxJLlQS+4JcHS7RDiHGVFLbPOkoSCFKSlQWS2zJDctTtC5ivEisUWJcgKRIHxKVYq5MNokEqCzf7nKlmhF7EMQlSKpSEgJkrZSOSXADeDgjpG1csEEBhz6xa4l4CzJBlKYpDX0PT+8JK51TTApVLzBJbvaJfRm1HSKBeex3ji5OIowlSMJkwkDZ+rJAHnFbGu4glViQT5nQfSJMHwieodpMKQpRzEF/J20/KKmLUy0zR2xGXVLOSs/Vxa0SKupc3xuCmmFD5fW31iXCkLlLTNQsoUOTaEXBG46bwSn065m2UbA6+cD/APDZqBcg+D6ekGDwJxwpNx9ZWVZUEG7JBSH5pDlvJhHn+KS1KuG5uL+sBkK/QxsoPF+RlOA8Q/LUgfFvpr5xka0EkiWMyi/JkluQcjk0eQL1FEL6bGV52E9untKchK/mR8p5lPI9NPDcKvB5pPft0EFMFqjJmsecN1ZJTMTmhM5mxmvtNE4VybiH2AllI5vE8maJSwoaH6f7xtxEhiltnihJnuACxb84MAWUNOxsEYrHbCZypispsCIn4rwpISkFSgN0JuSBfTY2N9r8opYHia6aQlaEZ1FTG4cAgsQ+l29IrT5ImSwRMm9qldiClXdGpuQczvcHQaQDZaxoRljqm3FjEK1S2S2VAslA0A/M9YgkBUsg+h/WCOJ0rKJ+lhG9BlIyqDgw16gC6iDIWaydwkmvSuS60/ARpueT8r35PAr7138ywSp7Np0AbbwZo2rQqWUgOEgWPU6k+P0AiSmnoIbIm5BJ7zj+kOzc7PFAoAuXOTj7ZUl0Cl3I1Lt4xP8A4BntYHZ3/IQe7NMqXnIKhbS+v79oPSqWUqSJkg53ALkaK3DWgfrtepZMCnvA+EcNhKAmYASNCHGvufG0FV4HTXzS03DHYt5XHjEMusUUkE33/t+9oq1c/rE0zHZjwCIvtEkVhkiWypYLj4QVKUAeYBNiOcB6ygYFQDW7wAcMfmba2u13jSqxgghKTfR+W0XqJaVrQiYoBBUkKUdgSAT7u8dsHUFkVONkS3gPDK5q0qkKHcKWU4Z9+b2Nx1jsOGyZktOWYoLtt/c6jnCzh2H/AHdWRCcqUFiB6nz6wy089w6WiQ96mDl9xuWJHaJcOgp2CiQR5hMWEzZn8KSOi/1SIHVdcUhLEXNyQ/lEacTIKScqgXCgNRox+sXQk6ECy+YVrMOTNDLDtpvCNxVwlJQCpUsZT85NvPRvOHGrlhtSLZnBYjz1iCTVoqKVQUM7hSFJ3KgOujhi8EoXRFGQpIFg6nD8QwWWQSn4dAv5Sf5T83gIvUPBnZSFTpzo3uLhO3+Y6t1huqOFa05FBIzJsMq5YbmRcF+tujb0sa4bxOeAmakqSnQBUtyW3Y3i6sANyx2dRMp+Gu0PaqUhKTcJJcts4S7GOjcM1FPKZDgHTkH/AMwTCNTkjUnUg2ZiNQ1mvzi6mW4sYC45dzGlUAUI/YhjlFIBzz5eZ/gBC1v/AEhz7Qn4zjsmcQiUwKtXAJKdrXYO1zfwhYxvCgoOk5JgFiN+hEC8Fw+ZTzgqYbK7rnmSDv1ESEWrvcoFIavEeZSGHgIH41S5kZ2DpNn5aH2MX0zd7esVqyeEy1E6MdX0vANgx7REWauqUDbaIpeLuWWLc3aPMPkLASmYozVEOEgMQNHK308YnGHyj8fdU5sFZvytDRrtFhfeVqmgQtlBT9RYkdYkkJlSe8o32e5foItyqOUk90m+xuHj1dOCGJCvKBm+3iWAHeU5mP8A8EtxzUQPZjGREjDgXY7t6RkU5JDhGk+NU+Sa4g5g1XnQ0U+JEXjTA5jWhQ+7GDHuzylxUhiPGFxFjDZxPS90K63hWUIf6c2kTyr7oy4bWqVKVLT8RIbmx/uBE2EgL/lUG6MevvAvB5mVQV4CLNXOMqdm+VeraP8Av6wBl7hY8q6DN2uvvCGPUVgob6+I1gBS/F+9rw0GYJiCnY6dDtC3NQx9foYrja9SeoQBgRCs+SFoB1gdSYMol3ISNDqSeQEE8FJUNC37/bxfxTGJUpLAB9LaxCsy+0Si9OrjmxklIo5Q5Yp0cvp42jXDKgpzgrUoLUSkH4QlJcgcnJPpCyvEJqwVIcJGpJtezdT06QWXUfhoADZQx8/zixS5dRQJG5JW4gEqLGx1HtAypxBTHfrFGrWSqIkqJtDK47EWfNRmkiYSoX3i1ilUoJYXAsepOw+vlESmkoKtSbDqYGSFqJOZJLm7C4IfQmxgq47P4RPPnpa8n+k639mPHBnJ+7zSDOSAE5ixmIAsH/8AUSP9QHMQ/wAiYJZs4BNw35GPmySu4V3krF0rHduGN9x4x0LA/tNWG+8JUtSLZxc6B86dDsXBeKZcBvksz1bwZ1KrlTABlAmA62cHrGJkuHUgSyOo+gMLFBx/TzphQgoSpKQcy1mWgu1gSHe+hHPlG1fxLJBAmz5YctllrQoP1ILgdSBAgjDxLWO1y9jOMqI7KSSSbKWdW+j7ACLXDyuzSuWbKAzEbXISPZPuYT8Y4/p6dH4RRMUC4SjRx/Estb+kecWPs3xxVSJ0yYp5iyXHIBmAGwZouUIUsRKEgmhOmpUAAxEUZoUma+Ytt63e94rTUFsxU2m/OPJNYFC+oJHmNYp4nAbibx/wfMM1dXSqAWQ86VsthdY2fn4Pq8IKOJjLOWYhSVckgK9OXvHYMYq+93SXLhv5Rrp0eOU49KQmpmEAKBILEWuOXLdoIDfeFSxoSFFRMnlwhXiW08reQJgZxCmeFZlkN0f2J/KCqkSpiXCWI1yuPMdP7xUlYYV5r/CWYnmH8ogHdw5FipNhfFIKAJjg/wAQBIPUtoYFY7xUS6JZsbE3LjkAdo9n8KLcm19gpTegaK0uhSgspCM3JYUf+5mggCXcGS9VKmBYwUqU5urU79IMzlLNwXeIDSSzrLl/5XQfziRQAT3MwPIsoetvpHMQTYkoCBU0778oml4kpAubeMRy6OesaBPir9AY9TwxMPeUoEjYaQMunkwwxOewlxFSVBwPRhGQJIUgkRkBOO+0cDVHLGpQKXgJhymVBYVAmyfKBEkspjrC6jREMxBowxWpEyWUncQlLlkEg6ixhuVNtAXEKTM6kfFuOf8AeDYG46lHq7lGnmsnzH5wSnTBNltqpNxAMTix2IIcHwMWqSqYvB3Qj3QmLMrAofMv4diJSoA6gsYs4lTvMYWcuPO8C6hIJzIHkNuY109bxZmTZhCVZTZLbP4tqzbtAim7ELdrxfwfuJd/xzs0BKEjMQzcm1fzirKyqOaaCtStnDDqd/BvW0UZalJU/mTY/WLi6hvGL+nXaD9Tltu3xLYUBqwHIWFtyN1X11iVValQYMWgIqpJMSylARc4RUGvVkGgBUnnSniMSgLnQRsqpADkt1igvFUzZiUD4HuOf94IoKiBysjbJ/WD8Qq+1XvlTo3166RrJXvmWDroQm+gLc7wycVYZIlIlGWGzOH2AGxGj3MLFTPmEBJJLWAJsxuQNyPpB8bBlBEyM4Ic3LE6a+Ul3TsCnTViYxFUkFwQ7WJJ99v9ooliXIA0OySR+kbTpyVKBYB/6iX1a3pYQSoCElVXW1rsC9nOvnaPTXEWYG7uQdRcNyt15wNM5QLO24uC3IPzHKNHF76eLHw3AaOqTZhCbNQS6gz3d9W1YHQk/SGDgbHE01YMpOVfdL+of39YVjPzJ0GwOgYbaDp1tEQdJG3I+8QVsVOufUGH1wIIPoW0NxGYwlKJSlS0JzncBg53LbPHJODuOcwEqccqkjuq2IA+Zt23h4osfE1KkrGjODY+I3IhIpx1Cg3uZhFHUImmdNmBStAAO6E7sOfWETjij7GqWAQUrAIb3HkfqI6WjFQAw0AtmH5g39IUeO5P3iUCSkLSSpLHozG2kEFVRnbuxEKnrilWrcvPn0gnRVmWaDqiYGN9Fi6fUEj0hTXU+R5R4rFVJBAN9m9frFjjhA9ToypwZ9oX8e7yM4F0/QlvzijScUoKWWClR1IDj9YsT68TEhEsFTn4mIHvFa494UHloQZJUpXwgnoA/vp7wTosJmKIK+6OX6wYoQyWeLIhN+oJ0BHsfTKNkzaVLADRFUnKHiTNA7FJ9mhZVJMaJoSglCZilFT+TfnGRawWU4UfD84yCs9GpRVsXKuF1xSW2MWZwZRjIyC5AA0XxklZ4aktEEqb3oyMioEkkyLE6VKsu2azjXRx9D6wEqKZaNFAjr/aMjIYxMdCAyjzI01C+g6h4s0qizvfn+9Y9jIYYCoEO195uaq7HWMSdoyMjgKheRYbm5UwipUYvl0HrGRkXXcDkPEagyprlL1NuURyFMRGRkEqKWSbMdMHxITBkmpC0gOxu/8Ae+sWa7h6nTmKO1AsQHHd0Jy+OkZGQi3tbUcG13AVVXS0JKZcsb3Vc3gMqagjQ5iXJ2bkA7fvWMjIcUUIk7EmaSZpScwbulxbd7axKEmbMJJ7ynJ2B32jIyLn5gx8SEztHduQO3KJJiSGD+fp+vOPIyOnTenqlS1OktZvKG7BuJCsJSxdLb6bd1Wo8NIyMirDU4d484LM7YD8VbCzFCXf+oKY+LCK2OSZctKlTVTJoSQQkJSm+zl3aPIyJCLxupUu3KriBV04nLM1QSCdmsANIt0MiUbGWH5sIyMjPyOTe5s4UUAUJtUYMh9APCJqOZ2dhGRkA5FhuH4hTqX5eID+H0iwmaDpHkZAmAEKGM1mTWgNiazGRkXx95RzC+DICZfjGRkZAW7mFU6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hMSERUUExQWFBUWGRwaGBgYGBcYGBwXGBoYFhgcGBoaHCYeGhojGhcYHy8gIycpLCwsFx4xNTAqNSYrLCkBCQoKDgwOGg8PGiwkHyQsLCwsLCwqKSwsLCwsLCwsLCwsLCwsLCwsLCwsLCwsLCwsLCwpLCwpLCwsLCwsLCwsKf/AABEIALYBFQMBIgACEQEDEQH/xAAcAAACAgMBAQAAAAAAAAAAAAAFBgMEAAIHAQj/xABFEAABAgQEAwYDBgQEBAYDAAABAhEAAwQhBRIxQQZRYRMicYGRoTJCsQcUI8HR8FJicuEVgpLxJDOiwhZDU3Pi8hd0sv/EABoBAAIDAQEAAAAAAAAAAAAAAAMEAQIFAAb/xAAxEQACAgIBAwMCAwgDAQAAAAABAgARAyESBDFBEyJRYZFxoeEFFDKBsdHw8UJSwRX/2gAMAwEAAhEDEQA/AHyk+y/D0yAgygslN5hKs5Laguw8BaEDGfsenpqMtOpK5ZuFKUEkdFcz1Av0joWF8RClkok1q0onIAQHNltYEEttrFfDeMpMwqGcZgogjNyLc9G3jAbMV7TTxplsmKOEfZZWy50vtFJMp++ULcsLsxA10tzjoeM4LLFLM7NAQpCCpJGrpDsdyCzXiWRjktvjA5upPjzgTjfFaZgyUn40x2UEDOkIIL5jo/QOYoWRhylg2csAT2nOKfjgHUQSkcVylatDBVYTRT5eWbTygprqSnsljbVAF/F/CEzHOCKaWtIlVSk5hYLAUx/qDOOsDCYX7WJpp1D3TLGFNcmYO4RcgAcyS3pDdh0ns05Uglg5Va538ISuEMPMhkrUmYQsLSpOv8Oh8YdEz1OS4If5e8b3vzHrEsoUALF8rs5IM9UUkN3XufDzv+9oiNaEagHNoCSQOhIBF43mbEBJvq3va9o0TNFwzEvqzHUsGt0b+8DlKkiQViyWPNO2pLnlpce0TSmAAAUnm/5ZjcRoqaFDMCG8SGI2Atv4R4VlYZ+ne3531sOd/COlYQp5r/FZQ9w1/X28o3ROH9zt/aBMuuCX3blcs2433i924I7pBSwY668t9j1i4aDbHUnmjNYaHex1tvCJjND2U0pbum4b3bwh17Ybcn5E+X70ililOmZLV0uCL3Hh6RB+YTC3A14iQEsS0R1FeUxrPqhmVff6ACNaWkM5fSBZEpyJsYn5ICZNh1WTcwQkpmTFhKQT0Acww4PwToZndHL5j+kNdHh8uUGQkJ+p8TqYaw9Cz7bQiPUftLHj0mz+UXKLhRZHfIQ+2p/QRcouBqSWcxl9ormvvf8AT8PtB+MjVxdLjx9h95i5OtzZO5r8JrLlhIZIAA2AAHoI2jI8KoYik9ipiWKS5CCuYoJA/dhvFfFMQKABmEt/iVqwvp1t7GANTXyFgHIpajcFSibHewiD9IXHjvZ7SxhvHyJpLylpA0NiT5CCS+KJIS5ccxZ/R4AInI3kuOZCvyMV59PTrHdBlkcj/a3m8U91d4x6eMnsRGKTxnTKLZyOpBaCdNiUqYHRMQrwUI5ZWU6krIUp0kd1TajwGhijPqUAFpkxJHIt6xXmw7xj9yxtXAmdqeBtfj8uUSkuVDYD8447/j05gEzpnS7Hzy6xtOqytJ/EIVuVKJc82ivrX2nf/O4nZudI/wDyBJCmWlh0UFEeUMNBiMucnNLWFDp+Y1EcJVMYss3bQW9TDHwfjKpcwhPTQu/MNE8yO8nJ0KlfZ3nXI8ith9emajMnzHIx7BgbmSQQaMDYzhsislGXPR3TocwSQdmUDq8I+P8A2cyaeWZklbhPeUmYtLlI1ykAeEF67gioyHsalIVyWhgfMEt6GCmAVK5MtMuZK/FFlKYkqVuQfHlblGAMtDZmsEH/AAN/59ZTwpNCpCXp5RSRrkBLdYkHD8ilP3ikYJfvJdwH5ObB2t6RvxZQ1EySTKlNMfuqDOL/ADXdmhCrplVTsqetBD6JJfze0UVWoj/cOiq7Bgfx8iPFYmXUTUKJVJ/9Qi+YMbaMC7d69h6B/tG4bpkUxmysxnJbKc5UGcAggki4O3KK8nimWwcOSBvYRXxTjFIo1S7F3SBrZ7eggiWrWO8I2IEgAmvjxFbAK8omXJ+F25EEOPC8dHwzGBMAQSkHW+lrctd45ThFT2lRLHMqB6jJMf6CC83ETKJZjcggjXQ+IN/aNLJjDqLG4hyKuaNidQCwHIDHk7Md9bF7xBNQkrDlQS7kPuzOBduT8jCphfEoUAEKZtUTC7c2UbZemt9IOScX3VLIHMFJHob6DlyjObER2/tGg8IJpgz5nbY3Pgxu79YtZ+6Q7AnkC+gc7gbQLk42CCCGvbu7bjS3PWPJeKS//NUSOiWt4Ata+0V9J/idyXyYWUon4QoDdw1n8ted9Y3kl2Zxz5vzDbbQBqMfBJyKWvroLcwdv1irO4xTLABUAobhTt4JHkLnaJGFzILCo1y5uUEk29x6m4gZiGIZkFKVEC+ZXP8ApGmrCNaChn1chM9GVYU5SJhKXALOALC4LObxNQ8PTSTNrVJly0/LmTfa5FgHt+kO4um47P6RV8oOh+sQcIwGpq1KMqWVJBbMWSlxs5sT0EdQ4V4OTSpClnPN5/Knonmep9ouzMdpKeWAJkpKUhkpSpPoADbzhO4y48WwTTTOzsFPZ1A65SCdOkMjFjU8u5knNmzDgNCdIJbWAuKcZ0dO+eejMPlSc6vROnm0cQqsXqp478yYtPLMSPR48pMHUdQQPeL+oT2Er+5gfxGdBr/tgDtIkP1mH/tT+sB5/wBotas2WEDklIHuXPvAE4fkUAkZlHmAf7QQo8IcvMPlA2Zo/i6fCo7S7L4yrT/5yj5f2idGNVy9Zy0jxy+wjxMtCAyQB4RqVRSj5MNWMdlH2lyhrSFtPmKmpUQ7lRZjq1zlylTtcO/OLdOQFLM5aESgpkBDFRSBbIB9TYAbvAcoAKVktlILjUNdx4RdxWgkpmHLOVJW7kS8xQTzKFDI53ylrwZTqpm9QvFuQ7HxLqMYpgSJkucgG6FOgkg2csB6CJJwSZksoV20pbuQCFoyhyDyLee94Az6eZNUP+MDf/rygW+kEpqZRlJQiYSUlPaKQlMtRT82ZSSRoD3Wi4Nd4A0f4AbgvG6lSVCWCyQCb/Ff6O0AqsgC13iatp5yznUSSwD2FgGHtA1RbcEwInlNXCnFRuSJB2tEM4Ebl4lCz8wtExw6YWdNzoDq3hsIrQqH5bqDZYmKUGDvDHhKWnJyvnQHc6gnn+9o8lShLGgzNcvpB/B6GWiVmUWWpQJ0bk5e+hgTnUKKHcS/LTOlvlLg3d2jIlrOK6aRlQV7bOfVhGRUO9aERYKTsCGJ68+VY0SzpLFJuA/jeCUqrQkLJOUJbwHgNoUaeaupQpUpaUpl3Iv3gl2APTU9S0QYfjMmpSSucUIbKzByHsXOjX9YwkdlblX+5z4Awq+3jzHBM6co5kGStHIE5v8AVo/pCrxFXpRVXSxCQSFJDOSbgte3KN+2pkDuVKh1ISr8gYWeL/vMxGZM2QpEvvJPaFK1ONEoVYHoDe0FRmdgo/rJxouM8m7fgR+ktcWz6afKByZZqGIyi6tHTbV+UeVGKUiJGWZJQpg2RSQC/K4ceNmhb4Wx1dP2k5UozJukt7oljdR2znQBw1+cAsexddQt1rKlqN35bDwfbTxjQTAxanPb4/zX4zjlUA8F18n/ADcscMTAuvBSAlCQvw7ySAz7AMB0HWJselEVJA+Yd3YEgn3Ykf5Yo4DJKahLEkl/MkGHtOAFaPxk5g7pI+JHhzG7DlvDrZkDUT4iIxtxvzcTU0qkAFQbMHHOxa8a9sQqxPrDJjGDzeylEd4MWIDljta5YpOoEKs6UoG4v78oqAe5k8h4hBeMzQHExXq7+L6xDNxFahdRiiZpe4vGJJ5RBUCWDEyU1ChoSPaKU6eYJ0WETahWWWl21JskeJg2fs5ZLqnXbQAN7lzFfVxoaYwvovkHtE7DwUtJw+lKWbsUacwkA+7wRxOj7WTMl/xpI8CRY+rRzrgTib7nJMiaoTJctRYpBzIBLlxd0u5to58I6PRV8ucnPLWlaTuC/ryh9HVxqZWTG+JvcKnC+3XIWqXOHwkpL6pILEHpGYhhCZiXRbdtvLkY6H9oPBqp47eQl5gDLQNVp5jmoctx4Ry6nqlSi12BYpNiOeungYoUqamLOHECzp8ynWxdv3rBWj4pLXCVex/QwQrKaXUosRmGn6GEuvwpcpRABHQ/kY6hJLMPFiOVPxJJfvAoPMgfUQYk4khae4oHwMcrGIKFle8WZNaHcEpPSJKSBnBnR0z4sJnWhMouIVBgvvDmNfOC9PjCFCyr8t4pGAb7QniNR+Escxl/1d384TZHHKwtXa/iAqJBdlMTz3s0X+IcXZDA/wD2IIHoCVeSecINXMAU0GQVM7qmDNXxOgp46kMO6v0H68rxrQ8YmZOQhAyBSgFFwSUuLaW8Y52J8XsJq8qwrkX9LxLryG4DG3FhU65V1INkuonQARkjhKbN7yssoctVNzLG0a0fE8tFkBMsMDo5Lh3zHWLsripKnBc+whNi/ibYZQNTdFDT05ypQVq3Uq7fvkIp12JgOWKAXPd384jqq5DvqPeA9RjlyBZI5GOAJ+snmq7lyjxAfEU2Gj7nwixKxWZNUJctJWtRskByY1w3hioqE9rNUKamGs2bZx/Ik3WT5DrDDLr5FKgy6QFJIZc5X/NV4fwDoG8jHOUxC3gvUbM1Yx/YTSVSyqLuzJSKmeq81z3Zf8KEncs7+UZAxVYI8jObqshNjUcXpMYHu2fmzFFPF02UjIhaikhiNbflFVNarUAAm57yvo8A5dclIy3i1Jzgc4e9PiOw+w3M+wx1+XiXJ9StiWBPXMr6kxYwvH+zSStKVKFwCA3IhtIpJmqDOH6RSqatNwR7X9Y7gcg4nt9J1qh5efrDOJcUlSLJAckgWYPC9SzVZuZe3nG1JLVNdNgkG6i9uQHMnRo7zwfw9RU8k/dAhc9LZp0wZ1gsCciflYlmDNuTDOLCmJeIESz9S2Rg1xL4D4UqUz+2qJC0Swgs4ZdykOlB7xsW846vSzpAWiUQM6wWRMYKIAckJ1DeHnAatxxLZagpMpQUD3xc7KGhSbGz7s+ginh5p6eX2iikquqXOQozgkHSXMKEhSeRITodXDxRsSFuRG4Hm5WrjdJwqlp1KnoQApRGZYJOttywH6wJ4g4Zk1pCklALPmCAXfnsfr4wEwjHZlVMXMSHQE2TMyA50lyAHyKU7Mo5RvrBTCJyFhU7v0k6aBmlzAAPw3AUEgpMwAWcEjoNILrtB0bu9xbxvgwCSFyqOdnHxB0KLfzJSQevdceOwLBMGTOWTlUkAsR3gXGwcu4OsOWLYhSpSHUZ09YyhaVqQpLOQXATlAOwHPXfbCkElSyXOvxF/M6kvCHUZtcU7/0mt0vTNx9TJdePr+kuUGGpQjKAEgbZQfUnePaqS5YpSH0ULAnlFxVYAN/A3HkXcRUXMStJbTcHb9Yz2AAqNqWJsxYrKRST8ISoFlHSxu7/AL0ELlPxFOpJxPelhyHGxHP+JPjDJjNWe9KUMyVBn3HJ/TWFXFlpIVnsLfRgYvgy8TUZz4PVWzHij+1daQO0QmYOaTlJ+ogbinG+G1iyKqmXKVoJqCCpupAD+BBitwt9nkhcvNMmLzEOcqmSAb6fnGmMfZOouqTNdGozBleTajyEPp1qE1Z+0826qp13kS+DxM79DUon/wAhIlzfBlWV6+UC66ZNl9yqkEf1pKD5Fr+UG+COHJcpSvvJC1g90fKANyNyT6N1jo8xH4RyKs3wllo/0qcRVuuTlxq68iEXO695wWpoqdehUjoRmHqLwOXw8g/DNQP9Y/7Y6PiNVTGYZdRRSn/jkvJUQdCw7r+I2MUpuA4arSdUyeikypg9ikw8jAiwZJzo38QiEjBSNJ6fRZ/7Ym+6ZRebm6BB+p08WhvXwrR/LiKR/XImD6KMCsTwqVIy/wDFSpwW4PZhYKQGJJzJDOLDrF5xyIB7f/Yj4riBKiORb9feBi1FRJJvE08ZiTzJPreIMvryaDDUSYkz2SHUBB6jwVWRKgHuHHQ6/lAGVr1GmsNWDY8mWAmYfQEgeJ/R4sKldy/LCpaRLWAQCcinu38KvDUefSLUgrmKCUJUpWyUgqPoIEDFwKpE1SUzEJXZCvgUkHQ9CPrDlSfaHVzz2VHLlyEsSRJQJaQkXJUpnYC7wFqjaZGAAlml4GqMuepWikl85pGcj+WWC79C0EKOZS0oejpzUrDn7zUsmUG1KQpkjx18YylwxLvOm9tOKQvMTmABLOlKnBA/iLm4sIhqqeX3iqey9GSXXs11OoJ6JZtYSPV47oRr92zMNyBQqKyZ2tRPM0pulKEqyJ/ozZQT1AMTyaclKs8pYAbvBTluTAEE32jYTZnyzUpQbKQk5Xe3/MSH5X1trrGxpUs6CVAMHJJScoYBIdlMB4Rm5cvM2Zp4sfprxEs02ESC+YkEbFba+n7EZEcvEezH4qVKKgCCUuOVgdNvFxHkApoWzOJIWLW94ZOGMCqKyZkk2A1Up8ifEsb9BG3D+GKmzUpEozC4dLHcs5Ow6m0dw4cwGVRjuSxmJ7yhYOzd0cuusbHUdSE0BuYi4yN3BfC32WykS/8Ai0drMcuylZG2ysx05xBxt9klKqnXMpR2MyWkqZyUKa5BCicp5EQ8f4gRrYebwG4jxkmnqMl2lnMwdvFtN4QXOQ1g7nHG7n3dog/ZZhdIunq+2ldquWEKAy5lD4lOn+YkNbZHW7jNwoLWFBE9TnRky1y0l7d0IKkA2ykuGEc3+z+vTLnqBmBCJyMhzDuqUCChBPy5rjN1jpNFiVQkpQhIm2ILlImJSnQKOdlKS7Pya5jaPfcS/CWZ2EBVKpIpkrWE96XMWtOZtLXSFkMWbU6nWFaTTThPlITMEuXkJMmWsE5RbKO0A33e4zWg5VY9JJAFTMlznCVSTLClJBsojZQSMxzurn0iepqZlOlUqShKypOZCllI7QgD4yB3lEEXsLi6RpFgTqM1qKEEugLKUjMqUgIMwNoyAdLu2u99IG47jcpdOc0takn4UTgEkFJDKKQAsnUAqLatvF6SpCaYLAVRVJDlSQMhWLEKsUkZtld4bEi5RJiFzSM6iQ5zLO6lEqUR5knz8oU6jLwXXczT/Z/Tetk93YQtw3S9oVzFF9idn1Yc4aKJIAIBF4G4TTJEkBNgOet7vFlNoQA1N7L7iRL9TNCdy/KA8yrZRzBWU7p1ESz5xUq/KK61Am+0UcCp2LHQ3BGLTCSwWFhQLKAY+adlAtAWTh8yqmAJQZqCkBQCghOYHQqL9LCCOJ1ktMyWpQZOdiNHtaHOmx2m7NKUISA1glIDemkCRinuH8rmd+0OoKD0h/OBaJE+lCETwEg2soEFtBB7EuKEJlFiCWhJ+0nFF5ELQr4VN66eIgZg3DlXWS8yliUg6EhyerWtBceG19S6BmA7fM1mY1MExU5JzJe4AJZrcmg5hXHYCcudgYGmSqjIlKyqCxl03fUw5UfDtCqQEGSgnckd4nnm1eJyDEa1+B+khWNSLDMPkViO2mgnUBiQGd3sYTuLsF7FQVIV3FFiCXY7EHlsxg1jGKGkl9kmyC4Seo2PWK/BE8TapJX+IgukpIdJCkkHM+vh+kMYOYYFTqdrzFmnwwEOtSz0SUj6n84EY/LSjMEFRAAfMzubNbxh9+0PhcYesTEH/h5h7pLnIrUoLa2uDuH5X5tWqK876KV/0pB/MiNFA3LcLkZOA4wIg3jUxvUS2LAbxq0NQAnj3HOPUmIwTryjeWYmdL+yD+9Y6xR0Euik9mjvKWkLmEguRbKjuv3fmbwc2tyWUt8oLsDz6vpHWscxbLOXL7BU1IyqCge6ElIAJOw8S0J9VYTUc6Ticnuk1EtRSBMMoXBCSClLKLhw/e8t9YhmImCY+Xuj4lsCpf8A7ZuyW9GiefhSlgGYsFEwgdndOlmBNn5h38DE9NNSJihcBAyZWGVuQ2O1gbWGrxiX5m59JqlEucGlsNsp/lIu5cAs1xuIqz0LWcoUoJB+HKkJZmF9T9Ls0XJdcj7xNL5SlCQdiXzKPU2aBmH1uY5SkoQSAASSpJDs4Itt3eXSOAPeTY7SOZSVE5iuoYD4WSgODvu+nSMizUV8yUohCZqsxzHswAHNr5gdhsSI8ggL+K/KDIXzf5xyocTkCQUSUIlpZlBDBnHzbv1MCKKeJajmq1EP3ZYSBb+tj4aRDS4VISrN2U0qPzqUtP8A/JFocsNwSnlDMJaCr+Mh1eLlyIoBFHpBqCzWSVpZQcf+7NzezXgnw1Ty5QIlhTHUlWbxuzm0RcQUyJss97KotkUA5zGwAFiQbuH6wDwzEFyJYQsgqR3VMXGbU+WvrFT7dyOPqLUtV/2ZUs1UwpHYqWcwWgkpc3YyzYDwYvuIEY+iZSAfeMmUtlqpSTmKgR/zhmBuA2V2N4MniNhZQ8H1H5GKc+sFVSzEzAcikEXGmve8RYjqOkMYurZdHYgz0THcp4BUSlT+2RUJIUFBQnpV9410a/4RISQAqzdYnk1aKfLLSv7wASfx0JQUpVr2QU/d+JgWYFrwi0uJyqGVll96Z8yyLu12B0GzerwtV3EypiipRL894cLPkJ9MUPmGTpsWEA5zv4nTcQ4rVMmTUJQUBSTpodEhms99RsIF0UvOcnQA8gNbNqT0hYwOuJQtQPTlp/vDHwsvMpR6j0vCTo3Km8Ta6cYwt4xoxkpsOQkDXxzKf2NonyKAYKflm19RHsxTRQXiKU6m/LeJOhJCljL076e8Dps5gTEtLPJ1tux1b/b6wOqJocjYEwrkaFUce8CcSS+0EtLarYNrFpPC1dKlZwBMDOwPebwNiYo1eMhFRLTyBPqf7Q6UfFGZASWAtfpFy748aitd55j9oHlmJE52rtKkHO4Sm97XHMGHXBOKUJkBOhAYchHlDQS51SoKUEyyxU2rn6WEF67g+jFOpPZiWouypa1P/LqWJ6NF2zowGq/8mbxJ7xAxqqNTMsT3HW/VMEcN4mLBzeNuFcIZU2X8SrpKtmO/mNobcP4Wo5TlUtK1HUqv9dIJkKUFG6kKSsSuI6wVCWO5B83t7fnDLhVLLkUrhnVy25ecSU+GUyKhRSkAKSWS7ocHUA6eUUKwLE1MuWgrzlkgaAuzdBeBg86RZb6xt4xUmowOYuYMxQlCv86VJH5n1McGnpPdfdL/AOo//GOtfaTjv3WhTRSlPMTlVOI2cvlPiTccm5xyKqrlTFZlsSAE2sAkCwAGjRvINC4OqguYvvnxPtEMtWp5fWLZkByQdjYjc9YryZF3VoNoLOEiKe74xqhUXKya4DBmMUSImSJZkqe3ifpHXcDrBU08qd2mVcsZJwchwAySdQQXe9nLRx2mkFawkakw6cN4l91mhPyKDEEAg2a/MEOPOAZkDrwMNhY425iOSJc6cFD8I97vsS5R8qgkE3IvcJvtaJVy0I7NScyuzBcJGYvorMwzO/M63POPRiipMp6ORLUwdSLhdtDYPMHm8UafHO1SVKlstVlqSkpYgH4g9wHI84xcmF07jU3MWZMnYyepq1qVlyEpUcwUkqdSXsX2IfTVxENWhRDpJGVi5a4GzFJva5YxDQZpY/GJDgFCEqY3d330A1HO0WVTErUomYAQe4gnvXtbyVduWkDqjqGuxuUKTElAqCZUwnVTKcC5YC4sw2jImTWTZNkoUx5BJdt/iHOMi5F7AH3lQa0T+UsI4o+EhbtsQx2JGt/B4ZcM4v7rqYI2KmH+/gNY5nI4VqlnPLlHJq5IS/g928o8nV02RMaYgpKdHDjybaDtgU/wmI8/+wnY/wDE0t2ihmLdwMSb6ktubdAN45pxRjqkV01SSbpTmAILqvroNGtrAn/xlMUWSokmwA5nmzfrDdI4ekGR+MEmYbqJbMVeOvQDpA/T9I+8d4RCGPsi1/4wmzF92xOgCQpfqfrFmdIqJg/FMxCDZypSzew7rhMGcPw1FP8A8uWe8WKgkFYDWIc2A6A3ixXYPLJdWcKL3zF8zk6XEda37RQmmpbjs7+0WsR4SXJDhJmpZ8wuG8AH9oXJ0mW+g9/1h5VjCpQCFnPkIIJ3lkEAs92LWc7xip0qc4yhKt7M528Y4ZmRqbt8iQ3Th05AC/rFWglgSyE76AdbmHbhXDezQdNderDeFzs5SCtJWAvQAs9ywPXWGX7wmmp09/VgDsSeocAbxJJJv5lsRCrx7VJcbrcgtcmwDgecDsKplLBWq5N38CLDkGeK1DKM6Ysk58pUygSUsNCHuA+0b1GIKQnISASL+b8oq5PaEXIDXGXV147xBfQdLEae/vAudVpY6/vWB664BL3fZ4FGsK1ZQS3zNr4c4ouEsZz5QolmknomzSJqLE91Qs3+aGKi4dmLBNMsT+SMwRMI5pCmEwWY5CfCM4bnpByKllCGfQu3dF+uut7x7xBOQJM2TclAEySoN3S7Nzax02gisPU4kaiXU9OMmK/+Q81+UpycPrJPaTJsmZLTmAdaSm7aXvpvpF+TipUnvHbQl4cOGcBVWIkmapZp5aWKFKP4kxmJfVhob3LjaHWRgVMEhAkSyEhhmQFFh1UCTDL9OjmzqecLVoTh2HYqxXfISonVn2B9otrxCbMLJzTDyT3j6B46rieBbSDTSlbCZTIWD4FJS3vC7ifDuMlBaskIQAbSgZVvJD+8SelxXdyoMCYXwpWzpiQZYkjUmaWVlGyUfGb8wB1h4kcMTZScsmYkKPxTVJdYcX7IPlR5uYKYBhkunkJCbkgFaySpS1blSjcmL0pbk/u8XVUUjiNyDc59if2VIUC01asxdbhLE7kkl3e8IHEv2S1FPLVNlHtcpOaWkErCP4hbvDm1x1F47/UVaE/EQOm8DaeulzSpIzAvrfX+Uh2MEGQg0NyaJFmfLBFvP36xVKgN/aPp3iDgWlrkqTOlJRNAtNQAld9CSAMw6H2jg3HfBC8PnJQViYhYzIULEgHKoKT8pB8YZTIGlSIGocKXUlkWA1URby5mGOm4KkBPeUpSt7sB6Qf4UoQikl2uQSfEn/aLU+Shbgi43BIPi4hV8xLV4mhjwgLZG5z6pwlNPOCkk5Ta9yCdPWJKyUCxBcGJaukmzZy5D5gk/EdhqkvryiObRTJQZTrHQX9OUEB7WdwZHehqFsAxRR7r/iJIcXunTMG0OgPjDGnGULdMza17K2PxaH6tHOymbKmJmJABTfYv0I3G0O2GZaqVoAcrLADkNcFwCfNoIVDjcEGKGxCq69IQ0lEkKNnmBQLHkouPJw8b1ktSRKAdaQllFMsTFDR7nR+nKF2ZRKR8JIA13HNxsA3lfaNJddND6KFtNbWFx9PeFH6VPEdx9U/k3GQSQu7FJsD3SQW3AKu7rpzfpHkA043N3Qof5vy2jIX/AHX6/l+saHVfT8/0j9TY9L0DW57NEOM5FSzlSgE2zFgACbi1ypidmEc9osYUoOSABcNuean1i7N4qLB2Lcy/LZI6QL0SDqV5rF7EMMRIrQlN0uDroS9nbmIbaLikS5gKpZIYBKwl+7bpa+0KKq0TZqpn8KWT43JPvB/hrEXBCrsfrDOYXXLwIXo0Ath5kmI8bKUTlRkBNjbNyuPy6xBN4pUUsSW6a+DwVxLDpa7gMDdWWz6j1Z4TuI6PsiAlCkBQBS6szjcvudOTRRMavQjGd2xC5frOLVzJeQAgOyi7jV2Fgw0teN8PxFBZLEkDQe/lvC9hmHzZg7pZCblSiyAd/OwsA8Ex2QPxKnKcl/gS510ufWC5MGPsIvh6jLV9h9YZmHtJcwCUFghnzfMRsDqR0BgfxG65gRLV+HLASSHy5rAkAeA05RWrJ81KRlSJQGhGrnqL7RLQ1RkBM6+ZSGQkavoVF9mHm52iqrx2P5TmYZLX57n6SapqJdOlQlTZgVltlJylRYFLEd4MTe2noJOJEgXPreK9eVkqWtQzcm05BtIqUpc96x5QdcQqzuLnOQ3FdRjk1RBKUy8xFnWoABtdCLc3LRNLx6elDOlAd2DJ2ZmSBtFenr0y+0SAC6QB3Qrcc9ObjcRPh4QVp7QEpcAFnDnntCzADuI8jtoA7hGnXVsFBz4EEt63/ONqipX2i0rZzJKbaZQkkNYdfeGysmykIdwlQta79GFtIXKjEkz0CyEFJL58oUU5WbMR3X5P5wBfmoZ32ATudj4MrJUyjk9kU91CUqCdlhIzA9XL+cFRNZ3DXjkH2RY/2U5UhZbObAmzixbrofAGOvmaNTofY7iNB+wnlWXixEhmSUqZ7sXB3ECseqxJlEr+G4B8bNB0BtNIp45hYqZKpehsUnkoXHlt5xUqCKMhWoyLCsVRUyELQfiDf0rTsfR/94mTV5SygyjsbA+B3Ec4q8LrKNalSmzbgXSobDKReLdH9qCAMtShUsux+YP/AEqe3gREld2Jao04miSqYkq+JVsqiQkswspiNWi9ImS5fdSEJUbNm+ZnawtYe0Aqbi3Dph/5khRNi5KT6Kcf9UX/AL3SWLy1gaBUySQPVUQOa9pzAEbuEsPnBRWpVlAAEbABzr5wJ4gppKkLmrlS5iUbrHxJLlQS+4JcHS7RDiHGVFLbPOkoSCFKSlQWS2zJDctTtC5ivEisUWJcgKRIHxKVYq5MNokEqCzf7nKlmhF7EMQlSKpSEgJkrZSOSXADeDgjpG1csEEBhz6xa4l4CzJBlKYpDX0PT+8JK51TTApVLzBJbvaJfRm1HSKBeex3ji5OIowlSMJkwkDZ+rJAHnFbGu4glViQT5nQfSJMHwieodpMKQpRzEF/J20/KKmLUy0zR2xGXVLOSs/Vxa0SKupc3xuCmmFD5fW31iXCkLlLTNQsoUOTaEXBG46bwSn065m2UbA6+cD/APDZqBcg+D6ekGDwJxwpNx9ZWVZUEG7JBSH5pDlvJhHn+KS1KuG5uL+sBkK/QxsoPF+RlOA8Q/LUgfFvpr5xka0EkiWMyi/JkluQcjk0eQL1FEL6bGV52E9untKchK/mR8p5lPI9NPDcKvB5pPft0EFMFqjJmsecN1ZJTMTmhM5mxmvtNE4VybiH2AllI5vE8maJSwoaH6f7xtxEhiltnihJnuACxb84MAWUNOxsEYrHbCZypispsCIn4rwpISkFSgN0JuSBfTY2N9r8opYHia6aQlaEZ1FTG4cAgsQ+l29IrT5ImSwRMm9qldiClXdGpuQczvcHQaQDZaxoRljqm3FjEK1S2S2VAslA0A/M9YgkBUsg+h/WCOJ0rKJ+lhG9BlIyqDgw16gC6iDIWaydwkmvSuS60/ARpueT8r35PAr7138ywSp7Np0AbbwZo2rQqWUgOEgWPU6k+P0AiSmnoIbIm5BJ7zj+kOzc7PFAoAuXOTj7ZUl0Cl3I1Lt4xP8A4BntYHZ3/IQe7NMqXnIKhbS+v79oPSqWUqSJkg53ALkaK3DWgfrtepZMCnvA+EcNhKAmYASNCHGvufG0FV4HTXzS03DHYt5XHjEMusUUkE33/t+9oq1c/rE0zHZjwCIvtEkVhkiWypYLj4QVKUAeYBNiOcB6ygYFQDW7wAcMfmba2u13jSqxgghKTfR+W0XqJaVrQiYoBBUkKUdgSAT7u8dsHUFkVONkS3gPDK5q0qkKHcKWU4Z9+b2Nx1jsOGyZktOWYoLtt/c6jnCzh2H/AHdWRCcqUFiB6nz6wy089w6WiQ96mDl9xuWJHaJcOgp2CiQR5hMWEzZn8KSOi/1SIHVdcUhLEXNyQ/lEacTIKScqgXCgNRox+sXQk6ECy+YVrMOTNDLDtpvCNxVwlJQCpUsZT85NvPRvOHGrlhtSLZnBYjz1iCTVoqKVQUM7hSFJ3KgOujhi8EoXRFGQpIFg6nD8QwWWQSn4dAv5Sf5T83gIvUPBnZSFTpzo3uLhO3+Y6t1huqOFa05FBIzJsMq5YbmRcF+tujb0sa4bxOeAmakqSnQBUtyW3Y3i6sANyx2dRMp+Gu0PaqUhKTcJJcts4S7GOjcM1FPKZDgHTkH/AMwTCNTkjUnUg2ZiNQ1mvzi6mW4sYC45dzGlUAUI/YhjlFIBzz5eZ/gBC1v/AEhz7Qn4zjsmcQiUwKtXAJKdrXYO1zfwhYxvCgoOk5JgFiN+hEC8Fw+ZTzgqYbK7rnmSDv1ESEWrvcoFIavEeZSGHgIH41S5kZ2DpNn5aH2MX0zd7esVqyeEy1E6MdX0vANgx7REWauqUDbaIpeLuWWLc3aPMPkLASmYozVEOEgMQNHK308YnGHyj8fdU5sFZvytDRrtFhfeVqmgQtlBT9RYkdYkkJlSe8o32e5foItyqOUk90m+xuHj1dOCGJCvKBm+3iWAHeU5mP8A8EtxzUQPZjGREjDgXY7t6RkU5JDhGk+NU+Sa4g5g1XnQ0U+JEXjTA5jWhQ+7GDHuzylxUhiPGFxFjDZxPS90K63hWUIf6c2kTyr7oy4bWqVKVLT8RIbmx/uBE2EgL/lUG6MevvAvB5mVQV4CLNXOMqdm+VeraP8Av6wBl7hY8q6DN2uvvCGPUVgob6+I1gBS/F+9rw0GYJiCnY6dDtC3NQx9foYrja9SeoQBgRCs+SFoB1gdSYMol3ISNDqSeQEE8FJUNC37/bxfxTGJUpLAB9LaxCsy+0Si9OrjmxklIo5Q5Yp0cvp42jXDKgpzgrUoLUSkH4QlJcgcnJPpCyvEJqwVIcJGpJtezdT06QWXUfhoADZQx8/zixS5dRQJG5JW4gEqLGx1HtAypxBTHfrFGrWSqIkqJtDK47EWfNRmkiYSoX3i1ilUoJYXAsepOw+vlESmkoKtSbDqYGSFqJOZJLm7C4IfQmxgq47P4RPPnpa8n+k639mPHBnJ+7zSDOSAE5ixmIAsH/8AUSP9QHMQ/wAiYJZs4BNw35GPmySu4V3krF0rHduGN9x4x0LA/tNWG+8JUtSLZxc6B86dDsXBeKZcBvksz1bwZ1KrlTABlAmA62cHrGJkuHUgSyOo+gMLFBx/TzphQgoSpKQcy1mWgu1gSHe+hHPlG1fxLJBAmz5YctllrQoP1ILgdSBAgjDxLWO1y9jOMqI7KSSSbKWdW+j7ACLXDyuzSuWbKAzEbXISPZPuYT8Y4/p6dH4RRMUC4SjRx/Estb+kecWPs3xxVSJ0yYp5iyXHIBmAGwZouUIUsRKEgmhOmpUAAxEUZoUma+Ytt63e94rTUFsxU2m/OPJNYFC+oJHmNYp4nAbibx/wfMM1dXSqAWQ86VsthdY2fn4Pq8IKOJjLOWYhSVckgK9OXvHYMYq+93SXLhv5Rrp0eOU49KQmpmEAKBILEWuOXLdoIDfeFSxoSFFRMnlwhXiW08reQJgZxCmeFZlkN0f2J/KCqkSpiXCWI1yuPMdP7xUlYYV5r/CWYnmH8ogHdw5FipNhfFIKAJjg/wAQBIPUtoYFY7xUS6JZsbE3LjkAdo9n8KLcm19gpTegaK0uhSgspCM3JYUf+5mggCXcGS9VKmBYwUqU5urU79IMzlLNwXeIDSSzrLl/5XQfziRQAT3MwPIsoetvpHMQTYkoCBU0778oml4kpAubeMRy6OesaBPir9AY9TwxMPeUoEjYaQMunkwwxOewlxFSVBwPRhGQJIUgkRkBOO+0cDVHLGpQKXgJhymVBYVAmyfKBEkspjrC6jREMxBowxWpEyWUncQlLlkEg6ixhuVNtAXEKTM6kfFuOf8AeDYG46lHq7lGnmsnzH5wSnTBNltqpNxAMTix2IIcHwMWqSqYvB3Qj3QmLMrAofMv4diJSoA6gsYs4lTvMYWcuPO8C6hIJzIHkNuY109bxZmTZhCVZTZLbP4tqzbtAim7ELdrxfwfuJd/xzs0BKEjMQzcm1fzirKyqOaaCtStnDDqd/BvW0UZalJU/mTY/WLi6hvGL+nXaD9Tltu3xLYUBqwHIWFtyN1X11iVValQYMWgIqpJMSylARc4RUGvVkGgBUnnSniMSgLnQRsqpADkt1igvFUzZiUD4HuOf94IoKiBysjbJ/WD8Qq+1XvlTo3166RrJXvmWDroQm+gLc7wycVYZIlIlGWGzOH2AGxGj3MLFTPmEBJJLWAJsxuQNyPpB8bBlBEyM4Ic3LE6a+Ul3TsCnTViYxFUkFwQ7WJJ99v9ooliXIA0OySR+kbTpyVKBYB/6iX1a3pYQSoCElVXW1rsC9nOvnaPTXEWYG7uQdRcNyt15wNM5QLO24uC3IPzHKNHF76eLHw3AaOqTZhCbNQS6gz3d9W1YHQk/SGDgbHE01YMpOVfdL+of39YVjPzJ0GwOgYbaDp1tEQdJG3I+8QVsVOufUGH1wIIPoW0NxGYwlKJSlS0JzncBg53LbPHJODuOcwEqccqkjuq2IA+Zt23h4osfE1KkrGjODY+I3IhIpx1Cg3uZhFHUImmdNmBStAAO6E7sOfWETjij7GqWAQUrAIb3HkfqI6WjFQAw0AtmH5g39IUeO5P3iUCSkLSSpLHozG2kEFVRnbuxEKnrilWrcvPn0gnRVmWaDqiYGN9Fi6fUEj0hTXU+R5R4rFVJBAN9m9frFjjhA9ToypwZ9oX8e7yM4F0/QlvzijScUoKWWClR1IDj9YsT68TEhEsFTn4mIHvFa494UHloQZJUpXwgnoA/vp7wTosJmKIK+6OX6wYoQyWeLIhN+oJ0BHsfTKNkzaVLADRFUnKHiTNA7FJ9mhZVJMaJoSglCZilFT+TfnGRawWU4UfD84yCs9GpRVsXKuF1xSW2MWZwZRjIyC5AA0XxklZ4aktEEqb3oyMioEkkyLE6VKsu2azjXRx9D6wEqKZaNFAjr/aMjIYxMdCAyjzI01C+g6h4s0qizvfn+9Y9jIYYCoEO195uaq7HWMSdoyMjgKheRYbm5UwipUYvl0HrGRkXXcDkPEagyprlL1NuURyFMRGRkEqKWSbMdMHxITBkmpC0gOxu/8Ae+sWa7h6nTmKO1AsQHHd0Jy+OkZGQi3tbUcG13AVVXS0JKZcsb3Vc3gMqagjQ5iXJ2bkA7fvWMjIcUUIk7EmaSZpScwbulxbd7axKEmbMJJ7ynJ2B32jIyLn5gx8SEztHduQO3KJJiSGD+fp+vOPIyOnTenqlS1OktZvKG7BuJCsJSxdLb6bd1Wo8NIyMirDU4d484LM7YD8VbCzFCXf+oKY+LCK2OSZctKlTVTJoSQQkJSm+zl3aPIyJCLxupUu3KriBV04nLM1QSCdmsANIt0MiUbGWH5sIyMjPyOTe5s4UUAUJtUYMh9APCJqOZ2dhGRkA5FhuH4hTqX5eID+H0iwmaDpHkZAmAEKGM1mTWgNiazGRkXx95RzC+DICZfjGRkZAW7mFU6n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440704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2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On/Off Switch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Gene regulation </a:t>
            </a:r>
            <a:r>
              <a:rPr lang="en-US" dirty="0" smtClean="0"/>
              <a:t>is the selective turning on and off of genes</a:t>
            </a:r>
          </a:p>
          <a:p>
            <a:r>
              <a:rPr lang="en-US" dirty="0" smtClean="0"/>
              <a:t>This means that there are times when DNA is expressed</a:t>
            </a:r>
          </a:p>
          <a:p>
            <a:pPr lvl="1"/>
            <a:r>
              <a:rPr lang="en-US" dirty="0" smtClean="0"/>
              <a:t>Remember DNA </a:t>
            </a:r>
            <a:r>
              <a:rPr lang="en-US" dirty="0" smtClean="0">
                <a:sym typeface="Wingdings" panose="05000000000000000000" pitchFamily="2" charset="2"/>
              </a:rPr>
              <a:t> RNA  Proteins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process from genotype to phenotype is called </a:t>
            </a:r>
            <a:r>
              <a:rPr lang="en-US" b="1" dirty="0" smtClean="0">
                <a:sym typeface="Wingdings" panose="05000000000000000000" pitchFamily="2" charset="2"/>
              </a:rPr>
              <a:t>gene expression</a:t>
            </a:r>
            <a:endParaRPr lang="en-US" b="1" dirty="0"/>
          </a:p>
        </p:txBody>
      </p:sp>
      <p:pic>
        <p:nvPicPr>
          <p:cNvPr id="5122" name="Picture 2" descr="http://img.docstoccdn.com/thumb/orig/12920164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0" t="35867" r="11051" b="11949"/>
          <a:stretch/>
        </p:blipFill>
        <p:spPr bwMode="auto">
          <a:xfrm>
            <a:off x="381000" y="2514600"/>
            <a:ext cx="415636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51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 lets think about E. coli</a:t>
            </a:r>
          </a:p>
          <a:p>
            <a:r>
              <a:rPr lang="en-US" dirty="0" smtClean="0"/>
              <a:t>E. coli is a bacteria that is in your gut that is required to breakdown a disaccharide called lactose </a:t>
            </a:r>
          </a:p>
          <a:p>
            <a:r>
              <a:rPr lang="en-US" dirty="0" smtClean="0"/>
              <a:t>Lactose is something that is found in many dairy products</a:t>
            </a:r>
          </a:p>
          <a:p>
            <a:r>
              <a:rPr lang="en-US" dirty="0" smtClean="0"/>
              <a:t>E. Coli breaks down lactose with the enzyme lactase</a:t>
            </a:r>
            <a:endParaRPr lang="en-US" dirty="0"/>
          </a:p>
        </p:txBody>
      </p:sp>
      <p:pic>
        <p:nvPicPr>
          <p:cNvPr id="6146" name="Picture 2" descr="http://www.chemicalconnection.org.uk/chemistry/topics/images/pp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4191000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30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Lactase takes a small time amount of energy to produce</a:t>
            </a:r>
          </a:p>
          <a:p>
            <a:r>
              <a:rPr lang="en-US" dirty="0" smtClean="0"/>
              <a:t>So when there is dairy present then lactase is produced</a:t>
            </a:r>
          </a:p>
          <a:p>
            <a:r>
              <a:rPr lang="en-US" dirty="0" smtClean="0"/>
              <a:t>However when dairy is not present then E. Coli will not waste energy producing lactase</a:t>
            </a:r>
            <a:endParaRPr lang="en-US" dirty="0"/>
          </a:p>
        </p:txBody>
      </p:sp>
      <p:pic>
        <p:nvPicPr>
          <p:cNvPr id="7170" name="Picture 2" descr="http://bioweb.uwlax.edu/bio203/s2008/moder_just/Images/2160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37194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10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order to control the expression of the gene that creates lactase there is an operon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operator</a:t>
            </a:r>
            <a:r>
              <a:rPr lang="en-US" dirty="0" smtClean="0"/>
              <a:t> is a segment of DNA that is between the promoter and the DNA that codes for a gene</a:t>
            </a:r>
            <a:endParaRPr lang="en-US" dirty="0"/>
          </a:p>
        </p:txBody>
      </p:sp>
      <p:pic>
        <p:nvPicPr>
          <p:cNvPr id="8194" name="Picture 2" descr="http://blogs-images.forbes.com/daviddisalvo/files/2011/11/D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41402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99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group of genes that are related and controlled are called a </a:t>
            </a:r>
            <a:r>
              <a:rPr lang="en-US" b="1" dirty="0" smtClean="0"/>
              <a:t>operon</a:t>
            </a:r>
          </a:p>
          <a:p>
            <a:r>
              <a:rPr lang="en-US" dirty="0" smtClean="0"/>
              <a:t>Operons can be found almost exclusively in prokaryotic organisms</a:t>
            </a:r>
          </a:p>
          <a:p>
            <a:r>
              <a:rPr lang="en-US" dirty="0" smtClean="0"/>
              <a:t>They are grouped together in the segment of prokaryotic DNA so one on/off switch can control the entire cluster</a:t>
            </a:r>
            <a:endParaRPr lang="en-US" dirty="0"/>
          </a:p>
        </p:txBody>
      </p:sp>
      <p:pic>
        <p:nvPicPr>
          <p:cNvPr id="9218" name="Picture 2" descr="http://www.uic.edu/classes/bios/bios100/lecturesf04am/lac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5" y="2590800"/>
            <a:ext cx="4469188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06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05800" cy="2743200"/>
          </a:xfrm>
        </p:spPr>
        <p:txBody>
          <a:bodyPr/>
          <a:lstStyle/>
          <a:p>
            <a:r>
              <a:rPr lang="en-US" dirty="0" smtClean="0"/>
              <a:t>When the gene is turned off there is a an </a:t>
            </a:r>
            <a:r>
              <a:rPr lang="en-US" b="1" dirty="0" smtClean="0"/>
              <a:t>active repressor </a:t>
            </a:r>
            <a:r>
              <a:rPr lang="en-US" dirty="0" smtClean="0"/>
              <a:t>that attaches to the operator and blocks RNA polymerase from binding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14400" y="2971800"/>
            <a:ext cx="7162800" cy="3581400"/>
            <a:chOff x="914400" y="2971800"/>
            <a:chExt cx="7162800" cy="3581400"/>
          </a:xfrm>
        </p:grpSpPr>
        <p:pic>
          <p:nvPicPr>
            <p:cNvPr id="1026" name="Picture 2" descr="http://img189.imageshack.us/img189/2222/operon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2971800"/>
              <a:ext cx="7162800" cy="358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200400" y="4762500"/>
              <a:ext cx="4495800" cy="14859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52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05800" cy="2362200"/>
          </a:xfrm>
        </p:spPr>
        <p:txBody>
          <a:bodyPr/>
          <a:lstStyle/>
          <a:p>
            <a:r>
              <a:rPr lang="en-US" dirty="0" smtClean="0"/>
              <a:t>When the operons are turned on the repressor is inactivated (one of a few different ways) and mRNA is able to be produced</a:t>
            </a:r>
            <a:endParaRPr lang="en-US" dirty="0"/>
          </a:p>
        </p:txBody>
      </p:sp>
      <p:pic>
        <p:nvPicPr>
          <p:cNvPr id="2050" name="Picture 2" descr="http://course1.winona.edu/sberg/ILLUST/lacOperon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61756"/>
            <a:ext cx="4419600" cy="349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619</Words>
  <Application>Microsoft Office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Control of Gene Expression</vt:lpstr>
      <vt:lpstr>On/Off Switch</vt:lpstr>
      <vt:lpstr>On/Off Switch</vt:lpstr>
      <vt:lpstr>lac Operon</vt:lpstr>
      <vt:lpstr>lac Operon</vt:lpstr>
      <vt:lpstr>lac Operon</vt:lpstr>
      <vt:lpstr>lac Operon</vt:lpstr>
      <vt:lpstr>Operons</vt:lpstr>
      <vt:lpstr>Operons</vt:lpstr>
      <vt:lpstr>Video</vt:lpstr>
      <vt:lpstr>X Inactivation</vt:lpstr>
      <vt:lpstr>X Inactivation</vt:lpstr>
      <vt:lpstr>X Inactivation</vt:lpstr>
      <vt:lpstr>X Inactivation</vt:lpstr>
      <vt:lpstr>X Inactivation</vt:lpstr>
      <vt:lpstr>Other Enzymes</vt:lpstr>
      <vt:lpstr>Other Enzymes</vt:lpstr>
      <vt:lpstr>Other Enzymes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of Gene Expression</dc:title>
  <dc:creator>Administrator</dc:creator>
  <cp:lastModifiedBy>Administrator</cp:lastModifiedBy>
  <cp:revision>13</cp:revision>
  <dcterms:created xsi:type="dcterms:W3CDTF">2014-01-02T11:24:32Z</dcterms:created>
  <dcterms:modified xsi:type="dcterms:W3CDTF">2014-01-02T13:45:15Z</dcterms:modified>
</cp:coreProperties>
</file>