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4" r:id="rId10"/>
    <p:sldId id="265" r:id="rId11"/>
    <p:sldId id="266" r:id="rId12"/>
    <p:sldId id="268" r:id="rId13"/>
    <p:sldId id="269" r:id="rId14"/>
    <p:sldId id="270" r:id="rId15"/>
    <p:sldId id="262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89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2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3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5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86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9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80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80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5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2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0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DB88B-0156-487B-8C8A-6ADFDC05454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86494-E79C-4B5D-BA1A-C6518FDA0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8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04d3rJCLCE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Circulatory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9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of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3. The ventricles contract and send the blood to the lungs</a:t>
            </a:r>
          </a:p>
          <a:p>
            <a:r>
              <a:rPr lang="en-US" dirty="0" smtClean="0"/>
              <a:t>After the blood returns from the lungs it is oxygenated (OX)</a:t>
            </a:r>
          </a:p>
          <a:p>
            <a:r>
              <a:rPr lang="en-US" dirty="0" smtClean="0"/>
              <a:t>4. The OX blood from the lungs then collects in the left atrium</a:t>
            </a:r>
            <a:endParaRPr lang="en-US" dirty="0"/>
          </a:p>
        </p:txBody>
      </p:sp>
      <p:pic>
        <p:nvPicPr>
          <p:cNvPr id="5" name="Picture 2" descr="http://www.marvistavet.com/assets/images/heart_showing_blood_flo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4038600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of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5. The atriums pump and send blood down to the left ventricle</a:t>
            </a:r>
          </a:p>
          <a:p>
            <a:r>
              <a:rPr lang="en-US" dirty="0" smtClean="0"/>
              <a:t>The left ventricle is the strongest part of the heart</a:t>
            </a:r>
          </a:p>
          <a:p>
            <a:r>
              <a:rPr lang="en-US" dirty="0" smtClean="0"/>
              <a:t>6. The ventricles then pump. This sends blood to the various parts of the body</a:t>
            </a:r>
            <a:endParaRPr lang="en-US" dirty="0"/>
          </a:p>
        </p:txBody>
      </p:sp>
      <p:pic>
        <p:nvPicPr>
          <p:cNvPr id="5" name="Picture 2" descr="http://www.marvistavet.com/assets/images/heart_showing_blood_flo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4038600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heartbeat is controlled by electrical systems</a:t>
            </a:r>
          </a:p>
          <a:p>
            <a:r>
              <a:rPr lang="en-US" dirty="0" smtClean="0"/>
              <a:t>The heart only beats when there is an electrical current that tells it how and why to beat</a:t>
            </a:r>
          </a:p>
          <a:p>
            <a:r>
              <a:rPr lang="en-US" dirty="0" smtClean="0"/>
              <a:t>When this electrical impulse is moving and regular, people have a normal heartbeat</a:t>
            </a:r>
          </a:p>
          <a:p>
            <a:endParaRPr lang="en-US" dirty="0"/>
          </a:p>
        </p:txBody>
      </p:sp>
      <p:pic>
        <p:nvPicPr>
          <p:cNvPr id="3076" name="Picture 4" descr="http://www.livetradingnews.com/wp-content/uploads/electri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95400"/>
            <a:ext cx="4029075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SA node </a:t>
            </a:r>
            <a:r>
              <a:rPr lang="en-US" dirty="0" smtClean="0"/>
              <a:t>is a group of cells on the right atrium that initiate their own electrical signal</a:t>
            </a:r>
          </a:p>
          <a:p>
            <a:r>
              <a:rPr lang="en-US" dirty="0" smtClean="0"/>
              <a:t>This signal regulates the heartbeat</a:t>
            </a:r>
          </a:p>
          <a:p>
            <a:r>
              <a:rPr lang="en-US" dirty="0" smtClean="0"/>
              <a:t>It also tells the atriums to contract</a:t>
            </a:r>
          </a:p>
          <a:p>
            <a:r>
              <a:rPr lang="en-US" dirty="0" smtClean="0"/>
              <a:t>When this group of cells does not work correctly, a pacemaker is installed</a:t>
            </a:r>
            <a:endParaRPr lang="en-US" dirty="0"/>
          </a:p>
        </p:txBody>
      </p:sp>
      <p:pic>
        <p:nvPicPr>
          <p:cNvPr id="6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AV node </a:t>
            </a:r>
            <a:r>
              <a:rPr lang="en-US" dirty="0" smtClean="0"/>
              <a:t>is located in the septum and collects signals from the SA node</a:t>
            </a:r>
          </a:p>
          <a:p>
            <a:r>
              <a:rPr lang="en-US" dirty="0" smtClean="0"/>
              <a:t>This tells the ventricles when to contract</a:t>
            </a:r>
          </a:p>
          <a:p>
            <a:r>
              <a:rPr lang="en-US" dirty="0" smtClean="0"/>
              <a:t>This grouping of cells is reactive and relies on the information that is passes on to it from the SA node</a:t>
            </a:r>
          </a:p>
        </p:txBody>
      </p:sp>
      <p:pic>
        <p:nvPicPr>
          <p:cNvPr id="5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9050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http://www.youtube.com/watch?v=H04d3rJCLCE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28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circulatory system is known as a closed system</a:t>
            </a:r>
          </a:p>
          <a:p>
            <a:r>
              <a:rPr lang="en-US" dirty="0" smtClean="0"/>
              <a:t>This means that the circulatory system is contained at all times</a:t>
            </a:r>
          </a:p>
          <a:p>
            <a:r>
              <a:rPr lang="en-US" dirty="0" smtClean="0"/>
              <a:t>Blood is kept within the heart or blood vessels</a:t>
            </a:r>
          </a:p>
          <a:p>
            <a:r>
              <a:rPr lang="en-US" dirty="0" smtClean="0"/>
              <a:t>The only time this changes is if there is an injury</a:t>
            </a:r>
            <a:endParaRPr lang="en-US" dirty="0"/>
          </a:p>
        </p:txBody>
      </p:sp>
      <p:pic>
        <p:nvPicPr>
          <p:cNvPr id="7170" name="Picture 2" descr="http://www.daviddarling.info/images/circulatory_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0"/>
            <a:ext cx="3047831" cy="4667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519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Arteries</a:t>
            </a:r>
            <a:r>
              <a:rPr lang="en-US" dirty="0" smtClean="0"/>
              <a:t> are blood vessels that carry blood away from the heart</a:t>
            </a:r>
          </a:p>
          <a:p>
            <a:r>
              <a:rPr lang="en-US" dirty="0" smtClean="0"/>
              <a:t>Arteries often carry oxygenated blood from the heart to the cells that are going to use it</a:t>
            </a:r>
          </a:p>
          <a:p>
            <a:r>
              <a:rPr lang="en-US" dirty="0" smtClean="0"/>
              <a:t>The only exception is the artery that carries blood from the heart to the lungs</a:t>
            </a:r>
            <a:endParaRPr lang="en-US" dirty="0"/>
          </a:p>
        </p:txBody>
      </p:sp>
      <p:pic>
        <p:nvPicPr>
          <p:cNvPr id="6146" name="Picture 2" descr="http://pics.34000.org/images/dt/en/sm/smaller-arteries-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505200" cy="3603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436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Veins</a:t>
            </a:r>
            <a:r>
              <a:rPr lang="en-US" dirty="0" smtClean="0"/>
              <a:t> are blood vessels that carry blood to the heart</a:t>
            </a:r>
          </a:p>
          <a:p>
            <a:r>
              <a:rPr lang="en-US" dirty="0" smtClean="0"/>
              <a:t>Veins often carry blood that has little oxygen from the body to the heart</a:t>
            </a:r>
          </a:p>
          <a:p>
            <a:r>
              <a:rPr lang="en-US" dirty="0" smtClean="0"/>
              <a:t>The only exception is the vein that carries oxygenated blood from the lungs to the heart</a:t>
            </a:r>
            <a:endParaRPr lang="en-US" dirty="0"/>
          </a:p>
        </p:txBody>
      </p:sp>
      <p:pic>
        <p:nvPicPr>
          <p:cNvPr id="5122" name="Picture 2" descr="http://medicalimages.allrefer.com/large/deep-ve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428625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951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Blood Vessels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major artery in the body is the </a:t>
            </a:r>
            <a:r>
              <a:rPr lang="en-US" b="1" dirty="0" smtClean="0"/>
              <a:t>aorta</a:t>
            </a:r>
          </a:p>
          <a:p>
            <a:r>
              <a:rPr lang="en-US" dirty="0" smtClean="0"/>
              <a:t>This is the artery that carries blood from the heart to the rest of the body</a:t>
            </a:r>
          </a:p>
          <a:p>
            <a:r>
              <a:rPr lang="en-US" dirty="0" smtClean="0"/>
              <a:t>The femoral artery carries blood to the legs</a:t>
            </a:r>
          </a:p>
          <a:p>
            <a:r>
              <a:rPr lang="en-US" dirty="0" smtClean="0"/>
              <a:t>The carotid artery carries blood to the brain</a:t>
            </a:r>
          </a:p>
          <a:p>
            <a:r>
              <a:rPr lang="en-US" dirty="0" smtClean="0"/>
              <a:t>The brachial artery carries blood to the arms</a:t>
            </a:r>
            <a:endParaRPr lang="en-US" dirty="0"/>
          </a:p>
        </p:txBody>
      </p:sp>
      <p:pic>
        <p:nvPicPr>
          <p:cNvPr id="4098" name="Picture 2" descr="http://2.bp.blogspot.com/__7fimVQWzFU/S7Jih3rezpI/AAAAAAAAAAc/npKJrVXrcHY/s1600/Aorta_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0"/>
            <a:ext cx="3581400" cy="32734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275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Cardiovascular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Every part of your body needs to have access to blood</a:t>
            </a:r>
          </a:p>
          <a:p>
            <a:r>
              <a:rPr lang="en-US" dirty="0" smtClean="0"/>
              <a:t>Blood is the bodies way of spreading out things like oxygen, energy and food</a:t>
            </a:r>
          </a:p>
          <a:p>
            <a:r>
              <a:rPr lang="en-US" dirty="0" smtClean="0"/>
              <a:t>Those nutrients have to reach all of the cells in the body</a:t>
            </a:r>
            <a:endParaRPr lang="en-US" dirty="0"/>
          </a:p>
        </p:txBody>
      </p:sp>
      <p:pic>
        <p:nvPicPr>
          <p:cNvPr id="14338" name="Picture 2" descr="http://doctorexclusive.com/wp-content/uploads/2011/02/cardiovascul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76400"/>
            <a:ext cx="3276600" cy="4456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870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Blood Vessels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vena cava </a:t>
            </a:r>
            <a:r>
              <a:rPr lang="en-US" dirty="0" smtClean="0"/>
              <a:t>is the major vein that feeds the heart</a:t>
            </a:r>
          </a:p>
          <a:p>
            <a:r>
              <a:rPr lang="en-US" dirty="0" smtClean="0"/>
              <a:t>It has two parts that meet at the heart</a:t>
            </a:r>
          </a:p>
          <a:p>
            <a:r>
              <a:rPr lang="en-US" dirty="0" smtClean="0"/>
              <a:t>One collects blood from the upper part of the body and one collects blood from the lower part of the body</a:t>
            </a:r>
            <a:endParaRPr lang="en-US" dirty="0"/>
          </a:p>
        </p:txBody>
      </p:sp>
      <p:pic>
        <p:nvPicPr>
          <p:cNvPr id="3074" name="Picture 2" descr="http://www.beltina.org/pics/vena_c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6576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828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the blood vessels divide they get smaller an smaller</a:t>
            </a:r>
          </a:p>
          <a:p>
            <a:r>
              <a:rPr lang="en-US" dirty="0" smtClean="0"/>
              <a:t>The smallest type of blood vessels are capillaries</a:t>
            </a:r>
          </a:p>
          <a:p>
            <a:r>
              <a:rPr lang="en-US" b="1" dirty="0" smtClean="0"/>
              <a:t>Capillaries</a:t>
            </a:r>
            <a:r>
              <a:rPr lang="en-US" dirty="0" smtClean="0"/>
              <a:t> are blood vessels that are so thin that only single blood cells can move through them</a:t>
            </a:r>
            <a:endParaRPr lang="en-US" dirty="0"/>
          </a:p>
        </p:txBody>
      </p:sp>
      <p:pic>
        <p:nvPicPr>
          <p:cNvPr id="2050" name="Picture 2" descr="http://www.shockwavetherapy.ca/capillar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200525" cy="535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87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network of capillaries is so extensive in the body that each cell in the body is no further than one cell away from a capillary</a:t>
            </a:r>
          </a:p>
          <a:p>
            <a:r>
              <a:rPr lang="en-US" dirty="0" smtClean="0"/>
              <a:t>This is how blood can diffuse materials to all the different cells in the body</a:t>
            </a:r>
            <a:endParaRPr lang="en-US" dirty="0"/>
          </a:p>
        </p:txBody>
      </p:sp>
      <p:pic>
        <p:nvPicPr>
          <p:cNvPr id="1026" name="Picture 2" descr="http://www.daviddarling.info/images/capillar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90800"/>
            <a:ext cx="4419600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585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Cardiovascular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The cardiovascular system </a:t>
            </a:r>
            <a:r>
              <a:rPr lang="en-US" dirty="0" smtClean="0"/>
              <a:t>is made up of the blood, heart and blood vessels</a:t>
            </a:r>
          </a:p>
          <a:p>
            <a:r>
              <a:rPr lang="en-US" dirty="0" smtClean="0"/>
              <a:t>It is a system that has to be constantly working in order for a person to live</a:t>
            </a:r>
          </a:p>
          <a:p>
            <a:r>
              <a:rPr lang="en-US" dirty="0" smtClean="0"/>
              <a:t>The cardiovascular system never gets a rest</a:t>
            </a:r>
            <a:endParaRPr lang="en-US" dirty="0"/>
          </a:p>
        </p:txBody>
      </p:sp>
      <p:pic>
        <p:nvPicPr>
          <p:cNvPr id="13314" name="Picture 2" descr="http://academic.kellogg.edu/herbrandsonc/bio201_McKinley/f22-1_cardiovascular_sy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886200" cy="42394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542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main organ that circulates blood around the body is the </a:t>
            </a:r>
            <a:r>
              <a:rPr lang="en-US" b="1" dirty="0" smtClean="0"/>
              <a:t>heart</a:t>
            </a:r>
          </a:p>
          <a:p>
            <a:r>
              <a:rPr lang="en-US" dirty="0" smtClean="0"/>
              <a:t>The heart is a four chambered organ that uses two chambers to force blood to the lungs and two chambers to force blood to the rest of the body</a:t>
            </a:r>
            <a:endParaRPr lang="en-US" dirty="0"/>
          </a:p>
        </p:txBody>
      </p:sp>
      <p:pic>
        <p:nvPicPr>
          <p:cNvPr id="12290" name="Picture 2" descr="http://www.nlm.nih.gov/medlineplus/ency/images/ency/fullsize/1097.jpg"/>
          <p:cNvPicPr>
            <a:picLocks noChangeAspect="1" noChangeArrowheads="1"/>
          </p:cNvPicPr>
          <p:nvPr/>
        </p:nvPicPr>
        <p:blipFill>
          <a:blip r:embed="rId2" cstate="print"/>
          <a:srcRect b="7500"/>
          <a:stretch>
            <a:fillRect/>
          </a:stretch>
        </p:blipFill>
        <p:spPr bwMode="auto">
          <a:xfrm>
            <a:off x="4876800" y="2514600"/>
            <a:ext cx="38100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588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looking at a heart you can tell that not all four chambers are the same</a:t>
            </a:r>
          </a:p>
          <a:p>
            <a:r>
              <a:rPr lang="en-US" dirty="0" smtClean="0"/>
              <a:t>Each side of the heart is divided to an upper and lower part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atriums</a:t>
            </a:r>
            <a:r>
              <a:rPr lang="en-US" dirty="0" smtClean="0"/>
              <a:t> are the blood collecting chambers in the heart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ventricles</a:t>
            </a:r>
            <a:r>
              <a:rPr lang="en-US" dirty="0" smtClean="0"/>
              <a:t> are the blood pumping chambers in the heart</a:t>
            </a:r>
            <a:endParaRPr lang="en-US" dirty="0"/>
          </a:p>
        </p:txBody>
      </p:sp>
      <p:pic>
        <p:nvPicPr>
          <p:cNvPr id="11266" name="Picture 2" descr="http://www.worldinvisible.com/images/apolog/body/heart02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924300" cy="3286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103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heart is divided by the </a:t>
            </a:r>
            <a:r>
              <a:rPr lang="en-US" b="1" dirty="0" smtClean="0"/>
              <a:t>septum</a:t>
            </a:r>
          </a:p>
          <a:p>
            <a:r>
              <a:rPr lang="en-US" dirty="0" smtClean="0"/>
              <a:t>This is a wall of muscle that separates the atriums and ventricles</a:t>
            </a:r>
          </a:p>
          <a:p>
            <a:r>
              <a:rPr lang="en-US" b="1" dirty="0" smtClean="0"/>
              <a:t>Valves</a:t>
            </a:r>
            <a:r>
              <a:rPr lang="en-US" dirty="0" smtClean="0"/>
              <a:t> are flaps of tissue that separate the sections of the heart </a:t>
            </a:r>
          </a:p>
          <a:p>
            <a:r>
              <a:rPr lang="en-US" dirty="0" smtClean="0"/>
              <a:t>These flaps prevent the different sections of blood from mixing</a:t>
            </a:r>
          </a:p>
          <a:p>
            <a:endParaRPr lang="en-US" dirty="0"/>
          </a:p>
        </p:txBody>
      </p:sp>
      <p:pic>
        <p:nvPicPr>
          <p:cNvPr id="10242" name="Picture 2" descr="http://www.osovo.com/diagram/HumanHeart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448175" cy="357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422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heart has to have a very systematic pattern for how it beats</a:t>
            </a:r>
          </a:p>
          <a:p>
            <a:r>
              <a:rPr lang="en-US" dirty="0" smtClean="0"/>
              <a:t>This keeps the blood flow to the body regular and constant</a:t>
            </a:r>
          </a:p>
          <a:p>
            <a:r>
              <a:rPr lang="en-US" dirty="0" smtClean="0"/>
              <a:t>There are a few steps to the heart pumping</a:t>
            </a:r>
          </a:p>
        </p:txBody>
      </p:sp>
      <p:pic>
        <p:nvPicPr>
          <p:cNvPr id="9220" name="Picture 4" descr="http://www.dynaccess.com/images/HeartBe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4057549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246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important to remember that when the heart pumps it has two different stages</a:t>
            </a:r>
          </a:p>
          <a:p>
            <a:r>
              <a:rPr lang="en-US" dirty="0" smtClean="0"/>
              <a:t>First the atriums contract together</a:t>
            </a:r>
          </a:p>
          <a:p>
            <a:r>
              <a:rPr lang="en-US" dirty="0" smtClean="0"/>
              <a:t>After they contract the ventricles contract together</a:t>
            </a:r>
          </a:p>
          <a:p>
            <a:r>
              <a:rPr lang="en-US" dirty="0" smtClean="0"/>
              <a:t>This gives a heart beat a distinct “</a:t>
            </a:r>
            <a:r>
              <a:rPr lang="en-US" dirty="0" err="1" smtClean="0"/>
              <a:t>lub</a:t>
            </a:r>
            <a:r>
              <a:rPr lang="en-US" dirty="0" smtClean="0"/>
              <a:t> – dup” sound</a:t>
            </a:r>
            <a:endParaRPr lang="en-US" dirty="0"/>
          </a:p>
        </p:txBody>
      </p:sp>
      <p:pic>
        <p:nvPicPr>
          <p:cNvPr id="4098" name="Picture 2" descr="http://www.consumerreports.org/health/resources/images/conditions/heartbeat-animation_defaul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590800" cy="4132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of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Deoxygenated (DOX) blood enters the heart through the right atrium</a:t>
            </a:r>
          </a:p>
          <a:p>
            <a:r>
              <a:rPr lang="en-US" dirty="0" smtClean="0"/>
              <a:t>This is the main collecting chamber from the body</a:t>
            </a:r>
          </a:p>
          <a:p>
            <a:r>
              <a:rPr lang="en-US" dirty="0" smtClean="0"/>
              <a:t>2. The DOX blood is forced into the right ventricle when the atriums contract</a:t>
            </a:r>
          </a:p>
        </p:txBody>
      </p:sp>
      <p:pic>
        <p:nvPicPr>
          <p:cNvPr id="8194" name="Picture 2" descr="http://www.marvistavet.com/assets/images/heart_showing_blood_flo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4038600" cy="3305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318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864</Words>
  <Application>Microsoft Office PowerPoint</Application>
  <PresentationFormat>On-screen Show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The Circulatory System</vt:lpstr>
      <vt:lpstr>The Cardiovascular System</vt:lpstr>
      <vt:lpstr>The Cardiovascular System</vt:lpstr>
      <vt:lpstr>The Heart</vt:lpstr>
      <vt:lpstr>The Heart</vt:lpstr>
      <vt:lpstr>The Heart</vt:lpstr>
      <vt:lpstr>How the Heart Pumps</vt:lpstr>
      <vt:lpstr>How the Heart Pumps</vt:lpstr>
      <vt:lpstr>Path of Blood</vt:lpstr>
      <vt:lpstr>Path of Blood</vt:lpstr>
      <vt:lpstr>Path of Blood</vt:lpstr>
      <vt:lpstr>Electrical Systems</vt:lpstr>
      <vt:lpstr>Electrical Systems</vt:lpstr>
      <vt:lpstr>Electrical Systems</vt:lpstr>
      <vt:lpstr>PowerPoint Presentation</vt:lpstr>
      <vt:lpstr>Blood Vessels</vt:lpstr>
      <vt:lpstr>Blood Vessels</vt:lpstr>
      <vt:lpstr>Blood Vessels</vt:lpstr>
      <vt:lpstr>Major Blood Vessels</vt:lpstr>
      <vt:lpstr>Major Blood Vessels</vt:lpstr>
      <vt:lpstr>Capillaries</vt:lpstr>
      <vt:lpstr>Capillaries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46.1 The Circulatory System</dc:title>
  <dc:creator>Mike</dc:creator>
  <cp:lastModifiedBy>Administrator</cp:lastModifiedBy>
  <cp:revision>16</cp:revision>
  <dcterms:created xsi:type="dcterms:W3CDTF">2011-05-24T09:33:39Z</dcterms:created>
  <dcterms:modified xsi:type="dcterms:W3CDTF">2014-05-22T12:12:55Z</dcterms:modified>
</cp:coreProperties>
</file>