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81" r:id="rId11"/>
    <p:sldId id="282" r:id="rId12"/>
    <p:sldId id="283" r:id="rId13"/>
    <p:sldId id="259" r:id="rId14"/>
    <p:sldId id="266" r:id="rId15"/>
    <p:sldId id="267" r:id="rId16"/>
    <p:sldId id="268" r:id="rId17"/>
    <p:sldId id="272" r:id="rId18"/>
    <p:sldId id="269" r:id="rId19"/>
    <p:sldId id="270" r:id="rId20"/>
    <p:sldId id="274" r:id="rId21"/>
    <p:sldId id="275" r:id="rId22"/>
    <p:sldId id="276" r:id="rId23"/>
    <p:sldId id="278" r:id="rId24"/>
    <p:sldId id="279" r:id="rId25"/>
    <p:sldId id="280" r:id="rId26"/>
    <p:sldId id="273" r:id="rId27"/>
    <p:sldId id="271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5E8E6-D522-4B34-BDB4-C3281A6A0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21AC-780A-44FC-B7FE-5FA138B4C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66E4E-7E8B-4497-9378-57A3FC7A4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920A5C-F2F8-421D-A0A5-CB8599BCE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30AB07-CABC-4281-8C62-F52AF1FC7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6290F-1B2C-43EB-97D2-7BAA6EDB7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2869A-D902-490F-A70A-4A180447F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6D9FF-6CF0-471A-828D-FF8DDA736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381FD-9F2A-4B81-8534-6DE4707D2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74F4-B149-43C1-A432-68578F641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34DC5-81C7-4122-8CD2-0C4ED1168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C5BD0-73B0-4703-990F-13AA38B8A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BE5FB-B982-4F89-BD7C-3D4D00ECD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DEBF24-1F09-42BC-916B-68CADB306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eV62zrm2P0" TargetMode="External"/><Relationship Id="rId2" Type="http://schemas.openxmlformats.org/officeDocument/2006/relationships/hyperlink" Target="http://www.youtube.com/watch?v=z685FFqmrpo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Chromosomes and DNA Replication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8229600" cy="4114800"/>
          </a:xfrm>
        </p:spPr>
        <p:txBody>
          <a:bodyPr/>
          <a:lstStyle/>
          <a:p>
            <a:r>
              <a:rPr lang="en-US" dirty="0" smtClean="0"/>
              <a:t>Try this…</a:t>
            </a:r>
          </a:p>
          <a:p>
            <a:r>
              <a:rPr lang="en-US" dirty="0" smtClean="0"/>
              <a:t>Have one partner sit facing the  blackboard, one sit facing the opposite direction</a:t>
            </a:r>
          </a:p>
          <a:p>
            <a:r>
              <a:rPr lang="en-US" dirty="0" smtClean="0"/>
              <a:t>The partner that faces the direction of the board will describe and the other partner will draw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oogle.com/images?q=tbn:ANd9GcQYSlc_ZBHuYtOIX8tmgnFOySJq05zAS04vtD1392vB1wzGYu7b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533400"/>
            <a:ext cx="5334000" cy="5753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543800" cy="1431925"/>
          </a:xfrm>
        </p:spPr>
        <p:txBody>
          <a:bodyPr/>
          <a:lstStyle/>
          <a:p>
            <a:r>
              <a:rPr lang="en-US" dirty="0" smtClean="0"/>
              <a:t>Now Switch</a:t>
            </a:r>
            <a:endParaRPr lang="en-US" dirty="0"/>
          </a:p>
        </p:txBody>
      </p:sp>
      <p:pic>
        <p:nvPicPr>
          <p:cNvPr id="41986" name="Picture 2" descr="http://www.google.com/url?source=imglanding&amp;ct=img&amp;q=http://www.clipproject.info/Cliparts_Free/Weihnachten_Free/Clipart-Free-Gif-017.gif&amp;sa=X&amp;ei=qYMNT8r0Eeje0QHDnvn0BQ&amp;ved=0CAsQ8wc4IQ&amp;usg=AFQjCNFT8f50Iz9suJx2qSB4LPy_N73GBg"/>
          <p:cNvPicPr>
            <a:picLocks noChangeAspect="1" noChangeArrowheads="1"/>
          </p:cNvPicPr>
          <p:nvPr/>
        </p:nvPicPr>
        <p:blipFill>
          <a:blip r:embed="rId2" cstate="print"/>
          <a:srcRect b="4000"/>
          <a:stretch>
            <a:fillRect/>
          </a:stretch>
        </p:blipFill>
        <p:spPr bwMode="auto">
          <a:xfrm>
            <a:off x="2667000" y="1828800"/>
            <a:ext cx="3810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431925"/>
          </a:xfrm>
        </p:spPr>
        <p:txBody>
          <a:bodyPr/>
          <a:lstStyle/>
          <a:p>
            <a:r>
              <a:rPr lang="en-US" smtClean="0"/>
              <a:t>Copying Information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What happens when you put a piece of paper in a copier?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Can you then copy the copy?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Does DNA need to be exactly copied in order to give the same information?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5127" name="Picture 7" descr="post-12890-125310181576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514600"/>
            <a:ext cx="34290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431925"/>
          </a:xfrm>
        </p:spPr>
        <p:txBody>
          <a:bodyPr/>
          <a:lstStyle/>
          <a:p>
            <a:r>
              <a:rPr lang="en-US" smtClean="0"/>
              <a:t>Copying Information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smtClean="0"/>
              <a:t>DNA can be easily copied based on its structure</a:t>
            </a:r>
          </a:p>
          <a:p>
            <a:r>
              <a:rPr lang="en-US" sz="2800" smtClean="0"/>
              <a:t>If you split DNA in half, you can easily tell what the other half should look like</a:t>
            </a:r>
          </a:p>
        </p:txBody>
      </p:sp>
      <p:pic>
        <p:nvPicPr>
          <p:cNvPr id="12303" name="Picture 15" descr="http://4.bp.blogspot.com/_guSOnFRs_Ks/THOKL3xb5TI/AAAAAAAAAJg/d_KYlc1G6LM/s1600/rna_and_dna.jpg"/>
          <p:cNvPicPr>
            <a:picLocks noChangeAspect="1" noChangeArrowheads="1"/>
          </p:cNvPicPr>
          <p:nvPr/>
        </p:nvPicPr>
        <p:blipFill>
          <a:blip r:embed="rId2" cstate="print"/>
          <a:srcRect l="27078" t="10880" r="26305" b="18727"/>
          <a:stretch>
            <a:fillRect/>
          </a:stretch>
        </p:blipFill>
        <p:spPr bwMode="auto">
          <a:xfrm>
            <a:off x="1295400" y="1676400"/>
            <a:ext cx="2613025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431925"/>
          </a:xfrm>
        </p:spPr>
        <p:txBody>
          <a:bodyPr/>
          <a:lstStyle/>
          <a:p>
            <a:r>
              <a:rPr lang="en-US" smtClean="0"/>
              <a:t>Review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04825" y="1600200"/>
            <a:ext cx="4229100" cy="4648200"/>
          </a:xfrm>
        </p:spPr>
        <p:txBody>
          <a:bodyPr/>
          <a:lstStyle/>
          <a:p>
            <a:r>
              <a:rPr lang="en-US" sz="2800" dirty="0" smtClean="0"/>
              <a:t>Base pairs match up to only one other base pair</a:t>
            </a:r>
          </a:p>
          <a:p>
            <a:pPr lvl="1"/>
            <a:r>
              <a:rPr lang="en-US" dirty="0" smtClean="0"/>
              <a:t>Adenine to Thymine</a:t>
            </a:r>
          </a:p>
          <a:p>
            <a:pPr lvl="1"/>
            <a:r>
              <a:rPr lang="en-US" dirty="0" smtClean="0"/>
              <a:t>Guanine to Cytosine</a:t>
            </a:r>
          </a:p>
          <a:p>
            <a:r>
              <a:rPr lang="en-US" sz="2800" dirty="0" smtClean="0"/>
              <a:t>This is because of the structure of the hydrogen bonds of the DNA</a:t>
            </a:r>
          </a:p>
          <a:p>
            <a:endParaRPr lang="en-US" sz="2800" dirty="0" smtClean="0"/>
          </a:p>
        </p:txBody>
      </p:sp>
      <p:pic>
        <p:nvPicPr>
          <p:cNvPr id="7" name="Picture 13" descr="http://users.rcn.com/jkimball.ma.ultranet/BiologyPages/B/BasePair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6150" y="1600200"/>
            <a:ext cx="41910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Guanine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Cytosine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Adenine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Thymine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mtClean="0"/>
              <a:t>Cytosine</a:t>
            </a:r>
          </a:p>
          <a:p>
            <a:pPr algn="ctr">
              <a:buFont typeface="Wingdings" pitchFamily="2" charset="2"/>
              <a:buNone/>
            </a:pPr>
            <a:r>
              <a:rPr lang="en-US" smtClean="0"/>
              <a:t>Guanine</a:t>
            </a:r>
          </a:p>
          <a:p>
            <a:pPr algn="ctr">
              <a:buFont typeface="Wingdings" pitchFamily="2" charset="2"/>
              <a:buNone/>
            </a:pPr>
            <a:r>
              <a:rPr lang="en-US" smtClean="0"/>
              <a:t>Thymine</a:t>
            </a:r>
          </a:p>
          <a:p>
            <a:pPr algn="ctr">
              <a:buFont typeface="Wingdings" pitchFamily="2" charset="2"/>
              <a:buNone/>
            </a:pPr>
            <a:r>
              <a:rPr lang="en-US" smtClean="0"/>
              <a:t>Adenine</a:t>
            </a:r>
          </a:p>
        </p:txBody>
      </p:sp>
      <p:grpSp>
        <p:nvGrpSpPr>
          <p:cNvPr id="16389" name="Group 11"/>
          <p:cNvGrpSpPr>
            <a:grpSpLocks/>
          </p:cNvGrpSpPr>
          <p:nvPr/>
        </p:nvGrpSpPr>
        <p:grpSpPr bwMode="auto">
          <a:xfrm>
            <a:off x="3505200" y="1905000"/>
            <a:ext cx="1066800" cy="1600200"/>
            <a:chOff x="2448" y="1440"/>
            <a:chExt cx="432" cy="960"/>
          </a:xfrm>
        </p:grpSpPr>
        <p:sp>
          <p:nvSpPr>
            <p:cNvPr id="16390" name="Line 7"/>
            <p:cNvSpPr>
              <a:spLocks noChangeShapeType="1"/>
            </p:cNvSpPr>
            <p:nvPr/>
          </p:nvSpPr>
          <p:spPr bwMode="auto">
            <a:xfrm>
              <a:off x="2448" y="1440"/>
              <a:ext cx="43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1" name="Line 8"/>
            <p:cNvSpPr>
              <a:spLocks noChangeShapeType="1"/>
            </p:cNvSpPr>
            <p:nvPr/>
          </p:nvSpPr>
          <p:spPr bwMode="auto">
            <a:xfrm>
              <a:off x="2448" y="1776"/>
              <a:ext cx="43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Line 9"/>
            <p:cNvSpPr>
              <a:spLocks noChangeShapeType="1"/>
            </p:cNvSpPr>
            <p:nvPr/>
          </p:nvSpPr>
          <p:spPr bwMode="auto">
            <a:xfrm>
              <a:off x="2448" y="2112"/>
              <a:ext cx="43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Line 10"/>
            <p:cNvSpPr>
              <a:spLocks noChangeShapeType="1"/>
            </p:cNvSpPr>
            <p:nvPr/>
          </p:nvSpPr>
          <p:spPr bwMode="auto">
            <a:xfrm>
              <a:off x="2448" y="2400"/>
              <a:ext cx="43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Replication Steps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Unzip DNA</a:t>
            </a:r>
          </a:p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Add Base Pairs to both unzipped strands</a:t>
            </a:r>
          </a:p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Proofread the 2 new strands</a:t>
            </a:r>
          </a:p>
        </p:txBody>
      </p:sp>
      <p:pic>
        <p:nvPicPr>
          <p:cNvPr id="7" name="Picture 12" descr="http://3.bp.blogspot.com/_guSOnFRs_Ks/THtvfyt-XlI/AAAAAAAAAKI/AlvhVN5EteU/s1600/dna_replic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8100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Replication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1981200"/>
            <a:ext cx="3695700" cy="4495800"/>
          </a:xfrm>
        </p:spPr>
        <p:txBody>
          <a:bodyPr/>
          <a:lstStyle/>
          <a:p>
            <a:r>
              <a:rPr lang="en-US" sz="2400" smtClean="0"/>
              <a:t>Before a cell divides, it goes through a process called DNA replication</a:t>
            </a:r>
          </a:p>
          <a:p>
            <a:r>
              <a:rPr lang="en-US" sz="2400" smtClean="0"/>
              <a:t>This is where a cell copies its DNA to create new complementary strands</a:t>
            </a:r>
          </a:p>
          <a:p>
            <a:r>
              <a:rPr lang="en-US" sz="2400" b="1" smtClean="0"/>
              <a:t>Complementary strands </a:t>
            </a:r>
            <a:r>
              <a:rPr lang="en-US" sz="2400" smtClean="0"/>
              <a:t>are the DNA that is created from the existing DNA strands</a:t>
            </a:r>
          </a:p>
        </p:txBody>
      </p:sp>
      <p:pic>
        <p:nvPicPr>
          <p:cNvPr id="15368" name="Picture 8" descr="Image: A Simple Diagram of Repl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2667000"/>
            <a:ext cx="4262437" cy="24987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431925"/>
          </a:xfrm>
        </p:spPr>
        <p:txBody>
          <a:bodyPr/>
          <a:lstStyle/>
          <a:p>
            <a:r>
              <a:rPr lang="en-US" smtClean="0"/>
              <a:t>DNA Replication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57350"/>
            <a:ext cx="3695700" cy="4648200"/>
          </a:xfrm>
        </p:spPr>
        <p:txBody>
          <a:bodyPr/>
          <a:lstStyle/>
          <a:p>
            <a:r>
              <a:rPr lang="en-US" sz="2800" smtClean="0"/>
              <a:t>DNA replication is carried out by a series of enzymes</a:t>
            </a:r>
          </a:p>
          <a:p>
            <a:r>
              <a:rPr lang="en-US" sz="2800" smtClean="0"/>
              <a:t>These enzymes “unzip” a molecule of DNA base pairs</a:t>
            </a:r>
          </a:p>
          <a:p>
            <a:r>
              <a:rPr lang="en-US" sz="2800" smtClean="0"/>
              <a:t>Each half of the unzipped pairs serve as a template for the new strand</a:t>
            </a:r>
          </a:p>
        </p:txBody>
      </p:sp>
      <p:grpSp>
        <p:nvGrpSpPr>
          <p:cNvPr id="18436" name="Group 2"/>
          <p:cNvGrpSpPr>
            <a:grpSpLocks/>
          </p:cNvGrpSpPr>
          <p:nvPr/>
        </p:nvGrpSpPr>
        <p:grpSpPr bwMode="auto">
          <a:xfrm>
            <a:off x="4800600" y="3276600"/>
            <a:ext cx="3810000" cy="2743200"/>
            <a:chOff x="4876800" y="2514600"/>
            <a:chExt cx="3810000" cy="2743200"/>
          </a:xfrm>
        </p:grpSpPr>
        <p:grpSp>
          <p:nvGrpSpPr>
            <p:cNvPr id="18437" name="Group 10"/>
            <p:cNvGrpSpPr>
              <a:grpSpLocks/>
            </p:cNvGrpSpPr>
            <p:nvPr/>
          </p:nvGrpSpPr>
          <p:grpSpPr bwMode="auto">
            <a:xfrm>
              <a:off x="4876800" y="2514600"/>
              <a:ext cx="3810000" cy="2743200"/>
              <a:chOff x="3072" y="1584"/>
              <a:chExt cx="2400" cy="1728"/>
            </a:xfrm>
          </p:grpSpPr>
          <p:pic>
            <p:nvPicPr>
              <p:cNvPr id="18439" name="Picture 8" descr="Replication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57778"/>
              <a:stretch>
                <a:fillRect/>
              </a:stretch>
            </p:blipFill>
            <p:spPr bwMode="auto">
              <a:xfrm>
                <a:off x="3072" y="1584"/>
                <a:ext cx="2400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40" name="Oval 9"/>
              <p:cNvSpPr>
                <a:spLocks noChangeArrowheads="1"/>
              </p:cNvSpPr>
              <p:nvPr/>
            </p:nvSpPr>
            <p:spPr bwMode="auto">
              <a:xfrm>
                <a:off x="4128" y="2928"/>
                <a:ext cx="624" cy="38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5105400" y="3733800"/>
              <a:ext cx="1752600" cy="495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Will Be Covering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  <a:p>
            <a:pPr lvl="1"/>
            <a:r>
              <a:rPr lang="en-US" smtClean="0"/>
              <a:t>Length and Structure</a:t>
            </a:r>
          </a:p>
          <a:p>
            <a:r>
              <a:rPr lang="en-US" smtClean="0"/>
              <a:t>DNA Replication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431925"/>
          </a:xfrm>
        </p:spPr>
        <p:txBody>
          <a:bodyPr/>
          <a:lstStyle/>
          <a:p>
            <a:r>
              <a:rPr lang="en-US" smtClean="0"/>
              <a:t>DNA Polymerase 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3815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/>
              <a:t>DNA Polymerase </a:t>
            </a:r>
            <a:r>
              <a:rPr lang="en-US" sz="2400" dirty="0" smtClean="0"/>
              <a:t>is the principal enzyme involved with DNA Replication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It has 2 main functions.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It “polymerizes” or creates a complex compound by linking together nucleotides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It also proofreads and corrects any mistakes that happen in the DNA strands</a:t>
            </a:r>
          </a:p>
        </p:txBody>
      </p:sp>
      <p:pic>
        <p:nvPicPr>
          <p:cNvPr id="57354" name="Picture 10" descr="t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09800"/>
            <a:ext cx="3810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431925"/>
          </a:xfrm>
        </p:spPr>
        <p:txBody>
          <a:bodyPr/>
          <a:lstStyle/>
          <a:p>
            <a:r>
              <a:rPr lang="en-US" smtClean="0"/>
              <a:t>DNA Polymerase 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981200"/>
            <a:ext cx="3886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DNA polymerase serves a second function of checking the new strand for errors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“Proof reads” the DNA strand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Reduces mess-ups in copying DNA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Maximizes the odds that the copied DNA will be an exact copy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What might mess-ups be called?</a:t>
            </a:r>
          </a:p>
        </p:txBody>
      </p:sp>
      <p:pic>
        <p:nvPicPr>
          <p:cNvPr id="59406" name="Picture 14" descr="http://www.virology.ws/wp-content/uploads/2009/05/dna-polymeras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292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431925"/>
          </a:xfrm>
        </p:spPr>
        <p:txBody>
          <a:bodyPr/>
          <a:lstStyle/>
          <a:p>
            <a:r>
              <a:rPr lang="en-US" dirty="0" smtClean="0"/>
              <a:t>DNA Helicase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305300" cy="4114800"/>
          </a:xfrm>
        </p:spPr>
        <p:txBody>
          <a:bodyPr/>
          <a:lstStyle/>
          <a:p>
            <a:r>
              <a:rPr lang="en-US" sz="2800" b="1" dirty="0" smtClean="0"/>
              <a:t>DNA Helicase </a:t>
            </a:r>
            <a:r>
              <a:rPr lang="en-US" sz="2800" dirty="0" smtClean="0"/>
              <a:t>is an important enzyme that is involved in DNA replication</a:t>
            </a:r>
          </a:p>
          <a:p>
            <a:r>
              <a:rPr lang="en-US" sz="2800" dirty="0" smtClean="0"/>
              <a:t>This enzyme unzips the DNA strand</a:t>
            </a:r>
          </a:p>
          <a:p>
            <a:r>
              <a:rPr lang="en-US" sz="2800" dirty="0" smtClean="0"/>
              <a:t>Its job is to separate the DNA strand and make sure it does not reattach</a:t>
            </a:r>
          </a:p>
          <a:p>
            <a:pPr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8" name="Picture 13" descr="http://www.cbu.edu/~seisen/DNAStructure_files/image0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7338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431925"/>
          </a:xfrm>
        </p:spPr>
        <p:txBody>
          <a:bodyPr/>
          <a:lstStyle/>
          <a:p>
            <a:r>
              <a:rPr lang="en-US" dirty="0" smtClean="0"/>
              <a:t>DNA Helicase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96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DNA base pairs hold each other together by hydrogen bonds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Helicase separates the DNA strand by taking away the hydrogen bonds that hold DNA together</a:t>
            </a:r>
          </a:p>
        </p:txBody>
      </p:sp>
      <p:pic>
        <p:nvPicPr>
          <p:cNvPr id="8" name="Picture 12" descr="http://3.bp.blogspot.com/_guSOnFRs_Ks/THtvfyt-XlI/AAAAAAAAAKI/AlvhVN5EteU/s1600/dna_replic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8100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431925"/>
          </a:xfrm>
        </p:spPr>
        <p:txBody>
          <a:bodyPr/>
          <a:lstStyle/>
          <a:p>
            <a:r>
              <a:rPr lang="en-US" smtClean="0"/>
              <a:t>Enzymes At Work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smtClean="0"/>
              <a:t>There are a host of other enzymes working in DNA replication</a:t>
            </a:r>
          </a:p>
          <a:p>
            <a:r>
              <a:rPr lang="en-US" sz="2800" smtClean="0"/>
              <a:t>They all serve the purpose to copy DNA with complete accuracy</a:t>
            </a:r>
          </a:p>
        </p:txBody>
      </p:sp>
      <p:pic>
        <p:nvPicPr>
          <p:cNvPr id="67590" name="Picture 6" descr="439542a-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667000"/>
            <a:ext cx="3657600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r>
              <a:rPr lang="en-US" smtClean="0"/>
              <a:t>Enzymes At Work</a:t>
            </a:r>
          </a:p>
        </p:txBody>
      </p:sp>
      <p:pic>
        <p:nvPicPr>
          <p:cNvPr id="24579" name="Picture 2" descr="http://learn.genetics.utah.edu/archive/sloozeworm/images/dna%23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7924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Summary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DNA is a long series of base pairs that must be coiled in order to be stored</a:t>
            </a:r>
          </a:p>
          <a:p>
            <a:r>
              <a:rPr lang="en-US" smtClean="0"/>
              <a:t>The structure of DNA is allows it to be easily copied</a:t>
            </a:r>
          </a:p>
          <a:p>
            <a:r>
              <a:rPr lang="en-US" smtClean="0"/>
              <a:t>DNA that is copied is unzipped, held open and then completed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Replication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1981200"/>
            <a:ext cx="3695700" cy="41148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hlinkClick r:id="rId2"/>
              </a:rPr>
              <a:t>Animation </a:t>
            </a: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hlinkClick r:id="rId3"/>
              </a:rPr>
              <a:t>Animation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 smtClean="0"/>
              <a:t>DNA is stored as chromosomes</a:t>
            </a:r>
          </a:p>
          <a:p>
            <a:r>
              <a:rPr lang="en-US" sz="2400" b="1" dirty="0" smtClean="0"/>
              <a:t>Chromosomes</a:t>
            </a:r>
            <a:r>
              <a:rPr lang="en-US" sz="2400" dirty="0" smtClean="0"/>
              <a:t> are organized structures of DNA that contain large numbers of nucleotides</a:t>
            </a:r>
          </a:p>
          <a:p>
            <a:r>
              <a:rPr lang="en-US" sz="2400" dirty="0" smtClean="0"/>
              <a:t>Large numbers of nucleotides that are expressed are often called </a:t>
            </a:r>
            <a:r>
              <a:rPr lang="en-US" sz="2400" b="1" dirty="0" smtClean="0"/>
              <a:t>genes</a:t>
            </a:r>
          </a:p>
        </p:txBody>
      </p:sp>
      <p:pic>
        <p:nvPicPr>
          <p:cNvPr id="6154" name="Picture 10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9449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smtClean="0"/>
              <a:t>DNA can be extremely long</a:t>
            </a:r>
          </a:p>
          <a:p>
            <a:r>
              <a:rPr lang="en-US" sz="2800" smtClean="0"/>
              <a:t>A chromosome for an E. coli bacterium living in your gut is 4,639,221 base pairs</a:t>
            </a:r>
          </a:p>
        </p:txBody>
      </p:sp>
      <p:pic>
        <p:nvPicPr>
          <p:cNvPr id="7172" name="Picture 15" descr="DNA%20base%20pai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1981200"/>
            <a:ext cx="40005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E. Coli DNA when stretched out would be 1.6 centimeters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bacteria is only 1.6 micrometers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That is one thousand times smaller than the DNA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It is like fitting a 300m rope into your backpack</a:t>
            </a:r>
          </a:p>
        </p:txBody>
      </p:sp>
      <p:pic>
        <p:nvPicPr>
          <p:cNvPr id="8201" name="Picture 9" descr="http://www.antirak-center.ru/upd/E.coli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3418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Eukaryotic cells contain even more DNA</a:t>
            </a:r>
          </a:p>
          <a:p>
            <a:r>
              <a:rPr lang="en-US" sz="2800" dirty="0" smtClean="0"/>
              <a:t>Humans contain about a meter of DNA per cell</a:t>
            </a:r>
          </a:p>
          <a:p>
            <a:r>
              <a:rPr lang="en-US" sz="2800" dirty="0" smtClean="0"/>
              <a:t>In order to fit DNA into a cell, it must be coiled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9224" name="Picture 8" descr="coiled-wi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37338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3848100" cy="4114800"/>
          </a:xfrm>
        </p:spPr>
        <p:txBody>
          <a:bodyPr/>
          <a:lstStyle/>
          <a:p>
            <a:r>
              <a:rPr lang="en-US" sz="2800" dirty="0" smtClean="0"/>
              <a:t>Eukaryotic chromosomes pack DNA and Protein together</a:t>
            </a:r>
          </a:p>
          <a:p>
            <a:pPr lvl="1"/>
            <a:r>
              <a:rPr lang="en-US" sz="2400" dirty="0" smtClean="0"/>
              <a:t>It is called chromatin</a:t>
            </a:r>
          </a:p>
          <a:p>
            <a:r>
              <a:rPr lang="en-US" sz="2800" dirty="0" smtClean="0"/>
              <a:t>Chromatin consists of DNA tightly coiled around proteins called </a:t>
            </a:r>
            <a:r>
              <a:rPr lang="en-US" sz="2800" b="1" dirty="0" smtClean="0"/>
              <a:t>histones</a:t>
            </a:r>
          </a:p>
        </p:txBody>
      </p:sp>
      <p:pic>
        <p:nvPicPr>
          <p:cNvPr id="10248" name="Picture 8" descr="inser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3857625" cy="33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DNA and Chromosomes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By coiling the DNA around histones, it decreases its overall length</a:t>
            </a:r>
          </a:p>
          <a:p>
            <a:r>
              <a:rPr lang="en-US" sz="2800" dirty="0" smtClean="0"/>
              <a:t>Histones are then coiled</a:t>
            </a:r>
          </a:p>
        </p:txBody>
      </p:sp>
      <p:pic>
        <p:nvPicPr>
          <p:cNvPr id="11272" name="Picture 8" descr="hi_37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133600"/>
            <a:ext cx="3668713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Copying Information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What happens when you make a hand drawn copy of a picture?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Is it then really the same image?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4104" name="Picture 8" descr="mona-li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14954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Mona%20Lisa%20Ma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733800"/>
            <a:ext cx="16795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672</Words>
  <Application>Microsoft Office PowerPoint</Application>
  <PresentationFormat>On-screen Show (4:3)</PresentationFormat>
  <Paragraphs>98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Chromosomes and DNA Replication</vt:lpstr>
      <vt:lpstr>What We Will Be Covering</vt:lpstr>
      <vt:lpstr>DNA and Chromosomes</vt:lpstr>
      <vt:lpstr>DNA and Chromosomes</vt:lpstr>
      <vt:lpstr>DNA and Chromosomes</vt:lpstr>
      <vt:lpstr>DNA and Chromosomes</vt:lpstr>
      <vt:lpstr>DNA and Chromosomes</vt:lpstr>
      <vt:lpstr>DNA and Chromosomes</vt:lpstr>
      <vt:lpstr>Copying Information</vt:lpstr>
      <vt:lpstr>Demo</vt:lpstr>
      <vt:lpstr>PowerPoint Presentation</vt:lpstr>
      <vt:lpstr>Now Switch</vt:lpstr>
      <vt:lpstr>Copying Information</vt:lpstr>
      <vt:lpstr>Copying Information</vt:lpstr>
      <vt:lpstr>Review</vt:lpstr>
      <vt:lpstr>Review</vt:lpstr>
      <vt:lpstr>DNA Replication Steps</vt:lpstr>
      <vt:lpstr>DNA Replication</vt:lpstr>
      <vt:lpstr>DNA Replication</vt:lpstr>
      <vt:lpstr>DNA Polymerase </vt:lpstr>
      <vt:lpstr>DNA Polymerase </vt:lpstr>
      <vt:lpstr>DNA Helicase</vt:lpstr>
      <vt:lpstr>DNA Helicase</vt:lpstr>
      <vt:lpstr>Enzymes At Work</vt:lpstr>
      <vt:lpstr>Enzymes At Work</vt:lpstr>
      <vt:lpstr>In Summary</vt:lpstr>
      <vt:lpstr>DNA Replication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Chromosomes and DNA Replication</dc:title>
  <dc:creator>Mike Owdij</dc:creator>
  <cp:lastModifiedBy>Administrator</cp:lastModifiedBy>
  <cp:revision>43</cp:revision>
  <dcterms:created xsi:type="dcterms:W3CDTF">2009-11-05T16:41:38Z</dcterms:created>
  <dcterms:modified xsi:type="dcterms:W3CDTF">2013-03-06T18:05:10Z</dcterms:modified>
</cp:coreProperties>
</file>