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80" r:id="rId5"/>
    <p:sldId id="283" r:id="rId6"/>
    <p:sldId id="284" r:id="rId7"/>
    <p:sldId id="285" r:id="rId8"/>
    <p:sldId id="286" r:id="rId9"/>
    <p:sldId id="259" r:id="rId10"/>
    <p:sldId id="281" r:id="rId11"/>
    <p:sldId id="276" r:id="rId12"/>
    <p:sldId id="278" r:id="rId13"/>
    <p:sldId id="282" r:id="rId14"/>
    <p:sldId id="287" r:id="rId15"/>
    <p:sldId id="288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CFB1-0E2B-4C39-BC5F-4595A481E3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C2AD7-E63D-4D70-86F2-C6A4461BFB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AD886-58E1-4A7C-81C3-4C10088E3C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F189F5C0-F655-474F-AA2D-68D4E83382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2216D26F-EBEB-4829-965C-4C40AB2DDD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6D10E-2B78-4E13-8BD3-E6C5F0F33E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AB256-2319-4DAC-B17E-863B9E6461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037D8-20E8-435E-94FE-203546F35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DDB08-6628-412F-ACDC-9F326C2882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B3A3-2E1B-449B-BA9F-08A0A3EA50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6454-A13F-46A3-98E4-456587C03A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BA5B1-B657-427A-85E5-B1DE619097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A4405-ADD1-4F44-BFCE-0F2CE01EE7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91A7B-DC56-4C3B-AFAE-B9C0DF01FC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XGZnO5Im5bM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Chromosomes and Karyotypes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5575"/>
            <a:ext cx="8001000" cy="1216025"/>
          </a:xfrm>
        </p:spPr>
        <p:txBody>
          <a:bodyPr/>
          <a:lstStyle/>
          <a:p>
            <a:r>
              <a:rPr lang="en-US" dirty="0" smtClean="0"/>
              <a:t>Can You Identify This Organism?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5481935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 smtClean="0"/>
              <a:t>Ophioglossum</a:t>
            </a:r>
            <a:r>
              <a:rPr lang="en-US" i="1" dirty="0" smtClean="0"/>
              <a:t> </a:t>
            </a:r>
            <a:r>
              <a:rPr lang="en-US" i="1" dirty="0" err="1"/>
              <a:t>reticulatum</a:t>
            </a:r>
            <a:endParaRPr lang="en-US" i="1" dirty="0" smtClean="0"/>
          </a:p>
          <a:p>
            <a:pPr algn="ctr"/>
            <a:r>
              <a:rPr lang="en-US" dirty="0" smtClean="0"/>
              <a:t>Adders Tongues Fern– 1260 Chromosome pairs </a:t>
            </a:r>
          </a:p>
          <a:p>
            <a:pPr algn="ctr"/>
            <a:r>
              <a:rPr lang="en-US" dirty="0" smtClean="0"/>
              <a:t>(highest of any known organism)</a:t>
            </a:r>
            <a:endParaRPr lang="en-US" dirty="0"/>
          </a:p>
        </p:txBody>
      </p:sp>
      <p:pic>
        <p:nvPicPr>
          <p:cNvPr id="2052" name="Picture 4" descr="File:Ophioglossum closeu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406" y="1371600"/>
            <a:ext cx="2841987" cy="378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2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Karyotype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114800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 smtClean="0"/>
              <a:t>If we were to lay out all of the chromosomes from a cell they would look like this…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3124200"/>
            <a:ext cx="3924300" cy="3352800"/>
          </a:xfrm>
        </p:spPr>
        <p:txBody>
          <a:bodyPr>
            <a:normAutofit fontScale="70000" lnSpcReduction="20000"/>
          </a:bodyPr>
          <a:lstStyle/>
          <a:p>
            <a:r>
              <a:rPr lang="en-US" sz="4000" dirty="0" smtClean="0"/>
              <a:t>A visual map of all the chromosomes in a cell is called a </a:t>
            </a:r>
            <a:r>
              <a:rPr lang="en-US" sz="4000" b="1" dirty="0"/>
              <a:t>k</a:t>
            </a:r>
            <a:r>
              <a:rPr lang="en-US" sz="4000" b="1" dirty="0" smtClean="0"/>
              <a:t>aryotype</a:t>
            </a:r>
            <a:endParaRPr lang="en-US" sz="4000" b="1" dirty="0" smtClean="0"/>
          </a:p>
          <a:p>
            <a:r>
              <a:rPr lang="en-US" sz="4000" dirty="0" smtClean="0"/>
              <a:t>With </a:t>
            </a:r>
            <a:r>
              <a:rPr lang="en-US" sz="4000"/>
              <a:t>a </a:t>
            </a:r>
            <a:r>
              <a:rPr lang="en-US" sz="4000" smtClean="0"/>
              <a:t>karyotype </a:t>
            </a:r>
            <a:r>
              <a:rPr lang="en-US" sz="4000" dirty="0"/>
              <a:t>we can have a visual representation of an organism’s chromosome make up</a:t>
            </a:r>
          </a:p>
          <a:p>
            <a:endParaRPr lang="en-US" b="1" dirty="0"/>
          </a:p>
        </p:txBody>
      </p:sp>
      <p:pic>
        <p:nvPicPr>
          <p:cNvPr id="20482" name="Picture 2" descr="http://www.psywww.com/intropsych/ch10_development/10karyoty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05000"/>
            <a:ext cx="3962400" cy="4078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Karyotype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648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karyotype is created by taking a centrifuge and spinning a sample of the organism</a:t>
            </a:r>
          </a:p>
          <a:p>
            <a:r>
              <a:rPr lang="en-US" sz="2400" dirty="0" smtClean="0"/>
              <a:t>The cells are then put in a hypotonic solution to make them under go lysis</a:t>
            </a:r>
          </a:p>
          <a:p>
            <a:r>
              <a:rPr lang="en-US" sz="2400" dirty="0" smtClean="0"/>
              <a:t>The resulting DNA is then stained, scanned and sorted by a computer</a:t>
            </a:r>
          </a:p>
        </p:txBody>
      </p:sp>
      <p:pic>
        <p:nvPicPr>
          <p:cNvPr id="3074" name="Picture 2" descr="http://1.bp.blogspot.com/-qynUSyJF-_I/UOP29BV1byI/AAAAAAAAAjE/5-kyJoaWL3o/s1600/centrifug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348623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Uses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Often we can diagnose </a:t>
            </a:r>
            <a:r>
              <a:rPr lang="en-US" dirty="0" smtClean="0"/>
              <a:t>genetic deformities with a Karyotype</a:t>
            </a:r>
            <a:endParaRPr lang="en-US" dirty="0"/>
          </a:p>
          <a:p>
            <a:r>
              <a:rPr lang="en-US" dirty="0"/>
              <a:t>These might involve missing a chromosome, having an extra chromosome or missing a section of </a:t>
            </a:r>
            <a:r>
              <a:rPr lang="en-US" dirty="0" smtClean="0"/>
              <a:t>chromosomes</a:t>
            </a:r>
            <a:endParaRPr lang="en-US" dirty="0"/>
          </a:p>
        </p:txBody>
      </p:sp>
      <p:pic>
        <p:nvPicPr>
          <p:cNvPr id="4098" name="Picture 2" descr="http://rlv.zcache.co.uk/xyy_super_male_syndrome_genome_poster-r2620b78ae0a54b359d167c4b32fcc1e5_wvp_8byvr_5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5"/>
          <a:stretch/>
        </p:blipFill>
        <p:spPr bwMode="auto">
          <a:xfrm>
            <a:off x="304800" y="2325189"/>
            <a:ext cx="4308566" cy="367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04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Uses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744214"/>
            <a:ext cx="3924300" cy="426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One common genetic abnormality is trisomy 21</a:t>
            </a:r>
          </a:p>
          <a:p>
            <a:r>
              <a:rPr lang="en-US" dirty="0" smtClean="0"/>
              <a:t>When there are three copies of chromosome 21 the condition known as Down’s syndrome is present</a:t>
            </a:r>
            <a:endParaRPr lang="en-US" dirty="0"/>
          </a:p>
        </p:txBody>
      </p:sp>
      <p:pic>
        <p:nvPicPr>
          <p:cNvPr id="7" name="Picture 2" descr="http://geneticdisorderinfo.wikispaces.com/file/view/karyotype_Down21.gif/31668901/karyotype_Down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733328"/>
            <a:ext cx="3962400" cy="45200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891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http://www.youtube.com/watch?v=XGZnO5Im5bM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1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Information Storage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600" dirty="0"/>
              <a:t>In order for cells to stay small, cells must divide</a:t>
            </a:r>
          </a:p>
          <a:p>
            <a:r>
              <a:rPr lang="en-US" sz="2600" dirty="0"/>
              <a:t>Most eukaryotic cells do this with a process called </a:t>
            </a:r>
            <a:r>
              <a:rPr lang="en-US" sz="2600" dirty="0" smtClean="0"/>
              <a:t>mitosis</a:t>
            </a:r>
          </a:p>
          <a:p>
            <a:r>
              <a:rPr lang="en-US" sz="2600" b="1" dirty="0" smtClean="0"/>
              <a:t>Mitosis</a:t>
            </a:r>
            <a:r>
              <a:rPr lang="en-US" sz="2600" dirty="0" smtClean="0"/>
              <a:t> is the part of the cell cycle where a cell divides into two identical daughter cells</a:t>
            </a:r>
            <a:endParaRPr lang="en-US" sz="2600" b="1" dirty="0"/>
          </a:p>
          <a:p>
            <a:endParaRPr lang="en-US" sz="2600" dirty="0"/>
          </a:p>
        </p:txBody>
      </p:sp>
      <p:pic>
        <p:nvPicPr>
          <p:cNvPr id="3080" name="Picture 8" descr="images-mesoblast_cell_division_sti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3886200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Storage</a:t>
            </a:r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66738" y="1752600"/>
            <a:ext cx="39243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Cells pass along vital genetic information in a </a:t>
            </a:r>
            <a:r>
              <a:rPr lang="en-US" sz="2600" dirty="0" smtClean="0"/>
              <a:t>condensed package </a:t>
            </a:r>
            <a:r>
              <a:rPr lang="en-US" sz="2600" dirty="0"/>
              <a:t>called a </a:t>
            </a:r>
            <a:r>
              <a:rPr lang="en-US" sz="2600" b="1" dirty="0"/>
              <a:t>chromosome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Made of DNA</a:t>
            </a:r>
          </a:p>
          <a:p>
            <a:pPr>
              <a:lnSpc>
                <a:spcPct val="90000"/>
              </a:lnSpc>
            </a:pPr>
            <a:r>
              <a:rPr lang="en-US" sz="2600" dirty="0"/>
              <a:t>Chromosomes are only visible during cell division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During cell division they condense into distinct shapes</a:t>
            </a:r>
          </a:p>
          <a:p>
            <a:pPr>
              <a:lnSpc>
                <a:spcPct val="90000"/>
              </a:lnSpc>
            </a:pPr>
            <a:endParaRPr lang="en-US" sz="2600" dirty="0"/>
          </a:p>
        </p:txBody>
      </p:sp>
      <p:pic>
        <p:nvPicPr>
          <p:cNvPr id="4104" name="Picture 8" descr="chromos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346075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Storage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DNA must be condensed and packaged as a chromosome</a:t>
            </a:r>
          </a:p>
          <a:p>
            <a:r>
              <a:rPr lang="en-US" dirty="0" smtClean="0"/>
              <a:t>Loose and uncondensed DNA is called </a:t>
            </a:r>
            <a:r>
              <a:rPr lang="en-US" b="1" dirty="0" smtClean="0"/>
              <a:t>chromatin</a:t>
            </a:r>
          </a:p>
          <a:p>
            <a:r>
              <a:rPr lang="en-US" dirty="0" smtClean="0"/>
              <a:t>There is enough around a meter of chromatin in each of your cells</a:t>
            </a:r>
            <a:endParaRPr lang="en-US" dirty="0"/>
          </a:p>
        </p:txBody>
      </p:sp>
      <p:pic>
        <p:nvPicPr>
          <p:cNvPr id="1026" name="Picture 2" descr="http://micro.magnet.fsu.edu/cells/nucleus/images/chromatinstructurefigur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01774"/>
            <a:ext cx="4568825" cy="221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75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Anatomy of the Chromosome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There are three distinct features of a chromosome</a:t>
            </a:r>
          </a:p>
          <a:p>
            <a:pPr lvl="1"/>
            <a:r>
              <a:rPr lang="en-US" sz="2000" dirty="0" smtClean="0"/>
              <a:t>One centromere</a:t>
            </a:r>
          </a:p>
          <a:p>
            <a:pPr lvl="1"/>
            <a:r>
              <a:rPr lang="en-US" sz="2000" dirty="0" smtClean="0"/>
              <a:t>Two sister chromatids</a:t>
            </a:r>
            <a:endParaRPr lang="en-US" sz="2000" dirty="0"/>
          </a:p>
          <a:p>
            <a:pPr lvl="1"/>
            <a:r>
              <a:rPr lang="en-US" sz="2000" dirty="0" smtClean="0"/>
              <a:t>Many specific gene sites</a:t>
            </a:r>
          </a:p>
          <a:p>
            <a:r>
              <a:rPr lang="en-US" sz="2000" dirty="0" smtClean="0"/>
              <a:t>The </a:t>
            </a:r>
            <a:r>
              <a:rPr lang="en-US" sz="2000" b="1" dirty="0" smtClean="0"/>
              <a:t>centromere</a:t>
            </a:r>
            <a:r>
              <a:rPr lang="en-US" sz="2000" dirty="0" smtClean="0"/>
              <a:t> is the structure that holds the two </a:t>
            </a:r>
            <a:r>
              <a:rPr lang="en-US" sz="2000" smtClean="0"/>
              <a:t>chromitids </a:t>
            </a:r>
            <a:r>
              <a:rPr lang="en-US" sz="2000" dirty="0" smtClean="0"/>
              <a:t>together</a:t>
            </a:r>
          </a:p>
          <a:p>
            <a:r>
              <a:rPr lang="en-US" sz="2000" dirty="0" smtClean="0"/>
              <a:t>The </a:t>
            </a:r>
            <a:r>
              <a:rPr lang="en-US" sz="2000" b="1" dirty="0" smtClean="0"/>
              <a:t>chromatids </a:t>
            </a:r>
            <a:r>
              <a:rPr lang="en-US" sz="2000" dirty="0" smtClean="0"/>
              <a:t>are the site of information storage</a:t>
            </a:r>
          </a:p>
          <a:p>
            <a:r>
              <a:rPr lang="en-US" sz="2000" dirty="0" smtClean="0"/>
              <a:t>The </a:t>
            </a:r>
            <a:r>
              <a:rPr lang="en-US" sz="2000" b="1" dirty="0" smtClean="0"/>
              <a:t>genes</a:t>
            </a:r>
            <a:r>
              <a:rPr lang="en-US" sz="2000" dirty="0" smtClean="0"/>
              <a:t> are the specific sites that code for genetic information</a:t>
            </a:r>
            <a:endParaRPr lang="en-US" sz="2000" b="1" dirty="0"/>
          </a:p>
          <a:p>
            <a:endParaRPr lang="en-US" sz="2000" dirty="0"/>
          </a:p>
        </p:txBody>
      </p:sp>
      <p:pic>
        <p:nvPicPr>
          <p:cNvPr id="6151" name="Picture 7" descr="chromosome-labe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3962400" cy="3070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463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the Chromosome</a:t>
            </a: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600" dirty="0"/>
              <a:t>The two </a:t>
            </a:r>
            <a:r>
              <a:rPr lang="en-US" sz="2600" dirty="0" smtClean="0"/>
              <a:t>“sister” chromatids  share a centromere</a:t>
            </a:r>
          </a:p>
          <a:p>
            <a:r>
              <a:rPr lang="en-US" sz="2600" dirty="0" smtClean="0"/>
              <a:t>They both carry the information for the same genes</a:t>
            </a:r>
            <a:endParaRPr lang="en-US" sz="2600" dirty="0"/>
          </a:p>
          <a:p>
            <a:r>
              <a:rPr lang="en-US" sz="2600" dirty="0" smtClean="0"/>
              <a:t>They </a:t>
            </a:r>
            <a:r>
              <a:rPr lang="en-US" sz="2600" dirty="0"/>
              <a:t>are attached together at the </a:t>
            </a:r>
            <a:r>
              <a:rPr lang="en-US" sz="2600" dirty="0" smtClean="0"/>
              <a:t>centromere</a:t>
            </a:r>
          </a:p>
        </p:txBody>
      </p:sp>
      <p:pic>
        <p:nvPicPr>
          <p:cNvPr id="7175" name="Picture 7" descr="sister-chromatids-2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057400"/>
            <a:ext cx="2609850" cy="3448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3779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the Chromosome</a:t>
            </a:r>
            <a:endParaRPr lang="en-US" dirty="0"/>
          </a:p>
        </p:txBody>
      </p:sp>
      <p:pic>
        <p:nvPicPr>
          <p:cNvPr id="57349" name="Picture 5" descr="chromos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828800"/>
            <a:ext cx="4495800" cy="4079875"/>
          </a:xfrm>
          <a:prstGeom prst="rect">
            <a:avLst/>
          </a:prstGeom>
          <a:noFill/>
        </p:spPr>
      </p:pic>
      <p:grpSp>
        <p:nvGrpSpPr>
          <p:cNvPr id="57362" name="Group 18"/>
          <p:cNvGrpSpPr>
            <a:grpSpLocks/>
          </p:cNvGrpSpPr>
          <p:nvPr/>
        </p:nvGrpSpPr>
        <p:grpSpPr bwMode="auto">
          <a:xfrm>
            <a:off x="152400" y="3810000"/>
            <a:ext cx="3352800" cy="1662113"/>
            <a:chOff x="96" y="2400"/>
            <a:chExt cx="2112" cy="1047"/>
          </a:xfrm>
        </p:grpSpPr>
        <p:sp>
          <p:nvSpPr>
            <p:cNvPr id="57350" name="Line 6"/>
            <p:cNvSpPr>
              <a:spLocks noChangeShapeType="1"/>
            </p:cNvSpPr>
            <p:nvPr/>
          </p:nvSpPr>
          <p:spPr bwMode="auto">
            <a:xfrm flipV="1">
              <a:off x="960" y="2400"/>
              <a:ext cx="1248" cy="86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51" name="Text Box 7"/>
            <p:cNvSpPr txBox="1">
              <a:spLocks noChangeArrowheads="1"/>
            </p:cNvSpPr>
            <p:nvPr/>
          </p:nvSpPr>
          <p:spPr bwMode="auto">
            <a:xfrm>
              <a:off x="96" y="3216"/>
              <a:ext cx="10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Centromere</a:t>
              </a:r>
            </a:p>
          </p:txBody>
        </p:sp>
      </p:grpSp>
      <p:grpSp>
        <p:nvGrpSpPr>
          <p:cNvPr id="57363" name="Group 19"/>
          <p:cNvGrpSpPr>
            <a:grpSpLocks/>
          </p:cNvGrpSpPr>
          <p:nvPr/>
        </p:nvGrpSpPr>
        <p:grpSpPr bwMode="auto">
          <a:xfrm>
            <a:off x="0" y="1828800"/>
            <a:ext cx="3200400" cy="1219200"/>
            <a:chOff x="0" y="1152"/>
            <a:chExt cx="2016" cy="768"/>
          </a:xfrm>
        </p:grpSpPr>
        <p:sp>
          <p:nvSpPr>
            <p:cNvPr id="57352" name="Line 8"/>
            <p:cNvSpPr>
              <a:spLocks noChangeShapeType="1"/>
            </p:cNvSpPr>
            <p:nvPr/>
          </p:nvSpPr>
          <p:spPr bwMode="auto">
            <a:xfrm>
              <a:off x="912" y="1392"/>
              <a:ext cx="1104" cy="24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53" name="Line 9"/>
            <p:cNvSpPr>
              <a:spLocks noChangeShapeType="1"/>
            </p:cNvSpPr>
            <p:nvPr/>
          </p:nvSpPr>
          <p:spPr bwMode="auto">
            <a:xfrm>
              <a:off x="960" y="1536"/>
              <a:ext cx="624" cy="38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54" name="Text Box 10"/>
            <p:cNvSpPr txBox="1">
              <a:spLocks noChangeArrowheads="1"/>
            </p:cNvSpPr>
            <p:nvPr/>
          </p:nvSpPr>
          <p:spPr bwMode="auto">
            <a:xfrm>
              <a:off x="0" y="1152"/>
              <a:ext cx="9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/>
                <a:t>2 Chromatids</a:t>
              </a:r>
            </a:p>
          </p:txBody>
        </p:sp>
      </p:grpSp>
      <p:grpSp>
        <p:nvGrpSpPr>
          <p:cNvPr id="57360" name="Group 16"/>
          <p:cNvGrpSpPr>
            <a:grpSpLocks/>
          </p:cNvGrpSpPr>
          <p:nvPr/>
        </p:nvGrpSpPr>
        <p:grpSpPr bwMode="auto">
          <a:xfrm>
            <a:off x="6629400" y="5562600"/>
            <a:ext cx="2286000" cy="442913"/>
            <a:chOff x="4176" y="3504"/>
            <a:chExt cx="1440" cy="279"/>
          </a:xfrm>
        </p:grpSpPr>
        <p:sp>
          <p:nvSpPr>
            <p:cNvPr id="57358" name="Line 14"/>
            <p:cNvSpPr>
              <a:spLocks noChangeShapeType="1"/>
            </p:cNvSpPr>
            <p:nvPr/>
          </p:nvSpPr>
          <p:spPr bwMode="auto">
            <a:xfrm flipH="1" flipV="1">
              <a:off x="4176" y="3504"/>
              <a:ext cx="288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7359" name="Text Box 15"/>
            <p:cNvSpPr txBox="1">
              <a:spLocks noChangeArrowheads="1"/>
            </p:cNvSpPr>
            <p:nvPr/>
          </p:nvSpPr>
          <p:spPr bwMode="auto">
            <a:xfrm>
              <a:off x="4512" y="3552"/>
              <a:ext cx="110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Chromosome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69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the Chromosome</a:t>
            </a:r>
            <a:endParaRPr lang="en-US" dirty="0"/>
          </a:p>
        </p:txBody>
      </p:sp>
      <p:pic>
        <p:nvPicPr>
          <p:cNvPr id="58373" name="Picture 5" descr="chromosomes"/>
          <p:cNvPicPr>
            <a:picLocks noChangeAspect="1" noChangeArrowheads="1"/>
          </p:cNvPicPr>
          <p:nvPr/>
        </p:nvPicPr>
        <p:blipFill>
          <a:blip r:embed="rId2" cstate="print"/>
          <a:srcRect l="41061" t="42822" r="32036" b="22525"/>
          <a:stretch>
            <a:fillRect/>
          </a:stretch>
        </p:blipFill>
        <p:spPr bwMode="auto">
          <a:xfrm>
            <a:off x="3048000" y="2286000"/>
            <a:ext cx="3259138" cy="3505200"/>
          </a:xfrm>
          <a:prstGeom prst="rect">
            <a:avLst/>
          </a:prstGeom>
          <a:noFill/>
        </p:spPr>
      </p:pic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381000" y="31242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Chromosomes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6858000" y="32004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Chromatids</a:t>
            </a:r>
          </a:p>
        </p:txBody>
      </p:sp>
      <p:sp>
        <p:nvSpPr>
          <p:cNvPr id="58376" name="WordArt 8"/>
          <p:cNvSpPr>
            <a:spLocks noChangeArrowheads="1" noChangeShapeType="1" noTextEdit="1"/>
          </p:cNvSpPr>
          <p:nvPr/>
        </p:nvSpPr>
        <p:spPr bwMode="auto">
          <a:xfrm>
            <a:off x="914400" y="3962400"/>
            <a:ext cx="914400" cy="11049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4</a:t>
            </a:r>
          </a:p>
        </p:txBody>
      </p:sp>
      <p:sp>
        <p:nvSpPr>
          <p:cNvPr id="58377" name="WordArt 9"/>
          <p:cNvSpPr>
            <a:spLocks noChangeArrowheads="1" noChangeShapeType="1" noTextEdit="1"/>
          </p:cNvSpPr>
          <p:nvPr/>
        </p:nvSpPr>
        <p:spPr bwMode="auto">
          <a:xfrm>
            <a:off x="7162800" y="4114800"/>
            <a:ext cx="914400" cy="11049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1619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6" grpId="0" animBg="1"/>
      <p:bldP spid="583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Karyotype</a:t>
            </a: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752600"/>
            <a:ext cx="4271962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All organisms have a set certain number of </a:t>
            </a:r>
            <a:r>
              <a:rPr lang="en-US" sz="2600" dirty="0" smtClean="0"/>
              <a:t>chromosome pairs (n)</a:t>
            </a:r>
            <a:endParaRPr lang="en-US" sz="2600" dirty="0"/>
          </a:p>
          <a:p>
            <a:pPr lvl="1"/>
            <a:r>
              <a:rPr lang="en-US" sz="2200" dirty="0"/>
              <a:t>Fruit flies have </a:t>
            </a:r>
            <a:r>
              <a:rPr lang="en-US" sz="2200" dirty="0" smtClean="0"/>
              <a:t>4</a:t>
            </a:r>
            <a:endParaRPr lang="en-US" sz="2200" dirty="0"/>
          </a:p>
          <a:p>
            <a:pPr lvl="1"/>
            <a:r>
              <a:rPr lang="en-US" sz="2200" dirty="0"/>
              <a:t>Humans have </a:t>
            </a:r>
            <a:r>
              <a:rPr lang="en-US" sz="2200" dirty="0" smtClean="0"/>
              <a:t>23</a:t>
            </a:r>
            <a:endParaRPr lang="en-US" sz="2200" dirty="0"/>
          </a:p>
          <a:p>
            <a:pPr lvl="1"/>
            <a:r>
              <a:rPr lang="en-US" sz="2200" dirty="0"/>
              <a:t>Carrots have </a:t>
            </a:r>
            <a:r>
              <a:rPr lang="en-US" sz="2200" dirty="0" smtClean="0"/>
              <a:t>9</a:t>
            </a:r>
            <a:endParaRPr lang="en-US" sz="2200" dirty="0"/>
          </a:p>
          <a:p>
            <a:pPr lvl="1"/>
            <a:r>
              <a:rPr lang="en-US" sz="2200" dirty="0"/>
              <a:t>Potatoes have </a:t>
            </a:r>
            <a:r>
              <a:rPr lang="en-US" sz="2200" dirty="0" smtClean="0"/>
              <a:t>24</a:t>
            </a:r>
          </a:p>
          <a:p>
            <a:r>
              <a:rPr lang="en-US" sz="2600" dirty="0" smtClean="0"/>
              <a:t>The number of chromosomes in an organism does not relate to its complexity</a:t>
            </a:r>
          </a:p>
          <a:p>
            <a:r>
              <a:rPr lang="en-US" sz="2600" dirty="0" smtClean="0"/>
              <a:t>Some of the more complex organisms  have less chromosomes</a:t>
            </a:r>
            <a:endParaRPr lang="en-US" sz="2600" dirty="0"/>
          </a:p>
        </p:txBody>
      </p:sp>
      <p:pic>
        <p:nvPicPr>
          <p:cNvPr id="5127" name="Picture 7" descr="chromoso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05000"/>
            <a:ext cx="2211388" cy="397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1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</TotalTime>
  <Words>424</Words>
  <Application>Microsoft Office PowerPoint</Application>
  <PresentationFormat>On-screen Show (4:3)</PresentationFormat>
  <Paragraphs>63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Verdana</vt:lpstr>
      <vt:lpstr>Office Theme</vt:lpstr>
      <vt:lpstr>Chromosomes and Karyotypes</vt:lpstr>
      <vt:lpstr>Information Storage</vt:lpstr>
      <vt:lpstr>Information Storage</vt:lpstr>
      <vt:lpstr>Information Storage</vt:lpstr>
      <vt:lpstr>Anatomy of the Chromosome</vt:lpstr>
      <vt:lpstr>Anatomy of the Chromosome</vt:lpstr>
      <vt:lpstr>Anatomy of the Chromosome</vt:lpstr>
      <vt:lpstr>Anatomy of the Chromosome</vt:lpstr>
      <vt:lpstr>Karyotype</vt:lpstr>
      <vt:lpstr>Can You Identify This Organism?</vt:lpstr>
      <vt:lpstr>Karyotype</vt:lpstr>
      <vt:lpstr>Karyotype</vt:lpstr>
      <vt:lpstr>Medical Uses</vt:lpstr>
      <vt:lpstr>Medical Uses</vt:lpstr>
      <vt:lpstr>Video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10.2</dc:title>
  <dc:creator>Mike Owdij</dc:creator>
  <cp:lastModifiedBy>Owdij, Michael</cp:lastModifiedBy>
  <cp:revision>30</cp:revision>
  <dcterms:created xsi:type="dcterms:W3CDTF">2009-11-02T22:21:20Z</dcterms:created>
  <dcterms:modified xsi:type="dcterms:W3CDTF">2014-11-10T16:24:58Z</dcterms:modified>
</cp:coreProperties>
</file>