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4" r:id="rId8"/>
    <p:sldId id="277" r:id="rId9"/>
    <p:sldId id="269" r:id="rId10"/>
    <p:sldId id="285" r:id="rId11"/>
    <p:sldId id="286" r:id="rId12"/>
    <p:sldId id="262" r:id="rId13"/>
    <p:sldId id="264" r:id="rId14"/>
    <p:sldId id="265" r:id="rId15"/>
    <p:sldId id="276" r:id="rId16"/>
    <p:sldId id="266" r:id="rId17"/>
    <p:sldId id="271" r:id="rId18"/>
    <p:sldId id="283" r:id="rId19"/>
    <p:sldId id="267" r:id="rId20"/>
    <p:sldId id="268" r:id="rId21"/>
    <p:sldId id="280" r:id="rId22"/>
    <p:sldId id="281" r:id="rId23"/>
    <p:sldId id="282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26" autoAdjust="0"/>
    <p:restoredTop sz="94660"/>
  </p:normalViewPr>
  <p:slideViewPr>
    <p:cSldViewPr>
      <p:cViewPr varScale="1">
        <p:scale>
          <a:sx n="73" d="100"/>
          <a:sy n="73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5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173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50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430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77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77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52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13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55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12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18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D9722-56F9-4A2B-98DB-55CA5726FFE9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81A1B-2593-4B2C-82F5-B80126FAE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820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72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Cellular Respiration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Before we learn the in depth view of glycolysis lets investigate the overall purpose of glycolysis</a:t>
            </a:r>
          </a:p>
          <a:p>
            <a:r>
              <a:rPr lang="en-US" b="1" dirty="0" smtClean="0"/>
              <a:t>Glycolysis</a:t>
            </a:r>
            <a:r>
              <a:rPr lang="en-US" dirty="0" smtClean="0"/>
              <a:t> is the breaking of glucose into two molecules of pyruvate in the cytoplasm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Glyco</a:t>
            </a:r>
            <a:r>
              <a:rPr lang="en-US" dirty="0" smtClean="0"/>
              <a:t>” – Sweet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Lysis</a:t>
            </a:r>
            <a:r>
              <a:rPr lang="en-US" dirty="0" smtClean="0"/>
              <a:t>” – Split</a:t>
            </a:r>
            <a:endParaRPr lang="en-US" dirty="0"/>
          </a:p>
        </p:txBody>
      </p:sp>
      <p:pic>
        <p:nvPicPr>
          <p:cNvPr id="5122" name="Picture 2" descr="http://www.accessexcellence.org/RC/VL/GG/ecb/ecb_images/13_03_glycoly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62200"/>
            <a:ext cx="4076700" cy="303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21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Cellular Respiration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essence one molecule of glucose (6 carbons) is being snapped in half</a:t>
            </a:r>
          </a:p>
          <a:p>
            <a:r>
              <a:rPr lang="en-US" dirty="0" smtClean="0"/>
              <a:t>The product is two molecules of pyruvate (3 carbons)</a:t>
            </a:r>
          </a:p>
          <a:p>
            <a:r>
              <a:rPr lang="en-US" dirty="0" smtClean="0"/>
              <a:t>This release will give a small amount of energy</a:t>
            </a:r>
            <a:endParaRPr lang="en-US" dirty="0"/>
          </a:p>
        </p:txBody>
      </p:sp>
      <p:pic>
        <p:nvPicPr>
          <p:cNvPr id="6146" name="Picture 2" descr="http://www.phschool.com/science/biology_place/biocoach/images/cellresp/Glycov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62200"/>
            <a:ext cx="4027712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41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Cellular Respiration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Respiration can have two pathways </a:t>
            </a:r>
          </a:p>
          <a:p>
            <a:pPr lvl="1"/>
            <a:r>
              <a:rPr lang="en-US" dirty="0" smtClean="0"/>
              <a:t>Aerobic or anaerobic</a:t>
            </a:r>
          </a:p>
          <a:p>
            <a:r>
              <a:rPr lang="en-US" dirty="0" smtClean="0"/>
              <a:t>These two pathways both start with glycolysis</a:t>
            </a:r>
          </a:p>
          <a:p>
            <a:r>
              <a:rPr lang="en-US" dirty="0" smtClean="0"/>
              <a:t>Glycolysis happens in the cytoplasm</a:t>
            </a:r>
          </a:p>
          <a:p>
            <a:r>
              <a:rPr lang="en-US" dirty="0" smtClean="0"/>
              <a:t>Glycolysis is a pathway where one sugar is broken in half</a:t>
            </a:r>
          </a:p>
          <a:p>
            <a:r>
              <a:rPr lang="en-US" dirty="0" smtClean="0"/>
              <a:t>Glycolysis produces 2 molecules of ATP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0" y="2514600"/>
            <a:ext cx="4367284" cy="2672687"/>
            <a:chOff x="4572000" y="2514600"/>
            <a:chExt cx="4367284" cy="2672687"/>
          </a:xfrm>
        </p:grpSpPr>
        <p:pic>
          <p:nvPicPr>
            <p:cNvPr id="6146" name="Picture 2" descr="http://www.as.wvu.edu/~rbrundage/lecture5b/img003.g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82" t="30088" r="12276" b="20855"/>
            <a:stretch/>
          </p:blipFill>
          <p:spPr bwMode="auto">
            <a:xfrm>
              <a:off x="4572000" y="2514600"/>
              <a:ext cx="4367284" cy="22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599296" y="4682321"/>
              <a:ext cx="2183642" cy="5049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548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If no oxygen is present then the left overs from glycolysis are fermented</a:t>
            </a:r>
          </a:p>
          <a:p>
            <a:r>
              <a:rPr lang="en-US" dirty="0" smtClean="0"/>
              <a:t>There are two different types of fermentation</a:t>
            </a:r>
          </a:p>
          <a:p>
            <a:r>
              <a:rPr lang="en-US" dirty="0" smtClean="0"/>
              <a:t>Both of these types deal with waste produced from glycolysis</a:t>
            </a:r>
          </a:p>
          <a:p>
            <a:r>
              <a:rPr lang="en-US" dirty="0" smtClean="0"/>
              <a:t>The two different types are </a:t>
            </a:r>
          </a:p>
          <a:p>
            <a:pPr lvl="1"/>
            <a:r>
              <a:rPr lang="en-US" dirty="0" smtClean="0"/>
              <a:t>Lactic acid fermentation</a:t>
            </a:r>
          </a:p>
          <a:p>
            <a:pPr lvl="1"/>
            <a:r>
              <a:rPr lang="en-US" dirty="0" smtClean="0"/>
              <a:t>Alcoholic fermentation</a:t>
            </a:r>
          </a:p>
          <a:p>
            <a:r>
              <a:rPr lang="en-US" dirty="0" smtClean="0"/>
              <a:t>Both happen in the cytoplasm</a:t>
            </a:r>
            <a:endParaRPr lang="en-US" dirty="0"/>
          </a:p>
        </p:txBody>
      </p:sp>
      <p:pic>
        <p:nvPicPr>
          <p:cNvPr id="8194" name="Picture 2" descr="http://t0.gstatic.com/images?q=tbn:ANd9GcR-98oieQN3vuI-AMcPUSp9Md5dtwuT0CM8w72iplX9jHf1KkHpm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584146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27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b="1" dirty="0" smtClean="0"/>
              <a:t>Lactic Acid </a:t>
            </a:r>
            <a:r>
              <a:rPr lang="en-US" dirty="0" smtClean="0"/>
              <a:t>fermentation happens in animal cells, fungi and bacteria</a:t>
            </a:r>
          </a:p>
          <a:p>
            <a:r>
              <a:rPr lang="en-US" dirty="0" smtClean="0"/>
              <a:t>Animal muscle cells do this when deprived of oxygen</a:t>
            </a:r>
          </a:p>
          <a:p>
            <a:r>
              <a:rPr lang="en-US" dirty="0" smtClean="0"/>
              <a:t>It changes the three carbon molecule from glycolysis to lactic acid</a:t>
            </a:r>
          </a:p>
          <a:p>
            <a:endParaRPr lang="en-US" dirty="0" smtClean="0"/>
          </a:p>
        </p:txBody>
      </p:sp>
      <p:pic>
        <p:nvPicPr>
          <p:cNvPr id="13316" name="Picture 4" descr="http://www.brewtechlabs.com/images/ferment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05000"/>
            <a:ext cx="3048000" cy="3644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321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In animal cells lactic acid fermentation happens after a cell has used all of its oxygen</a:t>
            </a:r>
          </a:p>
          <a:p>
            <a:pPr marL="800100" lvl="3" indent="-342900"/>
            <a:r>
              <a:rPr lang="en-US" dirty="0" smtClean="0"/>
              <a:t>Sprinting over a short distance or running a long distance</a:t>
            </a:r>
          </a:p>
          <a:p>
            <a:r>
              <a:rPr lang="en-US" dirty="0" smtClean="0"/>
              <a:t>It is important in the production of milk, yogurts, cheeses and other dairy </a:t>
            </a:r>
            <a:r>
              <a:rPr lang="en-US" dirty="0" smtClean="0"/>
              <a:t>products</a:t>
            </a:r>
          </a:p>
          <a:p>
            <a:r>
              <a:rPr lang="en-US" dirty="0" smtClean="0"/>
              <a:t>It produces no ATP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2" descr="http://www.utrecsports.org/_images/running-pumpking-ru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47800"/>
            <a:ext cx="3200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oregonstate.edu/dept/foodsci/dairy/dairy_produc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426" y="3962400"/>
            <a:ext cx="29718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06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8006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b="1" dirty="0" smtClean="0"/>
              <a:t>Alcoholic fermentation </a:t>
            </a:r>
            <a:r>
              <a:rPr lang="en-US" dirty="0" smtClean="0"/>
              <a:t>happens in fungi and plant cells</a:t>
            </a:r>
          </a:p>
          <a:p>
            <a:r>
              <a:rPr lang="en-US" dirty="0" smtClean="0"/>
              <a:t>Yeast is the most common organism that does this</a:t>
            </a:r>
          </a:p>
          <a:p>
            <a:r>
              <a:rPr lang="en-US" dirty="0" smtClean="0"/>
              <a:t>It changes pyruvic acid to ethyl </a:t>
            </a:r>
            <a:r>
              <a:rPr lang="en-US" dirty="0" smtClean="0"/>
              <a:t>alcohol</a:t>
            </a:r>
          </a:p>
          <a:p>
            <a:r>
              <a:rPr lang="en-US" dirty="0" smtClean="0"/>
              <a:t>It produces no ATP</a:t>
            </a:r>
            <a:endParaRPr lang="en-US" dirty="0" smtClean="0"/>
          </a:p>
        </p:txBody>
      </p:sp>
      <p:pic>
        <p:nvPicPr>
          <p:cNvPr id="11266" name="Picture 2" descr="http://www.coupondad.net/Images/breakfast_bre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3203575" cy="212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how-to-make-wine.net/images/pouring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9" y="3581400"/>
            <a:ext cx="220648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36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Aerobic Respiration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Aerobic respiration  takes the left over products from glycolysis if there is oxygen</a:t>
            </a:r>
          </a:p>
          <a:p>
            <a:r>
              <a:rPr lang="en-US" dirty="0" smtClean="0"/>
              <a:t>It creates a large amount of energy</a:t>
            </a:r>
          </a:p>
          <a:p>
            <a:r>
              <a:rPr lang="en-US" dirty="0" smtClean="0"/>
              <a:t>It is much more efficient than anaerobic respiration</a:t>
            </a:r>
          </a:p>
        </p:txBody>
      </p:sp>
      <p:pic>
        <p:nvPicPr>
          <p:cNvPr id="8194" name="Picture 2" descr="http://img.sparknotes.com/figures/1/18b9012870c85fba3a8046a767b52ddf/anaerobicaerobi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4000500" cy="3286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690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Aerobic Respiration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products from glycolysis enter the mitochondria and are broken down </a:t>
            </a:r>
          </a:p>
          <a:p>
            <a:r>
              <a:rPr lang="en-US" dirty="0" smtClean="0"/>
              <a:t>The breakdown happens step by step and involves different areas of the mitochondria</a:t>
            </a:r>
            <a:endParaRPr lang="en-US" dirty="0"/>
          </a:p>
        </p:txBody>
      </p:sp>
      <p:pic>
        <p:nvPicPr>
          <p:cNvPr id="7170" name="Picture 2" descr="http://www.phschool.com/science/biology_place/biocoach/images/cellresp/glucov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438400"/>
            <a:ext cx="409575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of Anaerobic Respiration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Anaerobic respiration is a relatively inefficient process</a:t>
            </a:r>
          </a:p>
          <a:p>
            <a:r>
              <a:rPr lang="en-US" dirty="0" smtClean="0"/>
              <a:t>Overall 2 molecules of ATP are produced in glycolysis</a:t>
            </a:r>
          </a:p>
          <a:p>
            <a:r>
              <a:rPr lang="en-US" dirty="0" smtClean="0"/>
              <a:t>No overall ATP is produced in fermentation</a:t>
            </a:r>
            <a:endParaRPr lang="en-US" dirty="0"/>
          </a:p>
        </p:txBody>
      </p:sp>
      <p:pic>
        <p:nvPicPr>
          <p:cNvPr id="12290" name="Picture 2" descr="http://www2.bakersfieldcollege.edu/bio16/images/05-23_repfermprod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90800"/>
            <a:ext cx="3867150" cy="298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9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 food contains energy</a:t>
            </a:r>
          </a:p>
          <a:p>
            <a:pPr lvl="1"/>
            <a:r>
              <a:rPr lang="en-US" dirty="0" smtClean="0"/>
              <a:t>Proteins, Lipids and Carbs</a:t>
            </a:r>
          </a:p>
          <a:p>
            <a:r>
              <a:rPr lang="en-US" dirty="0" smtClean="0"/>
              <a:t>All cells have systems to unlock and use this energy</a:t>
            </a:r>
          </a:p>
          <a:p>
            <a:r>
              <a:rPr lang="en-US" dirty="0" smtClean="0"/>
              <a:t>The process of turning food energy into ATP is called </a:t>
            </a:r>
            <a:r>
              <a:rPr lang="en-US" b="1" dirty="0" smtClean="0"/>
              <a:t>cellular respiration</a:t>
            </a:r>
            <a:endParaRPr lang="en-US" b="1" dirty="0"/>
          </a:p>
        </p:txBody>
      </p:sp>
      <p:pic>
        <p:nvPicPr>
          <p:cNvPr id="3074" name="Picture 2" descr="http://www.bio101.net/bisc104_SL/summer_08/week4/2629773534_a1795945c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133600"/>
            <a:ext cx="3810000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10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of Anaerobic Respiration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overall increase in ATP from one molecule of glucose through anaerobic respiration is 2 molecules of ATP</a:t>
            </a:r>
          </a:p>
          <a:p>
            <a:r>
              <a:rPr lang="en-US" dirty="0" smtClean="0"/>
              <a:t>This is because oxygen is not present</a:t>
            </a:r>
          </a:p>
          <a:p>
            <a:r>
              <a:rPr lang="en-US" dirty="0" smtClean="0"/>
              <a:t>When oxygen is present, much more ATP is produced</a:t>
            </a:r>
          </a:p>
        </p:txBody>
      </p:sp>
      <p:pic>
        <p:nvPicPr>
          <p:cNvPr id="14340" name="Picture 4" descr="http://eesc.columbia.edu/courses/ees/slides/life/glucose_oxidatio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3943350" cy="395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92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of Aerobic Respiration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Anaerobic respiration gave us 2 ATP</a:t>
            </a:r>
          </a:p>
          <a:p>
            <a:r>
              <a:rPr lang="en-US" dirty="0" smtClean="0"/>
              <a:t>Aerobic respiration gives us total 36 ATP</a:t>
            </a:r>
          </a:p>
          <a:p>
            <a:r>
              <a:rPr lang="en-US" dirty="0" smtClean="0"/>
              <a:t>This shows that aerobic respiration gives us much more energy per molecule of glucose</a:t>
            </a:r>
            <a:endParaRPr lang="en-US" dirty="0"/>
          </a:p>
        </p:txBody>
      </p:sp>
      <p:pic>
        <p:nvPicPr>
          <p:cNvPr id="4098" name="Picture 2" descr="http://staff.jccc.net/pdecell/cellresp/simpleov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304486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626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of Aerobic Respiration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means that organisms that undergo aerobic respiration will have much more energy</a:t>
            </a:r>
          </a:p>
          <a:p>
            <a:r>
              <a:rPr lang="en-US" dirty="0" smtClean="0"/>
              <a:t>This gives them the energy to perform more complex functions </a:t>
            </a:r>
          </a:p>
          <a:p>
            <a:endParaRPr lang="en-US" dirty="0" smtClean="0"/>
          </a:p>
        </p:txBody>
      </p:sp>
      <p:pic>
        <p:nvPicPr>
          <p:cNvPr id="3074" name="Picture 2" descr="http://www.dicklincoln.com/wp-content/uploads/2009/09/Hummingbi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4267200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583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Review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 respiration starts with glycolysis</a:t>
            </a:r>
          </a:p>
          <a:p>
            <a:pPr lvl="1"/>
            <a:r>
              <a:rPr lang="en-US" dirty="0" smtClean="0"/>
              <a:t>Glucose is broken down to smaller sugars</a:t>
            </a:r>
          </a:p>
          <a:p>
            <a:pPr lvl="1"/>
            <a:r>
              <a:rPr lang="en-US" dirty="0" smtClean="0"/>
              <a:t>Two net ATP</a:t>
            </a:r>
          </a:p>
          <a:p>
            <a:r>
              <a:rPr lang="en-US" dirty="0" smtClean="0"/>
              <a:t>Anaerobic respiration finishes with fermentation</a:t>
            </a:r>
          </a:p>
          <a:p>
            <a:pPr lvl="1"/>
            <a:r>
              <a:rPr lang="en-US" dirty="0" smtClean="0"/>
              <a:t>Lactic Acid</a:t>
            </a:r>
          </a:p>
          <a:p>
            <a:pPr lvl="1"/>
            <a:r>
              <a:rPr lang="en-US" dirty="0" smtClean="0"/>
              <a:t>Alcoholic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Aerobic respiration requires oxygen</a:t>
            </a:r>
          </a:p>
          <a:p>
            <a:r>
              <a:rPr lang="en-US" dirty="0" smtClean="0"/>
              <a:t>Aerobic respiration goes through the Krebs cycle and the electron transport chain</a:t>
            </a:r>
          </a:p>
          <a:p>
            <a:pPr lvl="1"/>
            <a:r>
              <a:rPr lang="en-US" dirty="0" smtClean="0"/>
              <a:t>This gives overall 36 ATP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67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Review</a:t>
            </a:r>
            <a:endParaRPr lang="en-US" dirty="0"/>
          </a:p>
        </p:txBody>
      </p:sp>
      <p:pic>
        <p:nvPicPr>
          <p:cNvPr id="9218" name="Picture 2" descr="http://kentsimmons.uwinnipeg.ca/cm1504/Image150.gif"/>
          <p:cNvPicPr>
            <a:picLocks noChangeAspect="1" noChangeArrowheads="1"/>
          </p:cNvPicPr>
          <p:nvPr/>
        </p:nvPicPr>
        <p:blipFill>
          <a:blip r:embed="rId2" cstate="print"/>
          <a:srcRect t="3402" b="3029"/>
          <a:stretch>
            <a:fillRect/>
          </a:stretch>
        </p:blipFill>
        <p:spPr bwMode="auto">
          <a:xfrm>
            <a:off x="2895600" y="1600200"/>
            <a:ext cx="3635433" cy="4876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262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All cells break down molecules for energy</a:t>
            </a:r>
          </a:p>
          <a:p>
            <a:r>
              <a:rPr lang="en-US" dirty="0" smtClean="0"/>
              <a:t>Both autotrophs and heterotrophs create chemical energy from food</a:t>
            </a:r>
          </a:p>
          <a:p>
            <a:r>
              <a:rPr lang="en-US" dirty="0" smtClean="0"/>
              <a:t>Heterotrophs break down food that has been consumed</a:t>
            </a:r>
          </a:p>
          <a:p>
            <a:r>
              <a:rPr lang="en-US" dirty="0" smtClean="0"/>
              <a:t>Autotrophs break down food that they have produced</a:t>
            </a:r>
          </a:p>
        </p:txBody>
      </p:sp>
      <p:pic>
        <p:nvPicPr>
          <p:cNvPr id="4098" name="Picture 2" descr="http://www.onenewsnow.com/uploadedImages/Media/Images/hungry%20bab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279" y="4572000"/>
            <a:ext cx="2588146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deadmansbones.com/pictures/sun-pla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20828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83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Cellular Respiration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Cellular respiration can be broken down into two different processes</a:t>
            </a:r>
          </a:p>
          <a:p>
            <a:pPr lvl="1"/>
            <a:r>
              <a:rPr lang="en-US" dirty="0" smtClean="0"/>
              <a:t>Aerobic Respiration</a:t>
            </a:r>
          </a:p>
          <a:p>
            <a:pPr lvl="1"/>
            <a:r>
              <a:rPr lang="en-US" dirty="0" smtClean="0"/>
              <a:t>Anaerobic Respiration</a:t>
            </a:r>
          </a:p>
          <a:p>
            <a:r>
              <a:rPr lang="en-US" b="1" dirty="0" smtClean="0"/>
              <a:t>Aerobic respiration </a:t>
            </a:r>
            <a:r>
              <a:rPr lang="en-US" dirty="0" smtClean="0"/>
              <a:t>requires oxygen</a:t>
            </a:r>
          </a:p>
          <a:p>
            <a:r>
              <a:rPr lang="en-US" b="1" dirty="0" smtClean="0"/>
              <a:t>Anaerobic respiration</a:t>
            </a:r>
            <a:r>
              <a:rPr lang="en-US" dirty="0" smtClean="0"/>
              <a:t> does not require oxygen</a:t>
            </a:r>
            <a:endParaRPr lang="en-US" b="1" dirty="0"/>
          </a:p>
        </p:txBody>
      </p:sp>
      <p:pic>
        <p:nvPicPr>
          <p:cNvPr id="5122" name="Picture 2" descr="http://www.deviantart.com/download/106875212/breathe_by_sibayak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5" t="34721"/>
          <a:stretch/>
        </p:blipFill>
        <p:spPr bwMode="auto">
          <a:xfrm>
            <a:off x="4621886" y="1676400"/>
            <a:ext cx="4267781" cy="388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19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Cellular Respiration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Cellular respiration has a set chemical reaction </a:t>
            </a:r>
          </a:p>
          <a:p>
            <a:r>
              <a:rPr lang="en-US" dirty="0" smtClean="0"/>
              <a:t>Just like photosynthesis there is a set pathway with set inputs and products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 descr="http://pds1.egloos.com/pds/1/200603/14/54/c0066954_1524179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24100"/>
            <a:ext cx="4244219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23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Cellular Respiration</a:t>
            </a:r>
            <a:endParaRPr lang="en-US" dirty="0"/>
          </a:p>
        </p:txBody>
      </p:sp>
      <p:sp>
        <p:nvSpPr>
          <p:cNvPr id="7" name="AutoShape 2" descr="http://sciences.aum.edu/bi/bi4523/student/cardwell/eqn1.jpg"/>
          <p:cNvSpPr>
            <a:spLocks noChangeAspect="1" noChangeArrowheads="1"/>
          </p:cNvSpPr>
          <p:nvPr/>
        </p:nvSpPr>
        <p:spPr bwMode="auto">
          <a:xfrm>
            <a:off x="155575" y="-547688"/>
            <a:ext cx="447675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http://sciences.aum.edu/bi/bi4523/student/cardwell/eqn1.jpg"/>
          <p:cNvSpPr>
            <a:spLocks noChangeAspect="1" noChangeArrowheads="1"/>
          </p:cNvSpPr>
          <p:nvPr/>
        </p:nvSpPr>
        <p:spPr bwMode="auto">
          <a:xfrm>
            <a:off x="307975" y="-395288"/>
            <a:ext cx="447675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pds1.egloos.com/pds/1/200603/14/54/c0066954_15241792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685800" y="3070481"/>
            <a:ext cx="7564362" cy="74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look-good-feel-great-secrets.com/images/sug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68" y="4191000"/>
            <a:ext cx="1978025" cy="156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inuet.dance.ohio-state.edu/~loy49/images/words/breath/breath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12" y="1946003"/>
            <a:ext cx="1201150" cy="79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tennoji-h.oku.ed.jp/tennoji/oka/2004/carbon%20dioxide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828800"/>
            <a:ext cx="1236449" cy="73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mynewsletterbuilder.com/ex/template_content_corner/ex110/images/wate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097987"/>
            <a:ext cx="1831506" cy="14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42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Cellular Respiration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What does this equations remind you of?</a:t>
            </a:r>
          </a:p>
          <a:p>
            <a:r>
              <a:rPr lang="en-US" dirty="0" smtClean="0"/>
              <a:t>Photosynthesis and CR are linked</a:t>
            </a:r>
          </a:p>
          <a:p>
            <a:r>
              <a:rPr lang="en-US" dirty="0" smtClean="0"/>
              <a:t>The products for photosynthesis are the reactants for CR</a:t>
            </a:r>
          </a:p>
          <a:p>
            <a:r>
              <a:rPr lang="en-US" dirty="0" smtClean="0"/>
              <a:t>The products for CR are the reactants for </a:t>
            </a:r>
            <a:r>
              <a:rPr lang="en-US" dirty="0" err="1" smtClean="0"/>
              <a:t>photosythesis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2" descr="http://pds1.egloos.com/pds/1/200603/14/54/c0066954_1524179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971800"/>
            <a:ext cx="4244219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85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Think back to cell as a city</a:t>
            </a:r>
          </a:p>
          <a:p>
            <a:r>
              <a:rPr lang="en-US" dirty="0" smtClean="0"/>
              <a:t>What job did we give the mitochondria?</a:t>
            </a:r>
          </a:p>
          <a:p>
            <a:r>
              <a:rPr lang="en-US" dirty="0" smtClean="0"/>
              <a:t>The mitochondria has two main areas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matrix</a:t>
            </a:r>
            <a:r>
              <a:rPr lang="en-US" dirty="0" smtClean="0"/>
              <a:t> is the inner space filled with fluid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inner membrane </a:t>
            </a:r>
            <a:r>
              <a:rPr lang="en-US" dirty="0" smtClean="0"/>
              <a:t>is a folded membrane on the inside the mitochondria</a:t>
            </a:r>
          </a:p>
        </p:txBody>
      </p:sp>
      <p:pic>
        <p:nvPicPr>
          <p:cNvPr id="13314" name="Picture 2" descr="http://www.onkocet.onkocet.eu/userfiles/image/AT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438400"/>
            <a:ext cx="3797709" cy="269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14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8006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The aerobic parts of cellular respiration are performed in the mitochondria</a:t>
            </a:r>
          </a:p>
          <a:p>
            <a:r>
              <a:rPr lang="en-US" dirty="0" smtClean="0"/>
              <a:t>Every part of cellular respiration that involves oxygen is done in the mitochondria</a:t>
            </a:r>
          </a:p>
          <a:p>
            <a:endParaRPr lang="en-US" dirty="0"/>
          </a:p>
        </p:txBody>
      </p:sp>
      <p:pic>
        <p:nvPicPr>
          <p:cNvPr id="13314" name="Picture 2" descr="http://www.biology.iupui.edu/biocourses/N100/images/ch9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4248150" cy="2990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473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734</Words>
  <Application>Microsoft Office PowerPoint</Application>
  <PresentationFormat>On-screen Show (4:3)</PresentationFormat>
  <Paragraphs>106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Cellular Respiration</vt:lpstr>
      <vt:lpstr>Cellular Respiration</vt:lpstr>
      <vt:lpstr>Cellular Respiration</vt:lpstr>
      <vt:lpstr>Overview of Cellular Respiration</vt:lpstr>
      <vt:lpstr>Overview of Cellular Respiration</vt:lpstr>
      <vt:lpstr>Overview of Cellular Respiration</vt:lpstr>
      <vt:lpstr>Overview of Cellular Respiration</vt:lpstr>
      <vt:lpstr>Mitochondria</vt:lpstr>
      <vt:lpstr>Mitochondria</vt:lpstr>
      <vt:lpstr>Overview of Cellular Respiration</vt:lpstr>
      <vt:lpstr>Overview of Cellular Respiration</vt:lpstr>
      <vt:lpstr>Overview of Cellular Respiration</vt:lpstr>
      <vt:lpstr>Fermentation</vt:lpstr>
      <vt:lpstr>Fermentation</vt:lpstr>
      <vt:lpstr>Fermentation</vt:lpstr>
      <vt:lpstr>Fermentation</vt:lpstr>
      <vt:lpstr>Aerobic Respiration</vt:lpstr>
      <vt:lpstr>Aerobic Respiration</vt:lpstr>
      <vt:lpstr>Efficiency of Anaerobic Respiration</vt:lpstr>
      <vt:lpstr>Efficiency of Anaerobic Respiration</vt:lpstr>
      <vt:lpstr>Efficiency of Aerobic Respiration</vt:lpstr>
      <vt:lpstr>Efficiency of Aerobic Respiration</vt:lpstr>
      <vt:lpstr>In Review</vt:lpstr>
      <vt:lpstr>In Review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Cellular Respiration</dc:title>
  <dc:creator>Mike</dc:creator>
  <cp:lastModifiedBy>Administrator</cp:lastModifiedBy>
  <cp:revision>41</cp:revision>
  <dcterms:created xsi:type="dcterms:W3CDTF">2010-11-22T00:49:27Z</dcterms:created>
  <dcterms:modified xsi:type="dcterms:W3CDTF">2013-11-25T17:11:37Z</dcterms:modified>
</cp:coreProperties>
</file>