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56" r:id="rId2"/>
    <p:sldId id="257" r:id="rId3"/>
    <p:sldId id="278" r:id="rId4"/>
    <p:sldId id="261" r:id="rId5"/>
    <p:sldId id="262" r:id="rId6"/>
    <p:sldId id="263" r:id="rId7"/>
    <p:sldId id="264" r:id="rId8"/>
    <p:sldId id="265" r:id="rId9"/>
    <p:sldId id="274" r:id="rId10"/>
    <p:sldId id="275" r:id="rId11"/>
    <p:sldId id="266" r:id="rId12"/>
    <p:sldId id="267" r:id="rId13"/>
    <p:sldId id="268" r:id="rId14"/>
    <p:sldId id="269" r:id="rId15"/>
    <p:sldId id="277" r:id="rId16"/>
    <p:sldId id="270" r:id="rId17"/>
    <p:sldId id="271" r:id="rId18"/>
    <p:sldId id="272" r:id="rId19"/>
    <p:sldId id="273" r:id="rId20"/>
    <p:sldId id="276" r:id="rId21"/>
    <p:sldId id="281" r:id="rId22"/>
    <p:sldId id="282" r:id="rId23"/>
    <p:sldId id="283" r:id="rId24"/>
    <p:sldId id="284" r:id="rId25"/>
    <p:sldId id="285" r:id="rId26"/>
    <p:sldId id="286" r:id="rId27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41" autoAdjust="0"/>
    <p:restoredTop sz="94660"/>
  </p:normalViewPr>
  <p:slideViewPr>
    <p:cSldViewPr>
      <p:cViewPr varScale="1">
        <p:scale>
          <a:sx n="73" d="100"/>
          <a:sy n="73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578E4-06D9-4BBB-9C5D-1D8B3E182D1C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78054-453C-4AB4-B367-DC3CDB0163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09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13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43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6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7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9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2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83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2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5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6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33943-92D3-4C93-83F6-C8DABAC0DE55}" type="datetimeFigureOut">
              <a:rPr lang="en-US" smtClean="0"/>
              <a:pPr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13DD2-B74A-4C19-87B9-B3FFC19E09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8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Organelles and Features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6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Ribosomes look like little balloons </a:t>
            </a:r>
          </a:p>
          <a:p>
            <a:r>
              <a:rPr lang="en-US" dirty="0" smtClean="0"/>
              <a:t>They are small and can be found</a:t>
            </a:r>
          </a:p>
          <a:p>
            <a:pPr lvl="1"/>
            <a:r>
              <a:rPr lang="en-US" dirty="0" smtClean="0"/>
              <a:t>Floating in the cytoplasm</a:t>
            </a:r>
          </a:p>
          <a:p>
            <a:pPr lvl="1"/>
            <a:r>
              <a:rPr lang="en-US" dirty="0" smtClean="0"/>
              <a:t>Within other organelles</a:t>
            </a:r>
            <a:endParaRPr lang="en-US" dirty="0"/>
          </a:p>
        </p:txBody>
      </p:sp>
      <p:pic>
        <p:nvPicPr>
          <p:cNvPr id="11266" name="Picture 2" descr="http://micro.magnet.fsu.edu/cells/ribosomes/images/ribosomes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3848100" cy="2533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714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endoplasmic Reticulum </a:t>
            </a:r>
            <a:r>
              <a:rPr lang="en-US" dirty="0" smtClean="0"/>
              <a:t>is often called the ER</a:t>
            </a:r>
          </a:p>
          <a:p>
            <a:r>
              <a:rPr lang="en-US" dirty="0" smtClean="0"/>
              <a:t>It has two different forms</a:t>
            </a:r>
          </a:p>
          <a:p>
            <a:pPr lvl="1"/>
            <a:r>
              <a:rPr lang="en-US" dirty="0" smtClean="0"/>
              <a:t>The rough ER</a:t>
            </a:r>
          </a:p>
          <a:p>
            <a:pPr lvl="1"/>
            <a:r>
              <a:rPr lang="en-US" dirty="0" smtClean="0"/>
              <a:t>The smooth ER</a:t>
            </a:r>
          </a:p>
          <a:p>
            <a:r>
              <a:rPr lang="en-US" dirty="0" smtClean="0"/>
              <a:t>The ER is easy to identify because of its folds</a:t>
            </a:r>
          </a:p>
        </p:txBody>
      </p:sp>
      <p:pic>
        <p:nvPicPr>
          <p:cNvPr id="10242" name="Picture 2" descr="http://imcurious.wikispaces.com/file/view/endoplasmic_reticulum%255B1%255D.jpg/53227768/endoplasmic_reticulum%255B1%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438400"/>
            <a:ext cx="3200400" cy="2400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78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rough ER </a:t>
            </a:r>
            <a:r>
              <a:rPr lang="en-US" dirty="0" smtClean="0"/>
              <a:t>is an organelle that has two main functions</a:t>
            </a:r>
          </a:p>
          <a:p>
            <a:pPr lvl="1"/>
            <a:r>
              <a:rPr lang="en-US" dirty="0" smtClean="0"/>
              <a:t>It creates most of the lipid and protein structures within a cell</a:t>
            </a:r>
          </a:p>
          <a:p>
            <a:pPr lvl="1"/>
            <a:r>
              <a:rPr lang="en-US" dirty="0" smtClean="0"/>
              <a:t>It helps transport those structures within a cell</a:t>
            </a:r>
          </a:p>
          <a:p>
            <a:r>
              <a:rPr lang="en-US" dirty="0" smtClean="0"/>
              <a:t>The rough ER has ribosomes all throughout it</a:t>
            </a:r>
          </a:p>
          <a:p>
            <a:endParaRPr lang="en-US" dirty="0"/>
          </a:p>
        </p:txBody>
      </p:sp>
      <p:pic>
        <p:nvPicPr>
          <p:cNvPr id="9218" name="Picture 2" descr="http://scienceaid.co.uk/biology/cell/images/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438400"/>
            <a:ext cx="2314575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660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smooth ER </a:t>
            </a:r>
            <a:r>
              <a:rPr lang="en-US" dirty="0" smtClean="0"/>
              <a:t>performs many of the same functions</a:t>
            </a:r>
          </a:p>
          <a:p>
            <a:r>
              <a:rPr lang="en-US" dirty="0" smtClean="0"/>
              <a:t>It is considered smooth because it has no ribosomes</a:t>
            </a:r>
          </a:p>
          <a:p>
            <a:pPr lvl="1"/>
            <a:r>
              <a:rPr lang="en-US" dirty="0" smtClean="0"/>
              <a:t>If no ribosomes, it does not work with proteins</a:t>
            </a:r>
            <a:endParaRPr lang="en-US" dirty="0"/>
          </a:p>
        </p:txBody>
      </p:sp>
      <p:pic>
        <p:nvPicPr>
          <p:cNvPr id="8194" name="Picture 2" descr="http://micro.magnet.fsu.edu/cells/endoplasmicreticulum/images/endoplasmicreticulum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09800"/>
            <a:ext cx="3829050" cy="2724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462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Golgi Apparatus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Golgi Apparatus </a:t>
            </a:r>
            <a:r>
              <a:rPr lang="en-US" dirty="0" smtClean="0"/>
              <a:t>is an organelle that is made of flattened and folded membranes</a:t>
            </a:r>
          </a:p>
          <a:p>
            <a:r>
              <a:rPr lang="en-US" dirty="0" smtClean="0"/>
              <a:t>It is responsible for packaging items for transport within and outside of the cell</a:t>
            </a:r>
            <a:endParaRPr lang="en-US" dirty="0"/>
          </a:p>
        </p:txBody>
      </p:sp>
      <p:pic>
        <p:nvPicPr>
          <p:cNvPr id="7170" name="Picture 2" descr="http://micro.magnet.fsu.edu/cells/golgi/images/golgi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09800"/>
            <a:ext cx="3552825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782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b="1" dirty="0" smtClean="0"/>
              <a:t>Vesicles</a:t>
            </a:r>
            <a:r>
              <a:rPr lang="en-US" dirty="0" smtClean="0"/>
              <a:t> are small membrane sacks the perform specific roles</a:t>
            </a:r>
          </a:p>
          <a:p>
            <a:r>
              <a:rPr lang="en-US" dirty="0" smtClean="0"/>
              <a:t>Mostly transport food or wastes into or out of the cell</a:t>
            </a:r>
          </a:p>
          <a:p>
            <a:r>
              <a:rPr lang="en-US" dirty="0" smtClean="0"/>
              <a:t>Some contain digestive enzymes </a:t>
            </a:r>
          </a:p>
          <a:p>
            <a:pPr lvl="1"/>
            <a:r>
              <a:rPr lang="en-US" dirty="0" smtClean="0"/>
              <a:t>These are called lysosomes</a:t>
            </a:r>
          </a:p>
          <a:p>
            <a:endParaRPr lang="en-US" dirty="0"/>
          </a:p>
        </p:txBody>
      </p:sp>
      <p:pic>
        <p:nvPicPr>
          <p:cNvPr id="1026" name="Picture 2" descr="http://www.williamsclass.com/SeventhScienceWork/ImagesCells/vesi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039082" cy="2552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79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Wall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cell wall </a:t>
            </a:r>
            <a:r>
              <a:rPr lang="en-US" dirty="0" smtClean="0"/>
              <a:t>is found in plant cells (and prokaryotes)</a:t>
            </a:r>
          </a:p>
          <a:p>
            <a:r>
              <a:rPr lang="en-US" dirty="0" smtClean="0"/>
              <a:t>It is a rigid part outside of the cell membrane</a:t>
            </a:r>
          </a:p>
          <a:p>
            <a:r>
              <a:rPr lang="en-US" dirty="0" smtClean="0"/>
              <a:t>It is fixed and does not move </a:t>
            </a:r>
          </a:p>
          <a:p>
            <a:r>
              <a:rPr lang="en-US" dirty="0" smtClean="0"/>
              <a:t>It gives plant cells their shape</a:t>
            </a:r>
            <a:endParaRPr lang="en-US" dirty="0"/>
          </a:p>
        </p:txBody>
      </p:sp>
      <p:pic>
        <p:nvPicPr>
          <p:cNvPr id="5122" name="Picture 2" descr="http://biology.unm.edu/ccouncil/Biology_124/Images/cellwal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3276600" cy="43793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372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Found in plants</a:t>
            </a:r>
          </a:p>
          <a:p>
            <a:r>
              <a:rPr lang="en-US" dirty="0" smtClean="0"/>
              <a:t>Plant cells contain a storage area</a:t>
            </a:r>
          </a:p>
          <a:p>
            <a:r>
              <a:rPr lang="en-US" dirty="0" smtClean="0"/>
              <a:t>This storage area is called the </a:t>
            </a:r>
            <a:r>
              <a:rPr lang="en-US" b="1" dirty="0" smtClean="0"/>
              <a:t>vacuole</a:t>
            </a:r>
          </a:p>
          <a:p>
            <a:r>
              <a:rPr lang="en-US" dirty="0" smtClean="0"/>
              <a:t>The vacuole stores</a:t>
            </a:r>
          </a:p>
          <a:p>
            <a:pPr lvl="1"/>
            <a:r>
              <a:rPr lang="en-US" dirty="0" smtClean="0"/>
              <a:t>Mostly water </a:t>
            </a:r>
          </a:p>
          <a:p>
            <a:pPr lvl="1"/>
            <a:r>
              <a:rPr lang="en-US" dirty="0" smtClean="0"/>
              <a:t>Enzymes</a:t>
            </a:r>
          </a:p>
          <a:p>
            <a:pPr lvl="1"/>
            <a:r>
              <a:rPr lang="en-US" dirty="0" smtClean="0"/>
              <a:t>Many other materials</a:t>
            </a:r>
            <a:endParaRPr lang="en-US" dirty="0"/>
          </a:p>
        </p:txBody>
      </p:sp>
      <p:pic>
        <p:nvPicPr>
          <p:cNvPr id="4098" name="Picture 2" descr="http://www.cepceb.ucr.edu/images/members/raikhel/Fig1_031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447800"/>
            <a:ext cx="4371975" cy="4533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987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Vacuole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vacuole (when full) is the largest part of a plant cell</a:t>
            </a:r>
          </a:p>
          <a:p>
            <a:r>
              <a:rPr lang="en-US" dirty="0" smtClean="0"/>
              <a:t>It is so large that it puts pressure on the cell wall</a:t>
            </a:r>
          </a:p>
          <a:p>
            <a:r>
              <a:rPr lang="en-US" dirty="0" smtClean="0"/>
              <a:t>This pressure is called turgor pressure and helps the plant stay rigid </a:t>
            </a:r>
            <a:endParaRPr lang="en-US" dirty="0"/>
          </a:p>
        </p:txBody>
      </p:sp>
      <p:pic>
        <p:nvPicPr>
          <p:cNvPr id="3074" name="Picture 2" descr="http://www.proteus.cisti.nrc.ca/images/education/biology/pl_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90625"/>
            <a:ext cx="3724275" cy="5210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44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3400" y="1600200"/>
            <a:ext cx="4038600" cy="4525963"/>
          </a:xfrm>
        </p:spPr>
        <p:txBody>
          <a:bodyPr/>
          <a:lstStyle/>
          <a:p>
            <a:r>
              <a:rPr lang="en-US" b="1" dirty="0" smtClean="0"/>
              <a:t>Chloroplasts</a:t>
            </a:r>
            <a:r>
              <a:rPr lang="en-US" dirty="0" smtClean="0"/>
              <a:t> are the area of photosynthesis</a:t>
            </a:r>
          </a:p>
          <a:p>
            <a:r>
              <a:rPr lang="en-US" dirty="0" smtClean="0"/>
              <a:t>These are the sights of chlorophyll and other pigments</a:t>
            </a:r>
          </a:p>
          <a:p>
            <a:r>
              <a:rPr lang="en-US" dirty="0" smtClean="0"/>
              <a:t>These are only found in plant cells</a:t>
            </a:r>
          </a:p>
          <a:p>
            <a:endParaRPr lang="en-US" dirty="0"/>
          </a:p>
        </p:txBody>
      </p:sp>
      <p:pic>
        <p:nvPicPr>
          <p:cNvPr id="2050" name="Picture 2" descr="https://www.etap.org/demo/grade7_science/Image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81200"/>
            <a:ext cx="3552825" cy="3314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283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 of Eukaryotic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Today we are going to discover several parts of eukaryotic cells</a:t>
            </a:r>
          </a:p>
          <a:p>
            <a:r>
              <a:rPr lang="en-US" sz="2400" dirty="0" smtClean="0"/>
              <a:t>All of these parts are called </a:t>
            </a:r>
            <a:r>
              <a:rPr lang="en-US" sz="2400" b="1" dirty="0" smtClean="0"/>
              <a:t>organelles</a:t>
            </a:r>
          </a:p>
          <a:p>
            <a:r>
              <a:rPr lang="en-US" sz="2400" dirty="0" smtClean="0"/>
              <a:t>Organelles are specialized structures within cells that perform specific functions</a:t>
            </a:r>
          </a:p>
          <a:p>
            <a:r>
              <a:rPr lang="en-US" sz="2400" dirty="0" smtClean="0"/>
              <a:t>Organelles can be different across different types of cells</a:t>
            </a:r>
            <a:endParaRPr lang="en-US" sz="2400" dirty="0"/>
          </a:p>
        </p:txBody>
      </p:sp>
      <p:pic>
        <p:nvPicPr>
          <p:cNvPr id="21506" name="Picture 2" descr="http://micro.magnet.fsu.edu/cells/plants/images/plant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447800"/>
            <a:ext cx="2771775" cy="2268395"/>
          </a:xfrm>
          <a:prstGeom prst="rect">
            <a:avLst/>
          </a:prstGeom>
          <a:noFill/>
        </p:spPr>
      </p:pic>
      <p:pic>
        <p:nvPicPr>
          <p:cNvPr id="21508" name="Picture 4" descr="http://www.genetherapyreview.com/images/stories/animal_c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114800"/>
            <a:ext cx="2668840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5299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These give the green color to plants</a:t>
            </a:r>
          </a:p>
          <a:p>
            <a:r>
              <a:rPr lang="en-US" dirty="0" smtClean="0"/>
              <a:t>In the fall, the chloroplasts start to die</a:t>
            </a:r>
          </a:p>
          <a:p>
            <a:pPr lvl="1"/>
            <a:r>
              <a:rPr lang="en-US" dirty="0" smtClean="0"/>
              <a:t>This creates the brown, yellow and red leaves we see</a:t>
            </a:r>
          </a:p>
          <a:p>
            <a:r>
              <a:rPr lang="en-US" dirty="0" smtClean="0"/>
              <a:t>Chloroplasts are also thought to be prokaryotic in origin</a:t>
            </a:r>
            <a:endParaRPr lang="en-US" dirty="0"/>
          </a:p>
        </p:txBody>
      </p:sp>
      <p:pic>
        <p:nvPicPr>
          <p:cNvPr id="1026" name="Picture 2" descr="http://www.historyforkids.org/scienceforkids/biology/plants/pictures/fall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021667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797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Lysosome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lysosome</a:t>
            </a:r>
            <a:r>
              <a:rPr lang="en-US" dirty="0" smtClean="0"/>
              <a:t> is an organelle that specific to animal cells</a:t>
            </a:r>
          </a:p>
          <a:p>
            <a:r>
              <a:rPr lang="en-US" dirty="0" smtClean="0"/>
              <a:t>Lysosomes are small packages of digestive enzymes that will break down things that enter the cell</a:t>
            </a:r>
          </a:p>
          <a:p>
            <a:endParaRPr lang="en-US" dirty="0"/>
          </a:p>
        </p:txBody>
      </p:sp>
      <p:pic>
        <p:nvPicPr>
          <p:cNvPr id="1026" name="Picture 2" descr="Simple Structure of a lysos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326136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38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Lysosome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lysosomes engulf something they completely break it down</a:t>
            </a:r>
          </a:p>
          <a:p>
            <a:r>
              <a:rPr lang="en-US" dirty="0" smtClean="0"/>
              <a:t>This can break down large macromolecules for food</a:t>
            </a:r>
          </a:p>
          <a:p>
            <a:r>
              <a:rPr lang="en-US" dirty="0" smtClean="0"/>
              <a:t>They can also tear apart foreign invaders to keep the cell healthy</a:t>
            </a:r>
            <a:endParaRPr lang="en-US" dirty="0"/>
          </a:p>
        </p:txBody>
      </p:sp>
      <p:pic>
        <p:nvPicPr>
          <p:cNvPr id="2050" name="Picture 2" descr="http://creationrevolution.com/wp-content/uploads/2010/12/lysosome-300x26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3983182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71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Flagella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flagella</a:t>
            </a:r>
            <a:r>
              <a:rPr lang="en-US" dirty="0" smtClean="0"/>
              <a:t> is an organelle that helps move the cell from place to place</a:t>
            </a:r>
          </a:p>
          <a:p>
            <a:r>
              <a:rPr lang="en-US" dirty="0" smtClean="0"/>
              <a:t>Found on animal cells they help move the cell from location to location</a:t>
            </a:r>
          </a:p>
          <a:p>
            <a:r>
              <a:rPr lang="en-US" dirty="0" smtClean="0"/>
              <a:t>On cells that are fixed in place they help move the environment around them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thumb/1/15/Flagellum_base_diagram_en.svg/350px-Flagellum_base_diagram_e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013857"/>
            <a:ext cx="4103077" cy="365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72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Cilia</a:t>
            </a:r>
            <a:r>
              <a:rPr lang="en-US" dirty="0" smtClean="0"/>
              <a:t> are small hairlike/fingerlike projections that move</a:t>
            </a:r>
          </a:p>
          <a:p>
            <a:r>
              <a:rPr lang="en-US" dirty="0" smtClean="0"/>
              <a:t>The cilia move the cell or move the environment around the cell</a:t>
            </a:r>
          </a:p>
          <a:p>
            <a:r>
              <a:rPr lang="en-US" dirty="0" smtClean="0"/>
              <a:t>Cilia and flagella can be easily distinguished by their numbers and size</a:t>
            </a:r>
            <a:endParaRPr lang="en-US" dirty="0"/>
          </a:p>
        </p:txBody>
      </p:sp>
      <p:pic>
        <p:nvPicPr>
          <p:cNvPr id="4098" name="Picture 2" descr="http://4.bp.blogspot.com/-evM-sgRiFEk/TaQjrQsqEVI/AAAAAAAAB-g/RoJIKCMgLYE/s1600/flagella-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2209800"/>
            <a:ext cx="3481007" cy="246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6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Peroxisome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Peroxisomes</a:t>
            </a:r>
            <a:r>
              <a:rPr lang="en-US" dirty="0" smtClean="0"/>
              <a:t> are small membrane bound balls that contain enzymes to break down items within the cell membrane</a:t>
            </a:r>
          </a:p>
          <a:p>
            <a:r>
              <a:rPr lang="en-US" dirty="0" smtClean="0"/>
              <a:t>They can combine with vesicles to digest and break down and recycle for the cell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WFhUXGBwaFxgYGBoeGhgbGhwdHRwcFxwYHCghHRolHRkYIjMhJikrLi4uHx8zODMtNygtLisBCgoKDg0OGxAQGy4kICQtLi00NSwsLDcyLTAsLCwsMiwsLCwsLCw0NCwsLC00LywsLCwtLCwsLCw0LCw0LDAsL//AABEIAMcA/gMBIgACEQEDEQH/xAAcAAABBQEBAQAAAAAAAAAAAAAAAwQFBgcCAQj/xABBEAACAQMDAgUCBAMHAgMJAAABAhEAAyEEEjEFQQYTIlFhMnEUI4GRQlKxBzNiocHR8CThgrPxFRY0Q1NydJLC/8QAGgEBAAIDAQAAAAAAAAAAAAAAAAMEAQIFBv/EADIRAAIBAgMFBwQBBQEAAAAAAAABAgMRBCExBRJBUfATImFxgdHhkaGxwfEjMjNCUxT/2gAMAwEAAhEDEQA/ANxqrf2kdWaxomFouL14iza8sMXBflkVfUWVNzQM4q00lc06sVZlUsplSQCVJEEqTxjGKAzfoPim+NLasIxN9dYNKzapLgc22k27roxDbikHMSQRPekurePtTa0qsGs+en4k3F8tiLi6a6bUqC4FtWIz6mInANaU+htlt5toWkHcVEyv0mYmRJg9ppG90ew+3dYtNtLFZtqYL/URI5bv70Bnn/vVqrd3WObtohrmkt21cHZY/EAes+rKLuJPEmMinVvxfq2vLpVawbn4m5YOoFtjbYJp/ODKguYYcFdxHGe1Xp+kWCSxs2iWTYxKLlBwpxlfiutP02ygVUtW1CTsARQFnB2wMSOYoDOdF441zWrd0rYbzdG2qVFR5UWXQOk7zuLIxIgCCIg81b/DXX21Vm9qQAbO9/w+0GXtoACxk8lw4/Qe9SOs6OjWyifknaUV7SoHRSZITcpABjiIpXpHTU01m3YtCLdtQqjvAEZPc/NAZnrfGOru6O4RcsTqOn3tShtBt2m8sLKMd/qYqxAf0ww4MVLdfOp0vTtCtq+qOb9hbjkOQwuNMS1wttk5G7Ixirra6TYXzNtm0PN/vIRfXPO/Hq/WldXobdxPLuW0dDEoygrjjBxQGedN8QaqzqWl1uWbnUNRZ2MHLrttbwUcuQqgrATb3OakvAXirU6t/wA5Ley5ZF5Sm0G3uaPLYeYzPj+PauVYRVwXQWhEW0ENuHpGGONwx9UYnmvNH061aLG1aRC5liqgFj7tAzQGZ6TSazUavUmyb4NvXkeadW4tJbVlLJ+HyrSu4RA5ntSlr+0DVldRd8u15Ytap0XAa0dMxVd/5m64GjMIu0kdq021YVZ2qq7juaABJPJMcn5puvSbAa4ws2t1wRcOxZcHs+PUPvQFE1fivXW5V7mktuml/FsWV9lxScWUlwRtH1XM8r6c0403jS++v0+mi0iX0t3SW3b7Ya2WOnbt5xOQcYB9Perpqul2bmzzLVt9mU3Ip2x/LIxXbdPtEybVsksHJ2L9YEBuPqAxPNAZbb8b6ixY0zAoLXltcvM+668ecy+ubnmKsDDAPnEAVOP4xv8A4gx5PlDWrpPIg+e0/wDzt27/AMWzb9GZq4Xejadtm6xaPlmUm2voMz6cYznFKHptnzfO8q35sR5m0b49t0TQGc6Xxh1C4lpg+mXztLe1C/lOdnkNBH96N24EZxHzTjR+O9Vd1FsJbti3/wBKHQwC34m2HZ0dnEBN2F2tu2tkVf16faAAFq2AFKiEXCtyoxgHuO9c/wDsqxvS55Nveg2o2xZVeAFMYEdhQDyivJomgPaK8miaA9ooooAooooAooooAooooAooooAooooAooooApHValLal7jKiDlmICiTGScDOKWquePun3NRoblqyN1xmtbR6eFvW2JhiAQFBMd4oCZ0/UrVzaUu23DTt2up3bedsHMd44pzWeavwnf0z+Zpx59xvxFxyNtpBcawLaKoQjYDtGQZnMjtF3ekdU/DAAXzcS/dZENwBWRkQoHI1G8ANvA9bR3BFAavRWd3ui665fLP56o1+5uC3yFFr8KNm3awMfiAM/Vz2NJ9A0fVPxmke+lxUW2i3z5gKv8A9LksPNiRfxCp8yZoDSaKKKAKKKR1OqS2JdgomJJgT+tYbSV2BY0hqtUttSzGABJ/9KqniPxt+HVmVAyqYmcnmduPj/KKgtRe84HcWJZSxZQAyh1BKweMK2PcCuZidqQppOCvfjw+SbsJ7qk1ky0p4vRwDaQsG+knE4+3ODjH+dMbfi+6wJFtMD6ZaW4HpMRMmIzmq7u8pEcPuCXJkk8FfQWzAICmRTu69v8ANY4VGyu4SIO9TbMYkxjjFcartPEOTcJZXyyXPy8jZQVsx9c69d3QS/pO5gDBURIUgjv/AKUlc6jeJH5vqYekglQxTOQTA3bhP7c038gF2Ahrd2bhLR9UABXA4gkDtmkPwjcBd27cXWcsoIDBc5ZTmfkVTeJq6Ob+rN91DrqXWb5t3EtuZIUeo+pCBzOBBxP/AHp3p/EF1RabexQySHXBEAkgxMAmP+1QK9RtG55bKAbglpwIQkDmYAEGPg8071MtvtqZyWyAAVkkgDsZH9asPG4iMYwbaazvxadteaTWXrzDpbru1qiy6XxdDBL1oqZgsD6RmBP7j3qwaTqFu59DgkcjuPuDkVnZsBoUhxLNsgzBUBiveAw9QilbbsH8zduZNpZ9/wDCWmYjML6T7/pVvD7ZqRaVXNEbpLgaTRWe3fFmoRrSgK6+YWuPjFmWGJ5IgGR+1XzS3w6hgZBE13sPiadeO9B/BHKDjqLUUUVYNAooooAooooAooooAoopDXatLNt7txgqIpZ2PAVRJP7UBGeM7ZfQaxFBZn015VVRLMTbYBVAySeIFZvpun662/mW7N3zdLp7um05KtDBV3hxuEEtvVQTgskZzVz8M6S5qr3/ALQ1KsmCukstjyrR5uOP/qv88LA96t0UBl93V9SNg7H1WLepdD5DC4WS2htI++0CZubo9KlhjMSUOqDWi+nmHWslq+St23YLXAtzRSdoS0QVF9in0mMjkVq8URQGb3NT1Ly7l27+KDJY035NlFANy4FF9gfKctsJJ2pJGe8Q3tazqb6dWJ1S3Ldm60CyQblxNSVthg1uTNmDAgkGa1CiKAo/QOoaz8beOqZ0tL5u4PbYWQgK+U1u6UCg7eRvYmTIEVeA08UlqtMlxGS4oZGBDKwkEHkEe1Unz7nR2W2d9/QOYtctd0zHhDGXs9geVxMjNYlJRV2C39S6lbsiXP6fcxJ/w/NUnrfUDfDj1DcseWZzBBPHcANIpr4k1dzU3rbJhU+pd0AyDIIIB4DDiBXulIffs3nKMqMQrAz6zujjsQP1rzG08Y6ltyfd8L87d7z18ienG2qEdTdQkbgWbeNirJK+lWO5TjuwLHPFJtYlm3MrJDqj95wyMc9yNo7HtXZcwrEt6RbPmBZbJI2wMkD1ZGeBXOqacxDTG2fSw5U7eAp5gnma5cb5JEkp2XeeSHDwQS5I3Sjkcl4ESpzwrDjvyabLqGiYXdcJLKR2baIUczAI+1IZBLMSNx+8FRIBXkL7feuLlyTKygJ4B7wJg+2KvYbA1Kr7qy58OvIpSrzmu5kvHX0JPUX19DbCIbd8leBM8gbV/akNMNyqSqy2XKMwgtlj3MYExgY96lhY36ZVECVn7GZ/Soi3bZAZTB7yQVOR9XGcmO9MTs+ph1n6Nfgf+iUZXlnH7o8TQjzbl5EDPbCyTO2QJdQJ9GYIPcGnX4cHIbeAFBgbmJY7mYFckRgUKSY24zvkTJMHnGROOCARSpll3bGW4wLnaSV4iVUfVGPpziufKUnr5F7e3rO9xtYsKbiosNuQydxJJEnbbK/SQMcSMUmjT6nlkKBQSIIYSFQnsVJH3ml53jcG3FF3lDIbesTGARuWOKS0tvawD7xIG0CNzNuJRvVgnA/agF9LaBD2zuggqWiYJCs0RIABO4e8mnvTeoXLUZiSu7djImecbW2kAjvUY14eaS6t6htEgYuAgZAiMgR3/auNUpbfHqYnapDS0DaQNveZY4+fat6NWpSlvRdjDSZo/TOopeXcjA+4nI+9PazTT9Rey63NgzBaJ9Q7kzlTBOD3FaFoNWt1A68Ef8mvW4HGLEQu9VqV5x3WOaKKKvGgUUU26hrksoXcwOAByxPCqO7H2oBdmgScCqv1Lx3pkfy7RN+5/KnA+7HEVCeMtRee2GuNsQtAtDsCMeYZ9TfEx9+aqB6giMAWW2Vg7VBAcNwATgnvFc2W0YyuqWfiQ16kqeSRbL3jnUXButeRbT3IZjHvnaPfjmoTR/2h6i8xC3kKgepjZG3JjbkzPePYg96iTeDncHLKrSWnCmCds/TgRzIjntXOjuWG8wFfSrbCDu3bjGQBxO7HfHtVd4urnn+PYrxrTfN/TQs3TP7SdTuRXso6u7qGH5cBTAPqJ+rMADtVw6d40sOxS5NlwQCH+mSAR6x6e45rK7y3Rci1sLBRDXVMD325kiAoxGZOZESvQtVeW8ZtpdW6AhEQGKjn15A7er4o9oVILeya+nWRbozc3Z5GxKwORkV1VD0lzUaMG4FmwMvY3FmUdzaP/wDP7Vcuma9L9tbltgysMEf85rpYbFU8RDeg/gllFrUdUUUVYNTwmqP4n1rNcZlkpaUkrxu7HaRyPUM9vip3xL1EW02EOd+PSJ5qodPVGESdzTMYDLiMcKfpMjmfmvPbaxLypLTV+xPSjxDUSwVt/oFtmLNAkDCGAJiZxA5NIWyTdAURuZ2YrDbJ4KgRDAjtMj71zp7hMNJVt4DEjCrcEx/KROfvXOptLaMpuAggTPqcmCpA4IUkgiuFGPAkbsrs8v6sgMAZ3g8cbdx4nkSJgzz96ZOI/ibcQCkEEf8Aj+Y4j4r1NRksfrJ9KxwRgsZxHfIzFIjmT7z+5rt7PwHatylovv4HPlLtHvPTgv2KieSZ4kn7R/wV4pnn/n2rwtXarx+1ekjFRSjFZIFl0rflW+2OKLlkOI/bJj9YpPSf3SH/AAx/macW8cUqQjUi4yWTNSJuW2SZkEbRgjGZx8falbzEPvEmCCNmQoSQxII4MjH3qX1GmDj2K5mJjHtUM5LYOG2szfw8xO352g4ODXj9oYR0KtuD/HwTYeSh3eD09vY40Ostsu5cbd04BILAHIIwpYe+OK4uAG2pXcTtgMJgtJaDMEOM/oRRp7S2w+wDas3VLencx5VgDgmZ/RYpSwCqFYO24xUeqSEYRuHYuG/h5PFUZJX7uniXpWvloF1WZQfTKvbDt/iHqDRGWkgE+1J9Qu7AzskBPWQQQV9JWAR2kAjtxXuruHZdB9TnYsiIIIiGnhhBM9jFepd3qCQXLKdysxKvkLtiJ3HDfrWUs81l/BqMek9R81psbpCMrLcWcxIWV+AI/Wp3w11XybiKxXy7gGZPpfAAb/EZ57xUTpdJbtqQkqwJZwp9QkifT2UKYEDuZ9661tqCoFw7PSU4MFZ2kHEQcQcifirkcTClid+jdRvlfW3TNN1uPe1NVUzXtQ/QOqrcQKWAuCZWc47wc+371MV66E1OKlHRkDVji9cCqWYgAAkk8ADkmqMupu6u7+IRlCoSLSMJXaf4znDn37CpDx51Vba27JIAutLj3trkrPbcYX9TULYutaUwq7bwhUt/UpIj0r3AHtXF2xiZRj2MOOvlyJKceJH9Q0Wp14O11FpJAjAds8d9vHtUFrbT2UZHAW5u2qSCQIE7iJ4jPbvmrx0LqNu1YVLv5TKIKsI47ge1VfrnVEuagsqPcMBVgEKeZJLDaVz98HFcnDTnv7iXdXWviQ4yMVHeeoxkG0MB7b4i0sD3zOQrRk8+1JXXuKBssMS3CehW+58yJ/f9aLdpV2tbtoUQkEKzNtM8BQIDGYPtxwKQvOFZtTO9xhySS0fwLaUEA5MY7Dk1euUIU4t5Jvw/jIa9Q1t8+ixZuLdIZDIO625EgkkbdoEfxYk4zUp0jXXLAtOw9dosLgxBV9uZUAEj29jmm9vqFs2hctI5liCFGVJ5cjmRweefiubd+9fS5cYBAtxSoAEGyriZ2mSSQSQIwKxNb0bNZdItUu5JWil56l56j1t7tphZtlwVMkA+kRmZETTbw71IaXY6mbLQLg7DtvHyDyP9qsOm1yCwG3JAUcHAHHvVO6eVYXQB6WuOdvsCe47Tmtti1EnOKj6/ot1Voa1auBgCDIPFdE1VvAfUC1trLmWtGB8qcqf2x+lWHXvFtsTg4mJ+Jr0MpJRciIq3X+pLccptYKi7t2OQwUenJIknGKq9qLako42g21cGdq3AF5n1QSDxEYNPr8NvIBgLtSWMoXiVaDJEwAwkSfakup2gp2i2VkGdsENaEMSIH1BoG7n968RVrSrVXKWr/XwW0rIW88GTbJCb5cYI5G7dumCSwniIkVFXiHIjCBeBnIwe/JIP7061oQMzn+8f9NjAww5jKgEEzPNMLsqyqGEEAsBGCOx7kj/k1Pg6HaTUVq+mVMRJylucNWe3rm5t0CdoUfAHYfBOaTivS2Z7/wC/eg+3/Ir2VGnGlBQjoiJ5sLQ9/wDg5rs8f5/vUf1LqKWE3Nkn6QO//b5qo67xDfuSN+0eyY/Seay5JGyi2bDomHk25I4jke9Lq3eay3pq77CSTMe/zXdo3F+lyPsTWvaodmzWNMx781GdTtFHLZO4nbHPqGfuPj7VVun+J71tvzT5i+0AH7qR3+9W+z1OzqU/LaWUTt4aY9jyPtVPaFFV6Dtqs1+zVxaGL5SPTJstuCydyr9CndgEcz9xSN68GE/mAF9yj0xIQRA5Bkgz9qVa07qSwVhGxYwQ38piMNMye45r1bwJteYGAZ59REKFx6W53DbJ/avH6MvU5b0Uz24U2XA5CuN07gR6ox9JiAQP1NJ3LgO2G4KldwJKuAAfpEQMertgivbawFQsreYSN3LGT6FcZ9JgZHvTVH3D+8IRW9Q/iQyVMHmQsED5FLG4v5oJa4PrcFmABBxAdAWHsCZ7zA4oUBgwIg7JxxcSZf43zHziK51KQ1oeYstu+qSCxkYI43QvPvNLgnLTjLKGggYKkAiIIb5EkjBrVg48K2FXWhyTvZIz2VYEDHeP2ArT6yoXtryAWdTKkCDO3ayxMHbEzGYrS+n399tW9xXqtk19+juv/Ugq3vdlC8VdSC6nUFkDDyxaQsJTd9RB+fUp/Smunc6S7Fx1f8oi0w/mBHpIPDH/ADpz5ltr2tt3D9VwgDvkKBHsZHPxTS7Z8pmtahi82wVO0Q4AgAzgMD7Z71x8dLexE0+f6WhJBZIsN3o637Y88szESckBfhQMCKo56YmnJtfVsf0k5bPefcAnJq1pqNSlkbhbMQA+6GM4Hojk1V+tdA1F2yx1CDNw3PNtkh0SI2kHkRzzVbCNxlaUrJ9ZEGKpdpCyGOsF4qz29nlgnfsRnuG2MmAAPzCMRmM5qB1K2rri7pbZPklXvKCYuHvtQfxKCJjJ9pqd6ZqX0qGzZW4zBJBMBc8AuO+PaYz8Ujb0jFGbTWwl26D5hDHcABl7eI3YiYE+9dNNxbb9Pkp0qkYK0E3frzOLri4LrpYREJXcTuDOvp3tCZzxB5AM4pS5bW5eQ2ZW8VUMFk2wi43ET3M4GP8AVJNUqoGsf3zZ2ttDPjkhsg44inGht3ktpcs2wt3DXVAQORnmIBAz6VrWWS+38m8G7q2r6vxZZfBHTwfOLqC6XCApEKsRHp44g068ShLd+2UgOcXAOSsEgkfpzXPhwPqHu3S3ksYUrbj+HG5uQX7H2gDtSXV9L5OpQybnmDaS0EzzIAAifaquDu8aruz5emhem7wuddJ6gLGutsT6Ly7Cf8QyJ/cj9qu/iPVFLBK5JI7gYkTlsDFZV4twtvsQxP8Al2qwabxP+I0LIYN5AFYE8gkDd8/b3r0eLm44aTi87EUFmCp9IDepMumwEhhu2naM5EExgxNIW3Cb4KsjFRtWZ2tLA293baY5x+1ciVZt5ZXRhv2gZbO17YkGJIG398V7qFJG07HKljAAU3AwICiP4ljjjFeNWTLQ21V3fdgqX3HIjMEelccsqz+gqH0v1yZyTyZ96k11LAXHDhWwcgEyTtOADGAaikaMjnmvRbJp2cnysjmxe9eXNj67cCgsxCgDJPFVrqPivLCys9gzcfeKbeKNYWfZJ2oJI+T7/wCVV4123POyJYw4sV1epe4xZ2LH3P8Ap7Uka8bvRUZuW/o39zb+x/rSxGabdG/uE/X+tPdtRvUyjlxivAxBkGCuZ74pdB/tSTrBP/JraLMSLbpteCFbHqEsBkwDMyRjvEU4vEqWKuGGwSpgAAhswc7oK5AjFRfhrUjaFK7ijzwCSpUyuf3E1JpaC4h9rL9SxzDHdHIWGiOK8ljaSpVZRt/Hwjejk2hvd1y6dVO3zCFFtbiN25OGxvUEdqU1dl4dJG0ssxgemBtYDiBBJGSMiYpI3FgHHrtqg3qCAysdyyowYIyc8ZpzfssbrbGhUYMQdp3JGWAjP8S/tUD3crLPn1oWG1ZJLMbWWRgG+l/5QcFpC7kIwCMYbJFHnMtx2himVuKwES59LCRIG4AkClrSE+lQpETt4HpO0MwOQyySZncPtQt0NuSQGY8AyBtUbdxmDMEzWr4mBvqLL73Ky4SR3kyN2D2iXaf61f8AwvfDadYke4PaqJq7uDcuMUaNwJ38nCloG3G0gDiGFW7wSD5JJ5LE/GSeK7exZy3pRtlb7+ZDVRWuuaOdZdtoqi6WW6jmRAIgqSOxK/Mc1yb7XfMtXEBueoMDEqQvp8s8SMn7fepbx3omW9Y1Fsw0+WSePUfTujIE4n5qD1BFxAE/+K3FWHE8hg/buYP+lQbTpOGIvwefl8G1N3iLa/UXbPlC8oMOGZlIJbkTAyBn2xUz1LrNoWyZ3bgRjPbio7ovUQVYETd37NpiQQMliewHzUb4s8PXNly6mwlo3KAwAjG4QZmPaK5ihCU1GeRmbko3irsrINzaGdXtsLv02iWLoJiQThTzyOKR0nVrVm5dHnXHJuGQLZgE/wAEgmQPanRt7kAKw6yocDcYgTtJOAQffE8zMeHpVsXA6rJS0EAgCSJktn1EzEE/tNdnu2aZxlUir7z9F75nOl1RZfOa2wMkbdxC7d2G2wTJnkdvtXT6xQWuKSF8wC4LbsQkQODhW3QCRHP61ybKG7uhQdoXcNswJARQp9QXuYxn2rrqLaZL1y4pOLHmXra/S8Aw236SSFjmOCRR6268jNNQedn6fgsnTNUy3xb0pEMvmXA30KWnggE7iQTH+9OOtaJ7LJfdt7T6/YTj0f8A2/0monomr8hrd4KIcBBZWJA9TBkPDGCd0xU719716zv8orbBUlWI3sJ7AGqNJuliYNWtdK7tnwZ1v7oZlU8Y3vUqn5b98VUG6kbTbhkcMPcexqU69rvMuM4wOAPgVUup3ea9buLc3WQXzuat0brC6hTs3sHGVmYW2nfglpyPYxTx0YW1YXGLbiCTAZiCWUgRJwTOfj7Yl0vqlyw25GI7MJiQa0Tp3im3qTuLlHwAnYGIJB/TvzXnMTs2VOW9Tzj11+SV1O6yX1NseSrfxFyeT9ET+oJIpkIyf2/59qk9bcQ6ayRtJ3uGIKk9oGMxAqKv3giFm+kDP+33NdTZn+F+bK0FaEfIpnUtRuZz/MxM/wCEcf6UzNd3jLGBAzA9hSdXkTB8UCva9HegLV0Q/kr+v9akBTDoX9wv6/1p/Ub1NkdCi79PGZmgV0FmsXsBToz+vb75/b2/c1ZbS+nDbvqWPcRMED+EgEe9VbQqPOQDuwGTAk/Pb71a9MZByjEkyGHqWFPqQ4JPMxXE2wrTTXIjgv6qfgclgzG2yBlLyptzyTj7AmcntSdoEqpLsw3NLY3AgrtPEoO0H/WlNHZDMxUHzCo3AyCrcMUmJaIIHuPmvA0woUu7wTKqJBJVvM25DcGCDmuOXD1rLSGU7nYfls6wSoyN49m9Q/rzXItgNIhQ8nft2wwjBERzwB/iFe6gbmRwNplZIUyhAMgCSpHuJkRxRcusSQQpIksNzQA2GKgiORun3PzWLsDPzm8tkYq4VkBBUncJk2wZ5Vsx+1aL4WUfh0j2/wCTVA1tkKdqbwN5G0k7NwAMyOHOCK0jotnbZQfFei2LHuzlzsQVWd9V0K3rTW24YR/6VnotMtxVW3Optn8097tocNk5Y+3wfitOqC8R9E80C5bOy8klHH9D7g+1dDG4RYinbitPZ+BpGW6yrBd0alVG8MRcX+LMqfTGWGMd8111jr4FlgUcY2k7Ttg47j+tRe8W7o3KyOD+bbJlWHBuIxycnjtU5c1a39Rbtz+Wq7yP5mMgA+4Ef515KrRlSnaa06sWL3WRRBfKr5bOARzt+sKZIjEBoHaO9IW9FadwwtQxGbhBBA99xAG6ATnj4xV78Z6NBa3hVDDBIUTtP+lUXV6oo22CxlMJKqdzEDeEwQBEzz37V0cPW7SN1kcetQlTluxevp1YEso0Lv8AS+7hix9JAI5wCfY/p7eX2t2LIa1bO5m2hTy0iSGmYAXOc154lc2UL2/MV99sGWbaNzAMYJiIxgfPYGvb9i0PMVG4O51KllJkMIJbEGCRGcCp7XSfAig1xu11rbryH2g6fqvy9Tc2NatEkqJlVI9UDghf3PzU94s8VWzp/LstLXAJ5G1Tmc9+1QjdQa7Y8pEfewEqRgCRIYzGQCI+aV03gvU3zuuGCee5rbDYB1qiq1Vknl4nUhO0LWsUPXXYqua1yeK3TT/2WKfrJP60uf7JNN/KP3Nd8wfPUZq0+DujI6+a/IOARgAY/Qkg1cuv/wBmKW3AUQDgGTz2H68feKbdHs/hFNpsKDcAMncHGdpCzIIkicZNcnGYhJOEH3v0bqNx/r9H/wBOhAA2XWG8QCJBge/IqtdXuM9iRwD6/uDE/YZqx2+oLsvW1YtugqBmSD6WPt3Bn4qO0tkbSDkNO75nkfattnN7koS539H83IKb7q8MilD/AL/pRFP+q9Na03uhnafjsD8xTCugShXVeRXsVgyWroQ/IX7n+tPppj4f/uR9z/Wp/qeiVLenZZm5bLNPvuIx7CBWjMjFaUSk1pRa1MiKf3gkSNwke/xVx06FlT2Vydh5UqeZ5Bg/bFV/pHTPPux/ApG8/wCg+TU0oKNuAIIuCTM7wcbTMHJHPHvXI2wrqHr+iK/9SJxcvAAXGBIlrZcN60YH0bT3AAETmurfp2ruYXQpIY7vWGUkQVM+ppMHvimfU+m+Z61O0pJgA7Xa0AzGez5iYIxT5iQoubtzelh/MFJkhSsztM/vXInCmoRcZXb1VtOXmW03d3RxauyfTuV8MUAlNxxM9pSZ7c11r7rDCruAHpDtkKNoMMMMC0mM8UmnUBcCLbDBVcQHO0gj0shIx6gQc4PFd6Wx+UAfRw0FfSGUY2zjLLyPfiomt2XeWnXmSWcXZoU0BZ2Ue7DcRAB42n3JG1hPb9a0uysKB8VSvCGmF1zcYHBJ+JOSR7ScxV5r1uzaHZUF45lSbuwoooroGhFdZ6Fa1Cw6iex7j5B7GqTqvC+o0zbrG1o4MQwnkSOQfkVpdeRUVWjCqrTVzKbWhjPVtbqXhb1pys5UYH33Az/lTZbm2dqmWwTFwMBM9hwJ4BrarmlQ8qD+lIHplr+QftVZbOopWjkiGpRVR3k39TBPFHmNpwdjwGQeqQubgiROW4E1bumeDb11peEBiQs9o7nPYVZ/7S9Mi6BiFA/Nsf8AnJVyqeGGpxWn1MxpRjoQnRPDdrTqAFE/aptVjivaKnJAooooBh1fSb0PuBj/AL1m/UdOq7FcktuYkKDuzkxuJUkNt+4itWNVbxR0YuCysAYIEiQJIJBHsdsVytp4TtI9pHVfjPwzJIStkZ1qLDWL3rILodzR/ErZPblSZ/evOqWgjq6tuW4N0/JklcY+R8VJdStbbas6hbltoDNhm4gzkEbcQTTF2ADof7pjLbcG2QTJI5298VysJiJQkpcVk/FdexWrR7Kbl/q/sMLiKwYMJUiM9/aq7rugspm2NynMdx8fP3qz6nSG3MNvQfS44IPG6OCR+9Iq3A/5kV6SnUhVjvRN0+RV7HQr7R6I+SRFPH8KXgBDI36kf1GasVi/Bzx8d6f22ng/+tSximHNjTpPhm4mnkFXIYyoke3E0763dU29KoILJaKsAcqd7GGHYxVl8PZst7hj/QVXOm9LS9qtfukEX1yPbykxWJU+QjU5kQpp50/Sm7cVFP1cn2Hc1a9D0W1bMhdx92z+3apa2gGAAP0/2rRUuZl1OQjaS3p7PpEKmT3z7n3NVrWalLSqbm4sWLKwXcRON2PqXvH+E+9WDrV/bbwcsQvt9/8AKq/rrHmJ5RC7voHIKlp9O0RLgkke9cLatSMqyi9FrbryM0FHtVvJ26+T231EksWdVggIw4OzJUKcEkdj35NGt3Wx6T6YVzbiA6emSpPE5BA9sVwLaZti7AVgr43KW2gTkeljtYGRj5p277mRSXYMylXnDBQdrieGxHtjPNcZtJ5aFxggBICKdrKnoHI4ZGYTnMywxArtR+YV2xAKFQSVcEkoVVhELkUhZ1Ft1KqIe257gHHKiDG4qVyDn2q3eFOk7V3vkn6ZyQOwq/gMA61TvpqK+/S4kc52WRI+G9B5VoCMmpavAK9r1aVlYrhRRRWQFFFFAFV7XdVNvqNq01wLabT3HKkgAsroAZOeCafeKNc1jR6q8kb7Vi7cWRI3IjMJHcSBWdP1u47Aa21aumNMbbXdIqvF+95bqiu7bkGDvBHPGMgSOt8bXbQu+m3cCnV3JuvHo0ptnYm1cswfE8R3r3U+NLwa+lsIG33NrXn2qippku7VKr9UtwZ/iPaKY2+r6c3dC17TW7jszWyFCBbZ1Go8tHa3sImbK+ole8TxUrrfFmmZDOiW4263uUqpH4i5dawqsdhlgbbEtBO0CAZFAW3w1qGuaTT3HO53tIzH3JUEnFSVVXofiZrt63p00j2gLQuXN52eUu+7bUKhUFpazjA9LA/FWqgCiiigCuLqBgQeDXdFAU/rnRPqJyGBEzEcxMe3YxVU1Y3PBOy4Sx3HEMVX0tJPoPOQMCRmtZuICIPFVfrXhsMH253xOBIjuDzxP71xsXsxN79FZ8vbqxIp5WkUa5bZfzB6ZmbcDlWA9STBWSYI7dqaPatuJClGgAsCCjHEERx3qw3NCx/Le2GC5APGFK4J9xJIgZNNX0qjELi2pgAgsAACCF/iWJ3DnMiufatRd81+bZ6r0InQ/wCbt4cCGXRLOboj/MfBBP3pUaFlgq4POI+Y+0xmn50UuVCkMJMyTuXdzx2AxzNKXdLtGGJBaQwyNr8AgD0kDjJxNWIYnEuKkpZPwX1eRp2Va+bX3HvQOohECMDLeqYwMdz2mJpl4dP/AFPUP/yF/wDJSuNWgIYurSpUHEBpHJ/mgnBioHoeoa3e1htuoC31kcgg21z8DEfrVqjtCcbxq529/nwEouOq+nsaGH7fNdPdCgyQIBOfjufjNVm11a6OdhmIJJCiIJ+4NcLeuXCdzZgFRELkkgAE554msV9qpRagrPm7fjM0i1L+1N+j/LHQv+Y+9j6UG6CQCFB4GO57xxSV+wxPYuDtLIykelwy88OAwMjMfajTIseoPtHZoG/+dMYJBkiSCMfNdXbgZ0uWyrMqruIO1iV3kA+5gCT+1efqTc531LlCk4Lvavr7HAvg+bdAZ9zFGURLAGQwxtMHuM8Uqq+sv5hYsAYUkBSy5KywIaRxxBpLRxeYxbPpI2sFEsZBYsDzIJH6kVbOidELXPNuIFAAVV9lXgf51dwmzqlWSck1HmSTlu5cRh4P8MqpL7Cqli0Ficn78YxV6RQBAr1VAwK9r1S+vmVgooorICiiigCiiigEtXpluI9u4oZHUqynhlYQQfggkVE6fwlo0nbp0ElCeSfy23Jkn+Fsge9TdFAQx8K6Pcj/AIdNyQVMGQVcup55DsWHsSaR0PhWyq6hboF46i75t0soALYCwBwFCiMzMnvU/RQDDp/RrFgzatKh2BJUfwhmYD/9nc/cmn9FFAFFFFAFFFFAFFNOpdRt2FVrhIDOqCAT6nIVRj5NJWetWGa4vmKptv5bbiF9UKYE8/WvHvQDl9IpyRUdqfD9tyD29v3/ANzS2p6/pkALXrcG4LQhgfzD/CYODg8+1PLOqRiyq6syGGAYEqfZgOD96w0nqBhY6HbT6ZrtejW9sRTOz4t0zXRaDPl2trcNthaa4k7kW4RtLDa2J/hb2NSN7qlpdg3Bt7Ko2+r6p2kxwpg5pZAjNR4aViYwDEwM4+aoGg6U41fUNsnbfVSwGSDatkgxz7xWlr4g05uPbF1JtoHc7htUFiuWmAZBEUz6TpbNm/ffz0ZtZcF1ElQYFtUhPV6x6Zke9Q1MNTqRaa15GVJopraSZXO7KqYxnhziJj08VwirblwqgG2AAVJ+nDhyuMTu/aa0WzasOzhCjMphwpBKn2YDg/emTeGrZMkkjOJ98muXPY0XZRllx+OvYkVUovhzXPqGLIvpS4wUDG5YxvEQJOffHNWLQeGHMMYSCSIGRkGJ+IqxdK6LbsTsAE5qTq/HZ+FhK8IfXM035NZsjOl9HWzJ5YmSTUnRRVtJJWRqFFFFZAUUUUAUUUUAUUUUBmnhjS3ruu1VxluPbtau4ouHW3lCbbaMEGnA2MssOSPqOMCYrT+OtRb0dtkezb8vQDURe3ub7s7rsRmu7vTtGZYkkdq1y3ZVZ2qBuMmABJPJMcnHNV7r/gyzqoDPdtoE8s27XlhGQkkiGtsVmSCUKkjvgQBBarxxeV3T8oMNTo7SggyU1AQ3DG7JG4we3zTO54x13li5+SFu6t9NbItk+WLb3AXfdcVWZgoUCVE+8xWgjpVmQ3lWyyhQGKgsAv05InFd3en2mQ22tIUJkqVG0kmSSIiZzNARPQtbqNXoEcslm+4I3ptuKIcqHUBiDKjcBuMTBmKb/wBmtxz0+35lxrjC5qFLuZZtuouqCT9gKstq0FAVQFUCAAIAHsAOBRZtKohVCjJgAAZMnA9ySaA7ooooAooooCG8V9KfUWAltlW4ty3cTdO0m24aGjMGCMcVWNR0AWbiazW3LCxfu3WBBZVe6iW7Qt7hLMNg7STwK0CoHxV0y7d/D3LIVn098XQjkqrjY6EbgDtMXJBg8fNAUrw94Qa6pvpf01/8yw07W2ltObocMpHoJ8z6QMRHzVk8JeEjpLz3Ga23pdVcF97C5dNz8wFtkj3gkmciYpG94du6i/Zu6y1YW0ovm5bts0SxTyy+B5jgKSWgQYgd6p13pZu6VFvXkVzeFqwL14WjdsacXLdpvLvKRcLl5IgEyDMgUBbNF0C8Cmk82w1jS3heEbvOiXe1buDhfUcv3A4E1E6Lw0NOxsXNTYDtqbV8hQyshueYot28H8uT6JOIalW8HauLs29Oz3remFxgYnyhFxVDqwHCkEyMHHFe9J8GatDpzcKE200isd5JP4e5cZ+Rn0usf6UAn0bwZdNlWtXdMVNmxbUojAXVs3CxLSCVZwYkZB496X0X9nt62dIVu2Q2nW0jOFYsy2rhaNrSpkEgcFT3NIaPwNqhbt+YVa5btaRUPmN6blm8zXWBjkoQJ75FTXg/w1f02pvXbrFtwcbhcUi7uuFlLILQYMFgSXMZAxQC3g7wk2juMzMj+jy1cF97jezzcBbbPq7AmZz2q3UUUAUUUUAUUUUAUUUUAUUUUAUUUUAUUUUAUUUUAUUUUAUUUUAUUUUAUUUUAUUUUAGqT17QXF1Wof8ABLrE1Fq2ibntgIULBkueYZCHeGlQxwcYFFFANNX07XefcKBwZuEMLw8o2DYIt2kQtIuC7sO4qOCZzFN06JrrdzSQ98r5dpnbzA7LeLhr3mbrygqwxhXAAIULiSigNIr2iigCiiigCiiigCiiigCiiigCiii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342" y="1828800"/>
            <a:ext cx="4072775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8025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Junctions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Cell Junctions are where cells meet to do different </a:t>
            </a:r>
            <a:r>
              <a:rPr lang="en-US" dirty="0" err="1" smtClean="0"/>
              <a:t>fuctions</a:t>
            </a:r>
            <a:endParaRPr lang="en-US" dirty="0" smtClean="0"/>
          </a:p>
          <a:p>
            <a:r>
              <a:rPr lang="en-US" b="1" dirty="0" smtClean="0"/>
              <a:t>Gap Junctions </a:t>
            </a:r>
            <a:r>
              <a:rPr lang="en-US" dirty="0" smtClean="0"/>
              <a:t>– Areas were cells </a:t>
            </a:r>
            <a:r>
              <a:rPr lang="en-US" smtClean="0"/>
              <a:t>can communicate</a:t>
            </a:r>
            <a:endParaRPr lang="en-US" b="1" dirty="0" smtClean="0"/>
          </a:p>
          <a:p>
            <a:r>
              <a:rPr lang="en-US" b="1" dirty="0" smtClean="0"/>
              <a:t>Tight Junctions </a:t>
            </a:r>
            <a:r>
              <a:rPr lang="en-US" dirty="0" smtClean="0"/>
              <a:t>– Waterproof seals between two cells</a:t>
            </a:r>
          </a:p>
          <a:p>
            <a:r>
              <a:rPr lang="en-US" b="1" dirty="0" smtClean="0"/>
              <a:t>Anchoring Junctions </a:t>
            </a:r>
            <a:r>
              <a:rPr lang="en-US" dirty="0" smtClean="0"/>
              <a:t>– Keep cells locked together</a:t>
            </a:r>
            <a:endParaRPr lang="en-US" dirty="0"/>
          </a:p>
        </p:txBody>
      </p:sp>
      <p:pic>
        <p:nvPicPr>
          <p:cNvPr id="2050" name="Picture 2" descr="http://upload.wikimedia.org/wikipedia/commons/c/cc/Cell_junc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4094071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2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Parts of Eukaryotic Cells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 is important to note what organelles are in plant cells and what organelles are in animal cells</a:t>
            </a:r>
          </a:p>
          <a:p>
            <a:r>
              <a:rPr lang="en-US" dirty="0" smtClean="0"/>
              <a:t>Not all of the organelles are in both cells</a:t>
            </a:r>
            <a:endParaRPr lang="en-US" dirty="0"/>
          </a:p>
        </p:txBody>
      </p:sp>
      <p:pic>
        <p:nvPicPr>
          <p:cNvPr id="1026" name="Picture 2" descr="http://biology-forums.com/gallery/3540_25_04_11_10_51_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362200"/>
            <a:ext cx="4017714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21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dirty="0" smtClean="0"/>
              <a:t>Most of the functions within a cell are controlled by the </a:t>
            </a:r>
            <a:r>
              <a:rPr lang="en-US" b="1" dirty="0" smtClean="0"/>
              <a:t>nucleus</a:t>
            </a:r>
          </a:p>
          <a:p>
            <a:r>
              <a:rPr lang="en-US" dirty="0" smtClean="0"/>
              <a:t>The nucleus contains the cells DNA</a:t>
            </a:r>
          </a:p>
          <a:p>
            <a:pPr lvl="1"/>
            <a:r>
              <a:rPr lang="en-US" dirty="0" smtClean="0"/>
              <a:t>It houses and protects the DNA</a:t>
            </a:r>
            <a:endParaRPr lang="en-US" dirty="0"/>
          </a:p>
        </p:txBody>
      </p:sp>
      <p:pic>
        <p:nvPicPr>
          <p:cNvPr id="17412" name="Picture 4" descr="http://library.thinkquest.org/06aug/01942/plcells/thinkquest/nucle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41148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696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Nucleus is surrounded by a double membrane called the nuclear envelope</a:t>
            </a:r>
          </a:p>
          <a:p>
            <a:r>
              <a:rPr lang="en-US" dirty="0" smtClean="0"/>
              <a:t>It has tiny holes all throughout that allows the passage of RNA</a:t>
            </a:r>
            <a:endParaRPr lang="en-US" dirty="0"/>
          </a:p>
        </p:txBody>
      </p:sp>
      <p:pic>
        <p:nvPicPr>
          <p:cNvPr id="5" name="Picture 2" descr="http://mac122.icu.ac.jp/gen-ed/cell-lect-gifs/09nucleus-di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291465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18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nucleus there is at least one darker area that contains condensed DNA</a:t>
            </a:r>
          </a:p>
          <a:p>
            <a:r>
              <a:rPr lang="en-US" dirty="0" smtClean="0"/>
              <a:t>This area is the </a:t>
            </a:r>
            <a:r>
              <a:rPr lang="en-US" b="1" dirty="0" smtClean="0"/>
              <a:t>nucleolus</a:t>
            </a:r>
          </a:p>
          <a:p>
            <a:r>
              <a:rPr lang="en-US" dirty="0" smtClean="0"/>
              <a:t>This is </a:t>
            </a:r>
            <a:r>
              <a:rPr lang="en-US" smtClean="0"/>
              <a:t>the </a:t>
            </a:r>
            <a:endParaRPr lang="en-US" dirty="0" smtClean="0"/>
          </a:p>
        </p:txBody>
      </p:sp>
      <p:pic>
        <p:nvPicPr>
          <p:cNvPr id="15362" name="Picture 2" descr="http://micro.magnet.fsu.edu/cells/nucleus/images/nucleusfig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86000"/>
            <a:ext cx="3419475" cy="2533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171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dirty="0" smtClean="0"/>
              <a:t>Are tiny organelles that power the cell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mitochondria</a:t>
            </a:r>
            <a:r>
              <a:rPr lang="en-US" dirty="0" smtClean="0"/>
              <a:t> is the sight of cellular respiration</a:t>
            </a:r>
          </a:p>
          <a:p>
            <a:pPr lvl="1"/>
            <a:r>
              <a:rPr lang="en-US" dirty="0" smtClean="0"/>
              <a:t>This means that it is the area where molecules are broken down to get energy</a:t>
            </a:r>
          </a:p>
          <a:p>
            <a:endParaRPr lang="en-US" dirty="0"/>
          </a:p>
        </p:txBody>
      </p:sp>
      <p:pic>
        <p:nvPicPr>
          <p:cNvPr id="14338" name="Picture 2" descr="http://www.cartage.org.lb/en/themes/sciences/zoology/animalphysiology/anatomy/animalcellstructure/Mitochondria/mitochond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2857500" cy="2924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272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 is believed that mitochondria were once prokaryotic cells</a:t>
            </a:r>
          </a:p>
          <a:p>
            <a:r>
              <a:rPr lang="en-US" dirty="0" smtClean="0"/>
              <a:t>They evolved to work with eukaryotic cells</a:t>
            </a:r>
          </a:p>
          <a:p>
            <a:r>
              <a:rPr lang="en-US" dirty="0" smtClean="0"/>
              <a:t>Scientists think this because</a:t>
            </a:r>
          </a:p>
          <a:p>
            <a:pPr lvl="1"/>
            <a:r>
              <a:rPr lang="en-US" dirty="0" smtClean="0"/>
              <a:t>They are built similar to prokaryotes</a:t>
            </a:r>
          </a:p>
          <a:p>
            <a:pPr lvl="1"/>
            <a:r>
              <a:rPr lang="en-US" dirty="0" smtClean="0"/>
              <a:t>They have their own DNA</a:t>
            </a:r>
          </a:p>
          <a:p>
            <a:pPr lvl="1"/>
            <a:r>
              <a:rPr lang="en-US" dirty="0" smtClean="0"/>
              <a:t>They look like prokaryotes</a:t>
            </a:r>
            <a:endParaRPr lang="en-US" dirty="0"/>
          </a:p>
        </p:txBody>
      </p:sp>
      <p:pic>
        <p:nvPicPr>
          <p:cNvPr id="13314" name="Picture 2" descr="http://scienceblogs.com/worldsfair/Mitochond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3781425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23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Ribosomes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Found in both plants and animals</a:t>
            </a:r>
          </a:p>
          <a:p>
            <a:r>
              <a:rPr lang="en-US" b="1" dirty="0" smtClean="0"/>
              <a:t>Ribosomes</a:t>
            </a:r>
            <a:r>
              <a:rPr lang="en-US" dirty="0" smtClean="0"/>
              <a:t> are the sights of protein synthesis</a:t>
            </a:r>
          </a:p>
          <a:p>
            <a:r>
              <a:rPr lang="en-US" dirty="0" smtClean="0"/>
              <a:t>This means that ribosomes the places where proteins are built</a:t>
            </a:r>
            <a:endParaRPr lang="en-US" dirty="0"/>
          </a:p>
        </p:txBody>
      </p:sp>
      <p:pic>
        <p:nvPicPr>
          <p:cNvPr id="12290" name="Picture 2" descr="http://www.cbv.ns.ca/bec/science/cell/page11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3590925" cy="284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95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814</Words>
  <Application>Microsoft Office PowerPoint</Application>
  <PresentationFormat>On-screen Show (4:3)</PresentationFormat>
  <Paragraphs>117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Cell Organelles and Features</vt:lpstr>
      <vt:lpstr>The Parts of Eukaryotic Cells</vt:lpstr>
      <vt:lpstr>The Parts of Eukaryotic Cells</vt:lpstr>
      <vt:lpstr>Nucleus</vt:lpstr>
      <vt:lpstr>Nucleus</vt:lpstr>
      <vt:lpstr>Nucleus</vt:lpstr>
      <vt:lpstr>Mitochondria</vt:lpstr>
      <vt:lpstr>Mitochondria</vt:lpstr>
      <vt:lpstr>Ribosomes</vt:lpstr>
      <vt:lpstr>Ribosomes</vt:lpstr>
      <vt:lpstr>Endoplasmic Reticulum</vt:lpstr>
      <vt:lpstr>Endoplasmic Reticulum</vt:lpstr>
      <vt:lpstr>Endoplasmic Reticulum</vt:lpstr>
      <vt:lpstr>Golgi Apparatus</vt:lpstr>
      <vt:lpstr>Vesicles</vt:lpstr>
      <vt:lpstr>Cell Wall</vt:lpstr>
      <vt:lpstr>Vacuole</vt:lpstr>
      <vt:lpstr>Vacuole</vt:lpstr>
      <vt:lpstr>Chloroplasts</vt:lpstr>
      <vt:lpstr>Chloroplasts</vt:lpstr>
      <vt:lpstr>Lysosome</vt:lpstr>
      <vt:lpstr>Lysosome</vt:lpstr>
      <vt:lpstr>Flagella</vt:lpstr>
      <vt:lpstr>Cilia</vt:lpstr>
      <vt:lpstr>Peroxisome</vt:lpstr>
      <vt:lpstr>Cell Junctions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Organelles and Features</dc:title>
  <dc:creator>Mike</dc:creator>
  <cp:lastModifiedBy>Administrator</cp:lastModifiedBy>
  <cp:revision>30</cp:revision>
  <dcterms:created xsi:type="dcterms:W3CDTF">2010-10-19T09:16:40Z</dcterms:created>
  <dcterms:modified xsi:type="dcterms:W3CDTF">2013-09-25T19:05:48Z</dcterms:modified>
</cp:coreProperties>
</file>