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5" r:id="rId16"/>
    <p:sldId id="276" r:id="rId17"/>
    <p:sldId id="277" r:id="rId18"/>
    <p:sldId id="278" r:id="rId19"/>
    <p:sldId id="279" r:id="rId20"/>
    <p:sldId id="280" r:id="rId21"/>
    <p:sldId id="28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81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6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66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4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29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4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9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30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639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996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5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88780-A69C-41AC-B11C-947A9E55D29D}" type="datetimeFigureOut">
              <a:rPr lang="en-US" smtClean="0"/>
              <a:t>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612B-719F-48F0-A194-BA213E8B3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7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04d3rJCLCE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Cardiac Muscle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The“Heart</a:t>
            </a:r>
            <a:r>
              <a:rPr lang="en-US" dirty="0" smtClean="0"/>
              <a:t>” of Muscles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39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main organ that circulates blood around the body is the </a:t>
            </a:r>
            <a:r>
              <a:rPr lang="en-US" b="1" dirty="0" smtClean="0"/>
              <a:t>heart</a:t>
            </a:r>
          </a:p>
          <a:p>
            <a:r>
              <a:rPr lang="en-US" dirty="0" smtClean="0"/>
              <a:t>The heart is a four chambered organ that uses two chambers to force blood to the lungs and two chambers to force blood to the rest of the body</a:t>
            </a:r>
            <a:endParaRPr lang="en-US" dirty="0"/>
          </a:p>
        </p:txBody>
      </p:sp>
      <p:pic>
        <p:nvPicPr>
          <p:cNvPr id="12290" name="Picture 2" descr="http://www.nlm.nih.gov/medlineplus/ency/images/ency/fullsize/1097.jpg"/>
          <p:cNvPicPr>
            <a:picLocks noChangeAspect="1" noChangeArrowheads="1"/>
          </p:cNvPicPr>
          <p:nvPr/>
        </p:nvPicPr>
        <p:blipFill>
          <a:blip r:embed="rId2" cstate="print"/>
          <a:srcRect b="7500"/>
          <a:stretch>
            <a:fillRect/>
          </a:stretch>
        </p:blipFill>
        <p:spPr bwMode="auto">
          <a:xfrm>
            <a:off x="6400800" y="2514600"/>
            <a:ext cx="38100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300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looking at a heart you can tell that not all four chambers are the same</a:t>
            </a:r>
          </a:p>
          <a:p>
            <a:r>
              <a:rPr lang="en-US" dirty="0" smtClean="0"/>
              <a:t>Each side of the heart is divided to an upper and lower part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atriums</a:t>
            </a:r>
            <a:r>
              <a:rPr lang="en-US" dirty="0" smtClean="0"/>
              <a:t> are the blood collecting chambers in the heart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ventricles</a:t>
            </a:r>
            <a:r>
              <a:rPr lang="en-US" dirty="0" smtClean="0"/>
              <a:t> are the blood pumping chambers in the heart</a:t>
            </a:r>
            <a:endParaRPr lang="en-US" dirty="0"/>
          </a:p>
        </p:txBody>
      </p:sp>
      <p:pic>
        <p:nvPicPr>
          <p:cNvPr id="11266" name="Picture 2" descr="http://www.worldinvisible.com/images/apolog/body/heart02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905001"/>
            <a:ext cx="3924300" cy="3286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2937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heart is divided by the </a:t>
            </a:r>
            <a:r>
              <a:rPr lang="en-US" b="1" dirty="0" smtClean="0"/>
              <a:t>septum</a:t>
            </a:r>
          </a:p>
          <a:p>
            <a:r>
              <a:rPr lang="en-US" dirty="0" smtClean="0"/>
              <a:t>This is a wall of muscle that separates the atriums and ventricles</a:t>
            </a:r>
          </a:p>
          <a:p>
            <a:r>
              <a:rPr lang="en-US" b="1" dirty="0" smtClean="0"/>
              <a:t>Valves</a:t>
            </a:r>
            <a:r>
              <a:rPr lang="en-US" dirty="0" smtClean="0"/>
              <a:t> are flaps of tissue that separate the sections of the heart </a:t>
            </a:r>
          </a:p>
          <a:p>
            <a:r>
              <a:rPr lang="en-US" dirty="0" smtClean="0"/>
              <a:t>These flaps prevent the different sections of blood from mixing</a:t>
            </a:r>
          </a:p>
          <a:p>
            <a:endParaRPr lang="en-US" dirty="0"/>
          </a:p>
        </p:txBody>
      </p:sp>
      <p:pic>
        <p:nvPicPr>
          <p:cNvPr id="10242" name="Picture 2" descr="http://www.osovo.com/diagram/HumanHeart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1" y="1981201"/>
            <a:ext cx="4448175" cy="3571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468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764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The heart has to have a very systematic pattern for how it beats</a:t>
            </a:r>
          </a:p>
          <a:p>
            <a:r>
              <a:rPr lang="en-US" dirty="0" smtClean="0"/>
              <a:t>This keeps the blood flow to the body regular and constant</a:t>
            </a:r>
          </a:p>
          <a:p>
            <a:r>
              <a:rPr lang="en-US" dirty="0" smtClean="0"/>
              <a:t>There are a few steps to the heart pumping</a:t>
            </a:r>
          </a:p>
        </p:txBody>
      </p:sp>
      <p:pic>
        <p:nvPicPr>
          <p:cNvPr id="9220" name="Picture 4" descr="http://www.dynaccess.com/images/HeartBea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2209800"/>
            <a:ext cx="4057549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345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the Heart Pumps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 is important to remember that when the heart pumps it has two different stages</a:t>
            </a:r>
          </a:p>
          <a:p>
            <a:r>
              <a:rPr lang="en-US" dirty="0" smtClean="0"/>
              <a:t>First the atriums contract together</a:t>
            </a:r>
          </a:p>
          <a:p>
            <a:r>
              <a:rPr lang="en-US" dirty="0" smtClean="0"/>
              <a:t>After they contract the ventricles contract together</a:t>
            </a:r>
          </a:p>
          <a:p>
            <a:r>
              <a:rPr lang="en-US" dirty="0" smtClean="0"/>
              <a:t>This gives a heart beat a distinct “</a:t>
            </a:r>
            <a:r>
              <a:rPr lang="en-US" dirty="0" err="1" smtClean="0"/>
              <a:t>lub</a:t>
            </a:r>
            <a:r>
              <a:rPr lang="en-US" dirty="0" smtClean="0"/>
              <a:t> – dup” sound</a:t>
            </a:r>
            <a:endParaRPr lang="en-US" dirty="0"/>
          </a:p>
        </p:txBody>
      </p:sp>
      <p:pic>
        <p:nvPicPr>
          <p:cNvPr id="4098" name="Picture 2" descr="http://www.consumerreports.org/health/resources/images/conditions/heartbeat-animation_default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2590800" cy="41325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0449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heartbeat is controlled by electrical systems</a:t>
            </a:r>
          </a:p>
          <a:p>
            <a:r>
              <a:rPr lang="en-US" dirty="0" smtClean="0"/>
              <a:t>The heart only beats when there is an electrical current that tells it how and why to beat</a:t>
            </a:r>
          </a:p>
          <a:p>
            <a:r>
              <a:rPr lang="en-US" dirty="0" smtClean="0"/>
              <a:t>When this electrical impulse is moving and regular, people have a normal heartbeat</a:t>
            </a:r>
          </a:p>
          <a:p>
            <a:endParaRPr lang="en-US" dirty="0"/>
          </a:p>
        </p:txBody>
      </p:sp>
      <p:pic>
        <p:nvPicPr>
          <p:cNvPr id="3076" name="Picture 4" descr="http://www.livetradingnews.com/wp-content/uploads/electrici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2262" y="1600200"/>
            <a:ext cx="4029075" cy="4976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603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SA node </a:t>
            </a:r>
            <a:r>
              <a:rPr lang="en-US" dirty="0" smtClean="0"/>
              <a:t>is a group of cells on the right atrium that initiate their own electrical signal</a:t>
            </a:r>
          </a:p>
          <a:p>
            <a:r>
              <a:rPr lang="en-US" dirty="0" smtClean="0"/>
              <a:t>This signal regulates the heartbeat</a:t>
            </a:r>
          </a:p>
          <a:p>
            <a:r>
              <a:rPr lang="en-US" dirty="0" smtClean="0"/>
              <a:t>It also tells the atriums to contract</a:t>
            </a:r>
          </a:p>
          <a:p>
            <a:r>
              <a:rPr lang="en-US" dirty="0" smtClean="0"/>
              <a:t>When this group of cells does not work correctly, a pacemaker is installed</a:t>
            </a:r>
            <a:endParaRPr lang="en-US" dirty="0"/>
          </a:p>
        </p:txBody>
      </p:sp>
      <p:pic>
        <p:nvPicPr>
          <p:cNvPr id="6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8288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880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Electrical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AV node </a:t>
            </a:r>
            <a:r>
              <a:rPr lang="en-US" dirty="0" smtClean="0"/>
              <a:t>is located in the septum and collects signals from the SA node</a:t>
            </a:r>
          </a:p>
          <a:p>
            <a:r>
              <a:rPr lang="en-US" dirty="0" smtClean="0"/>
              <a:t>This tells the ventricles when to contract</a:t>
            </a:r>
          </a:p>
          <a:p>
            <a:r>
              <a:rPr lang="en-US" dirty="0" smtClean="0"/>
              <a:t>This grouping of cells is reactive and relies on the information that is passes on to it from the SA node</a:t>
            </a:r>
          </a:p>
        </p:txBody>
      </p:sp>
      <p:pic>
        <p:nvPicPr>
          <p:cNvPr id="5" name="Picture 2" descr="http://anatomy.med.umich.edu/images/pacemak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905000"/>
            <a:ext cx="3429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840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http://www.youtube.com/watch?v=H04d3rJCLCE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9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a Heartbeat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the heart is not functioning properly, there can be changes to the oxygen levels of cells</a:t>
            </a:r>
          </a:p>
          <a:p>
            <a:r>
              <a:rPr lang="en-US" dirty="0" smtClean="0"/>
              <a:t>Because this can lead to several serious complications, machines called </a:t>
            </a:r>
            <a:r>
              <a:rPr lang="en-US" b="1" dirty="0" smtClean="0"/>
              <a:t>electrocardiograms (EKG or ECG)</a:t>
            </a:r>
            <a:r>
              <a:rPr lang="en-US" dirty="0" smtClean="0"/>
              <a:t> read the electrical signals that control the heart</a:t>
            </a:r>
          </a:p>
          <a:p>
            <a:r>
              <a:rPr lang="en-US" dirty="0" smtClean="0"/>
              <a:t>Reading these can help a medical professional understand what is wrong with a heart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4786" y="1825625"/>
            <a:ext cx="3783902" cy="378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1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Take a look the instruments that are laid out before you</a:t>
            </a:r>
          </a:p>
          <a:p>
            <a:r>
              <a:rPr lang="en-US" dirty="0" smtClean="0"/>
              <a:t>These instruments are called stethoscopes</a:t>
            </a:r>
          </a:p>
          <a:p>
            <a:r>
              <a:rPr lang="en-US" dirty="0" smtClean="0"/>
              <a:t>They are used to allow a person to listen inside of the human body</a:t>
            </a:r>
          </a:p>
          <a:p>
            <a:r>
              <a:rPr lang="en-US" dirty="0" smtClean="0"/>
              <a:t>Since they are going to highly amplify sounds, please be careful when they are in your ears</a:t>
            </a:r>
            <a:endParaRPr lang="en-US" dirty="0"/>
          </a:p>
        </p:txBody>
      </p:sp>
      <p:pic>
        <p:nvPicPr>
          <p:cNvPr id="2050" name="Picture 2" descr="http://img.medicalexpo.com/images_me/photo-g/dual-head-stethoscope-aluminium-78888-164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1455384"/>
            <a:ext cx="4568825" cy="458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26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Reading </a:t>
            </a:r>
            <a:r>
              <a:rPr lang="en-US" dirty="0" smtClean="0"/>
              <a:t>a </a:t>
            </a:r>
            <a:r>
              <a:rPr lang="en-US" dirty="0"/>
              <a:t>Heartbeat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806823"/>
          </a:xfrm>
        </p:spPr>
        <p:txBody>
          <a:bodyPr>
            <a:normAutofit/>
          </a:bodyPr>
          <a:lstStyle/>
          <a:p>
            <a:r>
              <a:rPr lang="en-US" dirty="0" smtClean="0"/>
              <a:t>The first reading on the EKG is the </a:t>
            </a:r>
            <a:r>
              <a:rPr lang="en-US" b="1" dirty="0" smtClean="0"/>
              <a:t>P Wave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 Wave </a:t>
            </a:r>
            <a:r>
              <a:rPr lang="en-US" dirty="0" smtClean="0"/>
              <a:t>indicates the atria are contracting and pumping blood to the ventricles</a:t>
            </a:r>
          </a:p>
          <a:p>
            <a:r>
              <a:rPr lang="en-US" dirty="0" smtClean="0"/>
              <a:t>The second reading, the </a:t>
            </a:r>
            <a:r>
              <a:rPr lang="en-US" b="1" dirty="0" smtClean="0"/>
              <a:t>QRS Waves</a:t>
            </a:r>
            <a:r>
              <a:rPr lang="en-US" dirty="0" smtClean="0"/>
              <a:t>, indicate the depolarization and contraction of the ventricles</a:t>
            </a:r>
          </a:p>
          <a:p>
            <a:r>
              <a:rPr lang="en-US" dirty="0"/>
              <a:t>The </a:t>
            </a:r>
            <a:r>
              <a:rPr lang="en-US" b="1" dirty="0"/>
              <a:t>T Wave </a:t>
            </a:r>
            <a:r>
              <a:rPr lang="en-US" dirty="0"/>
              <a:t>represents ventricular repolarization</a:t>
            </a:r>
          </a:p>
          <a:p>
            <a:endParaRPr lang="en-US" dirty="0"/>
          </a:p>
        </p:txBody>
      </p:sp>
      <p:pic>
        <p:nvPicPr>
          <p:cNvPr id="1026" name="Picture 2" descr="http://www.childrenshospital.org/~/media/healthtopics-kidsmd/tests-and-procedures/electrocardiogram-ekg/ekg_tracings.ashx?la=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" y="2074164"/>
            <a:ext cx="4843272" cy="358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66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Any deviations in the EKG can show a medical professional if there are some abnormalities in the heart</a:t>
            </a:r>
          </a:p>
          <a:p>
            <a:r>
              <a:rPr lang="en-US" dirty="0" smtClean="0"/>
              <a:t>These simple charts can show a medical professional what condition the patient is in, how to treat the patient or how long the patient can go without care</a:t>
            </a:r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Reading </a:t>
            </a:r>
            <a:r>
              <a:rPr lang="en-US" dirty="0" smtClean="0"/>
              <a:t>a </a:t>
            </a:r>
            <a:r>
              <a:rPr lang="en-US" dirty="0"/>
              <a:t>Heartbeat</a:t>
            </a:r>
          </a:p>
        </p:txBody>
      </p:sp>
      <p:pic>
        <p:nvPicPr>
          <p:cNvPr id="2052" name="Picture 4" descr="http://patienteducationcenter.org/wp-content/themes/default/image.php?image=2434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383" y="2601150"/>
            <a:ext cx="5591175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32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Lets try to listen to the five major places a doctor will listen to a heart beat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414" t="31998" r="29416" b="34093"/>
          <a:stretch/>
        </p:blipFill>
        <p:spPr>
          <a:xfrm>
            <a:off x="1117600" y="2971799"/>
            <a:ext cx="10668000" cy="375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2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What was the sound that you heard?</a:t>
            </a:r>
          </a:p>
          <a:p>
            <a:r>
              <a:rPr lang="en-US" dirty="0" smtClean="0"/>
              <a:t>Can anyone describe it?</a:t>
            </a:r>
          </a:p>
          <a:p>
            <a:r>
              <a:rPr lang="en-US" dirty="0" smtClean="0"/>
              <a:t>Was there one sound or two different sounds?</a:t>
            </a:r>
          </a:p>
          <a:p>
            <a:r>
              <a:rPr lang="en-US" dirty="0" smtClean="0"/>
              <a:t>Why was there multiple sounds?</a:t>
            </a:r>
          </a:p>
          <a:p>
            <a:r>
              <a:rPr lang="en-US" dirty="0" smtClean="0"/>
              <a:t>What is the purpose of these sounds?</a:t>
            </a:r>
            <a:endParaRPr lang="en-US" dirty="0"/>
          </a:p>
        </p:txBody>
      </p:sp>
      <p:pic>
        <p:nvPicPr>
          <p:cNvPr id="1026" name="Picture 2" descr="http://content.presentermedia.com/files/animsp/00002000/2541/heart_beating_PA_md_w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875" y="1690688"/>
            <a:ext cx="4606925" cy="4606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12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Cardiac Muscle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Cardiac muscle</a:t>
            </a:r>
            <a:r>
              <a:rPr lang="en-US" dirty="0" smtClean="0"/>
              <a:t> is located in the heart and</a:t>
            </a:r>
            <a:r>
              <a:rPr lang="en-US" b="1" dirty="0" smtClean="0"/>
              <a:t> </a:t>
            </a:r>
            <a:r>
              <a:rPr lang="en-US" dirty="0" smtClean="0"/>
              <a:t>is structurally different from skeletal muscle </a:t>
            </a:r>
          </a:p>
          <a:p>
            <a:r>
              <a:rPr lang="en-US" dirty="0" smtClean="0"/>
              <a:t>However it works on the same basic principals </a:t>
            </a:r>
          </a:p>
          <a:p>
            <a:r>
              <a:rPr lang="en-US" dirty="0" smtClean="0"/>
              <a:t>Contraction at pull on the Z line of each sarcomere making each sarcomere shorter</a:t>
            </a:r>
          </a:p>
          <a:p>
            <a:r>
              <a:rPr lang="en-US" dirty="0" smtClean="0"/>
              <a:t>This overall reduces the size of each muscle fiber cell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://www.bristol.ac.uk/anatomy/media/elearning/internet/letsdissect/videos/hearti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1751921"/>
            <a:ext cx="5623433" cy="449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63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Cardiac Muscle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Each cardiac muscle cell is small compared to a skeletal muscle cell</a:t>
            </a:r>
          </a:p>
          <a:p>
            <a:r>
              <a:rPr lang="en-US" dirty="0" smtClean="0"/>
              <a:t>Most also only contain one nucleus that powers each cell</a:t>
            </a:r>
          </a:p>
          <a:p>
            <a:pPr lvl="1"/>
            <a:r>
              <a:rPr lang="en-US" dirty="0" smtClean="0"/>
              <a:t>A few will have two or more nuclei</a:t>
            </a:r>
          </a:p>
          <a:p>
            <a:r>
              <a:rPr lang="en-US" dirty="0" smtClean="0"/>
              <a:t>Cardiac muscle cells are almost completely dependent on aerobic metabolism </a:t>
            </a:r>
            <a:endParaRPr lang="en-US" dirty="0"/>
          </a:p>
        </p:txBody>
      </p:sp>
      <p:pic>
        <p:nvPicPr>
          <p:cNvPr id="2050" name="Picture 2" descr="http://apbrwww5.apsu.edu/thompsonj/Anatomy%20&amp;%20Physiology/2020/2020%20Exam%20Reviews/Exam%201/cardiac%20muscle%20cells0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2" y="1492312"/>
            <a:ext cx="5428361" cy="505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313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Intercalated Discs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Each cardiac muscle cell connects to several others at sites called </a:t>
            </a:r>
            <a:r>
              <a:rPr lang="en-US" b="1" dirty="0" smtClean="0"/>
              <a:t>intercalated discs</a:t>
            </a:r>
          </a:p>
          <a:p>
            <a:r>
              <a:rPr lang="en-US" dirty="0" smtClean="0"/>
              <a:t>These play a vital role in contraction between cardiac muscle cells</a:t>
            </a:r>
          </a:p>
          <a:p>
            <a:r>
              <a:rPr lang="en-US" dirty="0" smtClean="0"/>
              <a:t>They can be seen as dark lines between each muscle fiber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1825625"/>
            <a:ext cx="525780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842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Intercalated Discs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Intercalated discs are elaborate connections at the boundaries of each cell </a:t>
            </a:r>
          </a:p>
          <a:p>
            <a:r>
              <a:rPr lang="en-US" dirty="0" smtClean="0"/>
              <a:t>These allow the cell to move small molecules between the cells so they can share materials and information</a:t>
            </a:r>
          </a:p>
          <a:p>
            <a:r>
              <a:rPr lang="en-US" dirty="0" smtClean="0"/>
              <a:t>This also allows an action potential to travel from one cell to the next very rapidly</a:t>
            </a:r>
          </a:p>
        </p:txBody>
      </p:sp>
      <p:pic>
        <p:nvPicPr>
          <p:cNvPr id="3074" name="Picture 2" descr="http://www.biosbcc.net/doohan/sample/images/heart/intercalate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294" y="1690688"/>
            <a:ext cx="4489577" cy="448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Intercalated Discs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Since they are chemically, mechanically and </a:t>
            </a:r>
            <a:r>
              <a:rPr lang="en-US" dirty="0" smtClean="0"/>
              <a:t>electrically </a:t>
            </a:r>
            <a:r>
              <a:rPr lang="en-US" dirty="0"/>
              <a:t>connected the </a:t>
            </a:r>
            <a:r>
              <a:rPr lang="en-US" dirty="0" smtClean="0"/>
              <a:t>heart muscle cells work like one large organ</a:t>
            </a:r>
          </a:p>
          <a:p>
            <a:r>
              <a:rPr lang="en-US" dirty="0" smtClean="0"/>
              <a:t>This allows the entire system of cells to beat at once, maximizing their potential</a:t>
            </a:r>
          </a:p>
          <a:p>
            <a:r>
              <a:rPr lang="en-US" dirty="0" smtClean="0"/>
              <a:t>This process is called </a:t>
            </a:r>
            <a:r>
              <a:rPr lang="en-US" b="1" dirty="0" smtClean="0"/>
              <a:t>functional syncytium </a:t>
            </a:r>
            <a:r>
              <a:rPr lang="en-US" dirty="0" smtClean="0"/>
              <a:t>(fused mass of cells)</a:t>
            </a:r>
            <a:endParaRPr lang="en-US" dirty="0"/>
          </a:p>
          <a:p>
            <a:endParaRPr lang="en-US" dirty="0"/>
          </a:p>
        </p:txBody>
      </p:sp>
      <p:pic>
        <p:nvPicPr>
          <p:cNvPr id="4098" name="Picture 2" descr="http://upload.wikimedia.org/wikipedia/commons/d/d8/Irish_600kg_euro_chap_2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38" y="2150046"/>
            <a:ext cx="5652921" cy="3787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73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844</Words>
  <Application>Microsoft Office PowerPoint</Application>
  <PresentationFormat>Widescreen</PresentationFormat>
  <Paragraphs>85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Cardiac Muscle</vt:lpstr>
      <vt:lpstr>Introduction</vt:lpstr>
      <vt:lpstr>Introduction</vt:lpstr>
      <vt:lpstr>Introduction</vt:lpstr>
      <vt:lpstr>Cardiac Muscle</vt:lpstr>
      <vt:lpstr>Cardiac Muscle</vt:lpstr>
      <vt:lpstr>Intercalated Discs</vt:lpstr>
      <vt:lpstr>Intercalated Discs</vt:lpstr>
      <vt:lpstr>Intercalated Discs</vt:lpstr>
      <vt:lpstr>The Heart</vt:lpstr>
      <vt:lpstr>The Heart</vt:lpstr>
      <vt:lpstr>The Heart</vt:lpstr>
      <vt:lpstr>How the Heart Pumps</vt:lpstr>
      <vt:lpstr>How the Heart Pumps</vt:lpstr>
      <vt:lpstr>Electrical Systems</vt:lpstr>
      <vt:lpstr>Electrical Systems</vt:lpstr>
      <vt:lpstr>Electrical Systems</vt:lpstr>
      <vt:lpstr>PowerPoint Presentation</vt:lpstr>
      <vt:lpstr>Reading a Heartbeat</vt:lpstr>
      <vt:lpstr>Reading a Heartbeat</vt:lpstr>
      <vt:lpstr>Reading a Heartbeat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Cardiac Muscle</dc:title>
  <dc:creator>Owdij, Michael</dc:creator>
  <cp:lastModifiedBy>Owdij, Michael</cp:lastModifiedBy>
  <cp:revision>14</cp:revision>
  <dcterms:created xsi:type="dcterms:W3CDTF">2015-01-14T12:21:09Z</dcterms:created>
  <dcterms:modified xsi:type="dcterms:W3CDTF">2016-01-05T17:48:01Z</dcterms:modified>
</cp:coreProperties>
</file>