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6" r:id="rId15"/>
    <p:sldId id="277" r:id="rId16"/>
    <p:sldId id="278" r:id="rId17"/>
    <p:sldId id="279" r:id="rId18"/>
    <p:sldId id="293" r:id="rId19"/>
    <p:sldId id="294" r:id="rId20"/>
    <p:sldId id="270" r:id="rId21"/>
    <p:sldId id="271" r:id="rId22"/>
    <p:sldId id="272" r:id="rId23"/>
    <p:sldId id="273" r:id="rId24"/>
    <p:sldId id="274" r:id="rId25"/>
    <p:sldId id="275" r:id="rId26"/>
    <p:sldId id="280" r:id="rId27"/>
    <p:sldId id="281" r:id="rId28"/>
    <p:sldId id="283" r:id="rId29"/>
    <p:sldId id="282" r:id="rId30"/>
    <p:sldId id="284" r:id="rId31"/>
    <p:sldId id="291" r:id="rId32"/>
    <p:sldId id="285" r:id="rId33"/>
    <p:sldId id="286" r:id="rId34"/>
    <p:sldId id="287" r:id="rId35"/>
    <p:sldId id="288" r:id="rId36"/>
    <p:sldId id="289" r:id="rId37"/>
    <p:sldId id="290" r:id="rId38"/>
    <p:sldId id="29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29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72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938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368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64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70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735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41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9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873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886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07CCE-457B-401B-AF27-56F5A197D033}" type="datetimeFigureOut">
              <a:rPr lang="en-US" smtClean="0"/>
              <a:t>5/6/2017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B996E8-9FDE-4386-AFE8-61418CC78E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90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Rh_dAzXuoU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XOBJEXxNEo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RRV-9Jf0eI0" TargetMode="Externa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belprize.org/educational/medicine/bloodtypinggame/" TargetMode="Externa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QWlcSp9Sls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Its “</a:t>
            </a:r>
            <a:r>
              <a:rPr lang="en-US" i="1" smtClean="0"/>
              <a:t>Bloody”</a:t>
            </a:r>
            <a:r>
              <a:rPr lang="en-US" smtClean="0"/>
              <a:t> </a:t>
            </a:r>
            <a:r>
              <a:rPr lang="en-US" dirty="0" smtClean="0"/>
              <a:t>Awesome!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56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Formed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Formed elements also have three different parts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Platelets</a:t>
            </a:r>
            <a:r>
              <a:rPr lang="en-US" dirty="0" smtClean="0"/>
              <a:t> account for a small percentage of formed elements (&lt;.1%) but play a large role</a:t>
            </a:r>
          </a:p>
          <a:p>
            <a:r>
              <a:rPr lang="en-US" dirty="0" smtClean="0"/>
              <a:t>These play a huge role in the clotting of blood</a:t>
            </a:r>
            <a:endParaRPr lang="en-US" dirty="0"/>
          </a:p>
        </p:txBody>
      </p:sp>
      <p:pic>
        <p:nvPicPr>
          <p:cNvPr id="2050" name="Picture 2" descr="http://www.americasblood.org/_img/plas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907" y="2252546"/>
            <a:ext cx="5792429" cy="2847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691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Formed Elements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Formed elements are made mostly of red blood cells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Erythrocytes</a:t>
            </a:r>
            <a:r>
              <a:rPr lang="en-US" dirty="0" smtClean="0"/>
              <a:t> (</a:t>
            </a:r>
            <a:r>
              <a:rPr lang="en-US" b="1" dirty="0" smtClean="0"/>
              <a:t>RBCs</a:t>
            </a:r>
            <a:r>
              <a:rPr lang="en-US" dirty="0" smtClean="0"/>
              <a:t>) are the cells that are specialized for the transport of oxygen in the blood</a:t>
            </a:r>
          </a:p>
          <a:p>
            <a:r>
              <a:rPr lang="en-US" dirty="0" smtClean="0"/>
              <a:t>They account for 99.9% of the formed elements within the blood</a:t>
            </a:r>
          </a:p>
          <a:p>
            <a:r>
              <a:rPr lang="en-US" dirty="0" smtClean="0"/>
              <a:t>They contain a molecule called hemoglobin that binds O</a:t>
            </a:r>
            <a:r>
              <a:rPr lang="en-US" baseline="-25000" dirty="0" smtClean="0"/>
              <a:t>2</a:t>
            </a:r>
            <a:r>
              <a:rPr lang="en-US" dirty="0" smtClean="0"/>
              <a:t> and CO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701" y="2017790"/>
            <a:ext cx="5297966" cy="366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436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Formed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other small fractions of formed elements are white blood cells</a:t>
            </a:r>
          </a:p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Leukocytes</a:t>
            </a:r>
            <a:r>
              <a:rPr lang="en-US" dirty="0" smtClean="0"/>
              <a:t> (WBCs) make up a small total of formed elements (&lt;.1%) but are essential in the body’s defense</a:t>
            </a:r>
          </a:p>
          <a:p>
            <a:r>
              <a:rPr lang="en-US" dirty="0" smtClean="0"/>
              <a:t>There are five major categories of leukocytes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2374" y="1690688"/>
            <a:ext cx="5961737" cy="418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2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https://www.youtube.com/watch?v=CRh_dAzXuoU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17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Hemoglobin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smtClean="0"/>
              <a:t>Hemoglobin</a:t>
            </a:r>
            <a:r>
              <a:rPr lang="en-US" dirty="0" smtClean="0"/>
              <a:t> is a protein that makes up 95% of a RBCs proteins</a:t>
            </a:r>
          </a:p>
          <a:p>
            <a:r>
              <a:rPr lang="en-US" dirty="0" smtClean="0"/>
              <a:t>It is responsible for carrying oxygen and carbon dioxide within the RBC</a:t>
            </a:r>
          </a:p>
          <a:p>
            <a:r>
              <a:rPr lang="en-US" dirty="0" smtClean="0"/>
              <a:t>Each RBC contains about 280 million molecules of hemoglobin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25625"/>
            <a:ext cx="4766681" cy="39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7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Hemoglobin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Hemoglobin oxygen concentrations are directly proportional to the level of oxygen within the plasma</a:t>
            </a:r>
          </a:p>
          <a:p>
            <a:r>
              <a:rPr lang="en-US" dirty="0" smtClean="0"/>
              <a:t>When plasma oxygen levels are low, hemoglobin will release oxygen </a:t>
            </a:r>
          </a:p>
          <a:p>
            <a:r>
              <a:rPr lang="en-US" dirty="0" smtClean="0"/>
              <a:t>In the spots where oxygen used to be, CO</a:t>
            </a:r>
            <a:r>
              <a:rPr lang="en-US" baseline="-25000" dirty="0" smtClean="0"/>
              <a:t>2</a:t>
            </a:r>
            <a:r>
              <a:rPr lang="en-US" dirty="0" smtClean="0"/>
              <a:t> is taken up</a:t>
            </a:r>
          </a:p>
          <a:p>
            <a:r>
              <a:rPr lang="en-US" dirty="0" smtClean="0"/>
              <a:t>This happens near oxygen needy cells</a:t>
            </a:r>
            <a:endParaRPr lang="en-US" dirty="0"/>
          </a:p>
        </p:txBody>
      </p:sp>
      <p:pic>
        <p:nvPicPr>
          <p:cNvPr id="1026" name="Picture 2" descr="http://images.medicinenet.com/images/appictures/hemoglobin-s1-what-is-hemoglob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1439" y="1523573"/>
            <a:ext cx="4446162" cy="4446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8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Hemoglobin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When oxygen levels in the plasma are high, hemoglobin will release CO</a:t>
            </a:r>
            <a:r>
              <a:rPr lang="en-US" baseline="-25000" dirty="0" smtClean="0"/>
              <a:t>2</a:t>
            </a:r>
            <a:r>
              <a:rPr lang="en-US" dirty="0" smtClean="0"/>
              <a:t> and take up O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This happens most commonly in the lungs when oxygen rich air is directly transported into the blood stream</a:t>
            </a:r>
          </a:p>
          <a:p>
            <a:endParaRPr lang="en-US" dirty="0"/>
          </a:p>
        </p:txBody>
      </p:sp>
      <p:pic>
        <p:nvPicPr>
          <p:cNvPr id="2050" name="Picture 2" descr="http://cdn2.stylecraze.com/wp-content/uploads/2013/07/Foods-Rich-In-Hemoglob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3" r="4324"/>
          <a:stretch/>
        </p:blipFill>
        <p:spPr bwMode="auto">
          <a:xfrm>
            <a:off x="646771" y="1992979"/>
            <a:ext cx="5129562" cy="3808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87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Hemoglobin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8333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level of hemoglobin within the blood is important </a:t>
            </a:r>
          </a:p>
          <a:p>
            <a:r>
              <a:rPr lang="en-US" dirty="0" smtClean="0"/>
              <a:t>Without proper levels of hemoglobin, the body cannot get enough O</a:t>
            </a:r>
            <a:r>
              <a:rPr lang="en-US" baseline="-25000" dirty="0" smtClean="0"/>
              <a:t>2</a:t>
            </a:r>
            <a:r>
              <a:rPr lang="en-US" dirty="0" smtClean="0"/>
              <a:t> to the cells that need it most</a:t>
            </a:r>
          </a:p>
          <a:p>
            <a:r>
              <a:rPr lang="en-US" dirty="0" smtClean="0"/>
              <a:t>Low hemoglobin levels are called </a:t>
            </a:r>
            <a:r>
              <a:rPr lang="en-US" b="1" dirty="0" smtClean="0"/>
              <a:t>anemia</a:t>
            </a:r>
            <a:r>
              <a:rPr lang="en-US" dirty="0" smtClean="0"/>
              <a:t> and can result in weakness, lethargy and confusion</a:t>
            </a:r>
          </a:p>
          <a:p>
            <a:r>
              <a:rPr lang="en-US" dirty="0" smtClean="0"/>
              <a:t>Normal hemoglobin levels are 14-18 g/</a:t>
            </a:r>
            <a:r>
              <a:rPr lang="en-US" dirty="0" err="1" smtClean="0"/>
              <a:t>dL</a:t>
            </a:r>
            <a:r>
              <a:rPr lang="en-US" dirty="0" smtClean="0"/>
              <a:t> in males and 12-16 g/</a:t>
            </a:r>
            <a:r>
              <a:rPr lang="en-US" dirty="0" err="1" smtClean="0"/>
              <a:t>dL</a:t>
            </a:r>
            <a:r>
              <a:rPr lang="en-US" dirty="0" smtClean="0"/>
              <a:t> in females</a:t>
            </a:r>
          </a:p>
          <a:p>
            <a:pPr lvl="1"/>
            <a:r>
              <a:rPr lang="en-US" dirty="0" smtClean="0"/>
              <a:t>This is what you get tested when you give blood</a:t>
            </a:r>
            <a:endParaRPr lang="en-US" dirty="0"/>
          </a:p>
        </p:txBody>
      </p:sp>
      <p:pic>
        <p:nvPicPr>
          <p:cNvPr id="3074" name="Picture 2" descr="http://www.medicalnewstoday.com/content/images/articles/158/158800/individuals-with-anemia-have-far-fewer-healthy-red-blood-ce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131784"/>
            <a:ext cx="5881934" cy="356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281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75682"/>
            <a:ext cx="10686143" cy="4351338"/>
          </a:xfrm>
        </p:spPr>
        <p:txBody>
          <a:bodyPr/>
          <a:lstStyle/>
          <a:p>
            <a:pPr algn="ctr"/>
            <a:r>
              <a:rPr lang="en-US" dirty="0" smtClean="0"/>
              <a:t>This is the structure of hemoglobin… its kind of confusing…</a:t>
            </a:r>
            <a:endParaRPr lang="en-US" dirty="0"/>
          </a:p>
        </p:txBody>
      </p:sp>
      <p:pic>
        <p:nvPicPr>
          <p:cNvPr id="1026" name="Picture 2" descr="Image result for hemoglobin stru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3216" y="1953411"/>
            <a:ext cx="6085567" cy="4568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74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Kind of fuzzy, but great!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www.youtube.com/watch?v=WXOBJEXxNEo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4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Blood</a:t>
            </a:r>
            <a:r>
              <a:rPr lang="en-US" dirty="0" smtClean="0"/>
              <a:t> is the fluid component to the cardiovascular system</a:t>
            </a:r>
          </a:p>
          <a:p>
            <a:r>
              <a:rPr lang="en-US" dirty="0" smtClean="0"/>
              <a:t>It is a connective tissue because it contains a ground substance, specialized cells and extracellular proteins</a:t>
            </a:r>
          </a:p>
          <a:p>
            <a:r>
              <a:rPr lang="en-US" dirty="0" smtClean="0"/>
              <a:t>It circulates around the body to provide nutrients and transport wastes </a:t>
            </a:r>
          </a:p>
          <a:p>
            <a:endParaRPr lang="en-US" dirty="0"/>
          </a:p>
        </p:txBody>
      </p:sp>
      <p:pic>
        <p:nvPicPr>
          <p:cNvPr id="1026" name="Picture 2" descr="http://vignette2.wikia.nocookie.net/badcreepypasta/images/7/77/Pouring-concrete-on-roses-post_(1)-0.jpg/revision/latest?cb=2015121600282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9" t="2336"/>
          <a:stretch/>
        </p:blipFill>
        <p:spPr bwMode="auto">
          <a:xfrm>
            <a:off x="7567959" y="1690688"/>
            <a:ext cx="3325635" cy="4436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3905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It’s Made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0308" y="1855361"/>
            <a:ext cx="5181600" cy="4351338"/>
          </a:xfrm>
        </p:spPr>
        <p:txBody>
          <a:bodyPr/>
          <a:lstStyle/>
          <a:p>
            <a:r>
              <a:rPr lang="en-US" dirty="0" smtClean="0"/>
              <a:t>We previously learned that RBCs were made by red marrow</a:t>
            </a:r>
          </a:p>
          <a:p>
            <a:r>
              <a:rPr lang="en-US" dirty="0" smtClean="0"/>
              <a:t>However, the story is a bit more detailed than that</a:t>
            </a:r>
          </a:p>
          <a:p>
            <a:r>
              <a:rPr lang="en-US" dirty="0" smtClean="0"/>
              <a:t>The formation, functionality and removal of RBCs is a system that requires multiple steps and organ systems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3170" y="2022087"/>
            <a:ext cx="5699893" cy="3508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69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It’s Made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72385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RBCs undergo severe stress</a:t>
            </a:r>
          </a:p>
          <a:p>
            <a:r>
              <a:rPr lang="en-US" dirty="0" smtClean="0"/>
              <a:t>A round trip circulation from the heart and back is generally under a minute</a:t>
            </a:r>
          </a:p>
          <a:p>
            <a:r>
              <a:rPr lang="en-US" dirty="0" smtClean="0"/>
              <a:t>This creates scenarios where they are damaged over time</a:t>
            </a:r>
          </a:p>
          <a:p>
            <a:r>
              <a:rPr lang="en-US" dirty="0" smtClean="0"/>
              <a:t>New RBCs are needed to replace ones that have been damaged</a:t>
            </a:r>
          </a:p>
          <a:p>
            <a:r>
              <a:rPr lang="en-US" dirty="0" smtClean="0"/>
              <a:t>RBCs are replaced ~120 days into their circulation</a:t>
            </a:r>
          </a:p>
          <a:p>
            <a:r>
              <a:rPr lang="en-US" dirty="0" smtClean="0"/>
              <a:t>They </a:t>
            </a:r>
            <a:r>
              <a:rPr lang="en-US" dirty="0"/>
              <a:t>can travel 700 miles in this short span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05" y="1825625"/>
            <a:ext cx="5053551" cy="3891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20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It’s Made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the cell membrane is damaged or other physical damage happens to the RBC, phagocytes attach to it</a:t>
            </a:r>
          </a:p>
          <a:p>
            <a:r>
              <a:rPr lang="en-US" dirty="0" smtClean="0"/>
              <a:t>These large molecules will engulf the RBC and recycle the important components</a:t>
            </a:r>
          </a:p>
          <a:p>
            <a:r>
              <a:rPr lang="en-US" dirty="0" smtClean="0"/>
              <a:t>The iron is released so it can be reincorporated into the marrow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119" y="1769095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008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It’s Made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remainder of the hemoglobin molecule eventually gets turned into bilirubin</a:t>
            </a:r>
          </a:p>
          <a:p>
            <a:r>
              <a:rPr lang="en-US" b="1" dirty="0" smtClean="0"/>
              <a:t>Bilirubin</a:t>
            </a:r>
            <a:r>
              <a:rPr lang="en-US" dirty="0" smtClean="0"/>
              <a:t> is an orange and yellow pigment that is an important component in bile</a:t>
            </a:r>
          </a:p>
          <a:p>
            <a:r>
              <a:rPr lang="en-US" dirty="0" smtClean="0"/>
              <a:t>Bile is formed in the liver and is important in the digestion of fats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622609" y="1690687"/>
            <a:ext cx="5005040" cy="4293801"/>
            <a:chOff x="622609" y="1690687"/>
            <a:chExt cx="5005040" cy="429380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609" y="1690687"/>
              <a:ext cx="4819186" cy="3855349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4386146" y="5144429"/>
              <a:ext cx="1241503" cy="8400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0262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It’s Made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there are any problems absorbing the bilirubin or if there is a malfunction in the bile ducts, </a:t>
            </a:r>
            <a:r>
              <a:rPr lang="en-US" b="1" dirty="0" smtClean="0"/>
              <a:t>jaundice</a:t>
            </a:r>
            <a:r>
              <a:rPr lang="en-US" dirty="0" smtClean="0"/>
              <a:t> is seen</a:t>
            </a:r>
          </a:p>
          <a:p>
            <a:r>
              <a:rPr lang="en-US" dirty="0" smtClean="0"/>
              <a:t>Jaundice is a typical indicator of liver problems and is easily seen when yellow coloring is seen in the skin and eyes</a:t>
            </a:r>
          </a:p>
          <a:p>
            <a:r>
              <a:rPr lang="en-US" dirty="0" smtClean="0"/>
              <a:t>It can be an indicator that severe problems are happening</a:t>
            </a:r>
          </a:p>
          <a:p>
            <a:r>
              <a:rPr lang="en-US" dirty="0" smtClean="0"/>
              <a:t>It can also happen in newborns that are not efficient </a:t>
            </a:r>
            <a:r>
              <a:rPr lang="en-US" smtClean="0"/>
              <a:t>at recycling RBCs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9236" y="1911970"/>
            <a:ext cx="5359602" cy="34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31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www.youtube.com/watch?v=RRV-9Jf0eI0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58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are 8 major blood types </a:t>
            </a:r>
          </a:p>
          <a:p>
            <a:r>
              <a:rPr lang="en-US" dirty="0" smtClean="0"/>
              <a:t>These blood types are categorized into A, B, AB and O</a:t>
            </a:r>
          </a:p>
          <a:p>
            <a:r>
              <a:rPr lang="en-US" dirty="0" smtClean="0"/>
              <a:t>The letter corresponds to the type of surface antigen on the RBCs </a:t>
            </a:r>
          </a:p>
          <a:p>
            <a:r>
              <a:rPr lang="en-US" dirty="0" smtClean="0"/>
              <a:t>It also corresponds with the type of antibodies that your body contains</a:t>
            </a:r>
          </a:p>
        </p:txBody>
      </p:sp>
      <p:pic>
        <p:nvPicPr>
          <p:cNvPr id="1026" name="Picture 2" descr="https://upload.wikimedia.org/wikipedia/commons/thumb/5/51/Blood_Compatibility.svg/2000px-Blood_Compatibility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498" y="1825624"/>
            <a:ext cx="4206209" cy="4054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98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People with type </a:t>
            </a:r>
            <a:r>
              <a:rPr lang="en-US" dirty="0" smtClean="0"/>
              <a:t>A blood </a:t>
            </a:r>
            <a:r>
              <a:rPr lang="en-US" dirty="0"/>
              <a:t>have an antigen that is similar to type A blood</a:t>
            </a:r>
          </a:p>
          <a:p>
            <a:r>
              <a:rPr lang="en-US" dirty="0" smtClean="0"/>
              <a:t>They also have anti type B antibodies</a:t>
            </a:r>
          </a:p>
          <a:p>
            <a:r>
              <a:rPr lang="en-US" dirty="0" smtClean="0"/>
              <a:t>During a transfusion, their antibodies will attack anything with type B blood</a:t>
            </a:r>
            <a:endParaRPr lang="en-US" dirty="0"/>
          </a:p>
        </p:txBody>
      </p:sp>
      <p:pic>
        <p:nvPicPr>
          <p:cNvPr id="2050" name="Picture 2" descr="http://www.newhealthadvisor.com/images/1HT04117/A%20blood%20type%20diet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388" y="2075636"/>
            <a:ext cx="4780699" cy="3592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03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43547" y="1690688"/>
            <a:ext cx="5181600" cy="4351338"/>
          </a:xfrm>
        </p:spPr>
        <p:txBody>
          <a:bodyPr/>
          <a:lstStyle/>
          <a:p>
            <a:r>
              <a:rPr lang="en-US" dirty="0"/>
              <a:t>People with type </a:t>
            </a:r>
            <a:r>
              <a:rPr lang="en-US" dirty="0" smtClean="0"/>
              <a:t>B blood </a:t>
            </a:r>
            <a:r>
              <a:rPr lang="en-US" dirty="0"/>
              <a:t>have an antigen that is similar to type </a:t>
            </a:r>
            <a:r>
              <a:rPr lang="en-US" dirty="0" smtClean="0"/>
              <a:t>B </a:t>
            </a:r>
            <a:r>
              <a:rPr lang="en-US" dirty="0"/>
              <a:t>blood</a:t>
            </a:r>
          </a:p>
          <a:p>
            <a:r>
              <a:rPr lang="en-US" dirty="0"/>
              <a:t>They also have anti type </a:t>
            </a:r>
            <a:r>
              <a:rPr lang="en-US" dirty="0" smtClean="0"/>
              <a:t>A antibodies</a:t>
            </a:r>
            <a:endParaRPr lang="en-US" dirty="0"/>
          </a:p>
          <a:p>
            <a:r>
              <a:rPr lang="en-US" dirty="0"/>
              <a:t>During a transfusion, their antibodies will attack anything with </a:t>
            </a:r>
            <a:r>
              <a:rPr lang="en-US"/>
              <a:t>type </a:t>
            </a:r>
            <a:r>
              <a:rPr lang="en-US" smtClean="0"/>
              <a:t>A </a:t>
            </a:r>
            <a:r>
              <a:rPr lang="en-US" dirty="0"/>
              <a:t>blood</a:t>
            </a:r>
          </a:p>
        </p:txBody>
      </p:sp>
      <p:pic>
        <p:nvPicPr>
          <p:cNvPr id="5122" name="Picture 2" descr="http://whatsmybloodtype.org/files/images/typ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61" y="1690688"/>
            <a:ext cx="2794192" cy="4044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308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5181600" cy="4351338"/>
          </a:xfrm>
        </p:spPr>
        <p:txBody>
          <a:bodyPr/>
          <a:lstStyle/>
          <a:p>
            <a:r>
              <a:rPr lang="en-US" dirty="0"/>
              <a:t>People with type </a:t>
            </a:r>
            <a:r>
              <a:rPr lang="en-US" dirty="0" smtClean="0"/>
              <a:t>AB blood </a:t>
            </a:r>
            <a:r>
              <a:rPr lang="en-US" dirty="0"/>
              <a:t>have an antigen that is similar to type A </a:t>
            </a:r>
            <a:r>
              <a:rPr lang="en-US" dirty="0" smtClean="0"/>
              <a:t>blood and an antigen that similar to type B blood</a:t>
            </a:r>
            <a:endParaRPr lang="en-US" dirty="0"/>
          </a:p>
          <a:p>
            <a:r>
              <a:rPr lang="en-US" dirty="0"/>
              <a:t>They </a:t>
            </a:r>
            <a:r>
              <a:rPr lang="en-US" dirty="0" smtClean="0"/>
              <a:t>contain no antibodies that will attack and kill blood cells</a:t>
            </a:r>
            <a:endParaRPr lang="en-US" dirty="0"/>
          </a:p>
          <a:p>
            <a:r>
              <a:rPr lang="en-US" dirty="0" smtClean="0"/>
              <a:t>This makes them universal acceptors</a:t>
            </a:r>
            <a:endParaRPr lang="en-US" dirty="0"/>
          </a:p>
        </p:txBody>
      </p:sp>
      <p:pic>
        <p:nvPicPr>
          <p:cNvPr id="3074" name="Picture 2" descr="http://www.netwellness.org/healthtopics/blood/images/BloodType_Photo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780" y="1690688"/>
            <a:ext cx="415290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4003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Blood has several specific jobs</a:t>
            </a:r>
          </a:p>
          <a:p>
            <a:r>
              <a:rPr lang="en-US" dirty="0" smtClean="0"/>
              <a:t>Transporting dissolved gasses</a:t>
            </a:r>
          </a:p>
          <a:p>
            <a:r>
              <a:rPr lang="en-US" dirty="0" smtClean="0"/>
              <a:t>Regulating pH and ion concentrations</a:t>
            </a:r>
          </a:p>
          <a:p>
            <a:r>
              <a:rPr lang="en-US" dirty="0" smtClean="0"/>
              <a:t>Carrying nutrients</a:t>
            </a:r>
          </a:p>
          <a:p>
            <a:r>
              <a:rPr lang="en-US" dirty="0" smtClean="0"/>
              <a:t>Restricting fluid loss at injury sites</a:t>
            </a:r>
          </a:p>
          <a:p>
            <a:r>
              <a:rPr lang="en-US" dirty="0" smtClean="0"/>
              <a:t>Defense of the body</a:t>
            </a:r>
          </a:p>
          <a:p>
            <a:r>
              <a:rPr lang="en-US" dirty="0" smtClean="0"/>
              <a:t>Stabilizing body temperature</a:t>
            </a:r>
            <a:endParaRPr lang="en-US" dirty="0"/>
          </a:p>
        </p:txBody>
      </p:sp>
      <p:pic>
        <p:nvPicPr>
          <p:cNvPr id="4098" name="Picture 2" descr="http://images.tutorvista.com/content/transportation/functions-of-circulatory-system-in-man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33" y="1845682"/>
            <a:ext cx="4973986" cy="433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549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Blood Type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1234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People with </a:t>
            </a:r>
            <a:r>
              <a:rPr lang="en-US" dirty="0" smtClean="0"/>
              <a:t>type O blood have no antigens on the surface of their blood</a:t>
            </a:r>
            <a:endParaRPr lang="en-US" dirty="0"/>
          </a:p>
          <a:p>
            <a:r>
              <a:rPr lang="en-US" dirty="0"/>
              <a:t>They also have anti type </a:t>
            </a:r>
            <a:r>
              <a:rPr lang="en-US" dirty="0" smtClean="0"/>
              <a:t>A antibodies and anti type B antibodies</a:t>
            </a:r>
            <a:endParaRPr lang="en-US" dirty="0"/>
          </a:p>
          <a:p>
            <a:r>
              <a:rPr lang="en-US" dirty="0"/>
              <a:t>During a transfusion, their antibodies will attack anything </a:t>
            </a:r>
            <a:r>
              <a:rPr lang="en-US" dirty="0" smtClean="0"/>
              <a:t>that is not O blood</a:t>
            </a:r>
          </a:p>
          <a:p>
            <a:r>
              <a:rPr lang="en-US" dirty="0" smtClean="0"/>
              <a:t>These are known as universal donors</a:t>
            </a:r>
            <a:endParaRPr lang="en-US" dirty="0"/>
          </a:p>
        </p:txBody>
      </p:sp>
      <p:pic>
        <p:nvPicPr>
          <p:cNvPr id="6146" name="Picture 2" descr="https://images.blogthings.com/whatsyourinnerbloodtypequiz/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6091" y="1761892"/>
            <a:ext cx="4326673" cy="4326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3199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upload.wikimedia.org/wikipedia/commons/thumb/3/32/ABO_blood_type.svg/410px-ABO_blood_type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77" y="469357"/>
            <a:ext cx="9218884" cy="593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69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Blood types are also classified as Rh(+) or Rh(-)</a:t>
            </a:r>
          </a:p>
          <a:p>
            <a:pPr lvl="1"/>
            <a:r>
              <a:rPr lang="en-US" dirty="0" smtClean="0"/>
              <a:t>Rh stands for Rhesus, a type of monkey that the antigens were discovered in</a:t>
            </a:r>
          </a:p>
          <a:p>
            <a:r>
              <a:rPr lang="en-US" dirty="0" smtClean="0"/>
              <a:t>If there is a surface antigen on the RBCs the are labeled as Rh(+)</a:t>
            </a:r>
          </a:p>
          <a:p>
            <a:r>
              <a:rPr lang="en-US" dirty="0" smtClean="0"/>
              <a:t>People that are Rh(+) do not have anti-Rh antibodies</a:t>
            </a:r>
            <a:endParaRPr lang="en-US" dirty="0"/>
          </a:p>
        </p:txBody>
      </p:sp>
      <p:pic>
        <p:nvPicPr>
          <p:cNvPr id="7170" name="Picture 2" descr="https://drshaila.files.wordpress.com/2014/04/rh-blood-group-system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 b="9228"/>
          <a:stretch/>
        </p:blipFill>
        <p:spPr bwMode="auto">
          <a:xfrm>
            <a:off x="6206968" y="2722621"/>
            <a:ext cx="5544449" cy="2557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6393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 Factor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People that are Rh(-) do not have the Rh antigen on their RBCs</a:t>
            </a:r>
          </a:p>
          <a:p>
            <a:r>
              <a:rPr lang="en-US" dirty="0" smtClean="0"/>
              <a:t>They contain the anti-Rh antibodies</a:t>
            </a:r>
          </a:p>
          <a:p>
            <a:r>
              <a:rPr lang="en-US" dirty="0" smtClean="0"/>
              <a:t>People with Rh(-) blood cannot receive blood from Rh(+) donors</a:t>
            </a:r>
          </a:p>
          <a:p>
            <a:r>
              <a:rPr lang="en-US" dirty="0" smtClean="0"/>
              <a:t>People with Rh(+) blood can receive from everyone</a:t>
            </a:r>
            <a:endParaRPr lang="en-US" dirty="0"/>
          </a:p>
        </p:txBody>
      </p:sp>
      <p:pic>
        <p:nvPicPr>
          <p:cNvPr id="8194" name="Picture 2" descr="https://pleasepressreset.files.wordpress.com/2015/02/blood-type-ch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29" y="1690688"/>
            <a:ext cx="5648246" cy="423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2924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a blood type that is not compatible enters the blood stream, the body treats it like any other invader</a:t>
            </a:r>
          </a:p>
          <a:p>
            <a:r>
              <a:rPr lang="en-US" dirty="0" smtClean="0"/>
              <a:t>The body’s antibodies attach to it</a:t>
            </a:r>
          </a:p>
          <a:p>
            <a:r>
              <a:rPr lang="en-US" dirty="0" smtClean="0"/>
              <a:t>This causes the blood to clump and clot</a:t>
            </a:r>
          </a:p>
          <a:p>
            <a:r>
              <a:rPr lang="en-US" dirty="0" smtClean="0"/>
              <a:t>It also marks it for destruction by the bodies immune system</a:t>
            </a:r>
            <a:endParaRPr lang="en-US" dirty="0"/>
          </a:p>
        </p:txBody>
      </p:sp>
      <p:pic>
        <p:nvPicPr>
          <p:cNvPr id="9218" name="Picture 2" descr="http://scblood.weebly.com/uploads/1/7/1/5/17157360/8585456.gif?34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2430"/>
          <a:stretch/>
        </p:blipFill>
        <p:spPr bwMode="auto">
          <a:xfrm>
            <a:off x="7225448" y="1556873"/>
            <a:ext cx="3858864" cy="481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8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Rh Factor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61029"/>
          </a:xfrm>
        </p:spPr>
        <p:txBody>
          <a:bodyPr>
            <a:normAutofit/>
          </a:bodyPr>
          <a:lstStyle/>
          <a:p>
            <a:r>
              <a:rPr lang="en-US" dirty="0" smtClean="0"/>
              <a:t>This becomes especially important for second time expectant mothers</a:t>
            </a:r>
          </a:p>
          <a:p>
            <a:r>
              <a:rPr lang="en-US" b="1" dirty="0" smtClean="0"/>
              <a:t>Hemolytic disease of the newborn (HDN) </a:t>
            </a:r>
            <a:r>
              <a:rPr lang="en-US" dirty="0" smtClean="0"/>
              <a:t>can result from the mixing of blood types</a:t>
            </a:r>
          </a:p>
          <a:p>
            <a:r>
              <a:rPr lang="en-US" dirty="0" smtClean="0"/>
              <a:t>It can range in severity</a:t>
            </a:r>
          </a:p>
          <a:p>
            <a:r>
              <a:rPr lang="en-US" dirty="0" smtClean="0"/>
              <a:t>Some don’t even notice</a:t>
            </a:r>
          </a:p>
          <a:p>
            <a:r>
              <a:rPr lang="en-US" dirty="0" smtClean="0"/>
              <a:t>Some can have dangerous or fatal consequences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7269" b="13379"/>
          <a:stretch/>
        </p:blipFill>
        <p:spPr>
          <a:xfrm>
            <a:off x="341970" y="2173783"/>
            <a:ext cx="5734979" cy="3416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087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first fetus can be a different blood type </a:t>
            </a:r>
            <a:endParaRPr lang="en-US" dirty="0" smtClean="0"/>
          </a:p>
          <a:p>
            <a:r>
              <a:rPr lang="en-US" dirty="0" smtClean="0"/>
              <a:t>During the first pregnancy the mother will have limited exposure to fetal blood cells which stimulates the immune system to create antibodies</a:t>
            </a:r>
          </a:p>
          <a:p>
            <a:r>
              <a:rPr lang="en-US" dirty="0" smtClean="0"/>
              <a:t>The next pregnancies have to be protected by administering a shot that destroys antibodies during the 26-28 week range </a:t>
            </a:r>
            <a:endParaRPr lang="en-US" dirty="0"/>
          </a:p>
          <a:p>
            <a:endParaRPr lang="en-US" dirty="0"/>
          </a:p>
        </p:txBody>
      </p:sp>
      <p:pic>
        <p:nvPicPr>
          <p:cNvPr id="10242" name="Picture 2" descr="https://s-media-cache-ak0.pinimg.com/736x/d5/c3/2e/d5c32e0a816ac69868113bdbeaef020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46"/>
          <a:stretch/>
        </p:blipFill>
        <p:spPr bwMode="auto">
          <a:xfrm>
            <a:off x="5857566" y="1799063"/>
            <a:ext cx="6096000" cy="437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58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https://www.nobelprize.org/educational/medicine/bloodtypinggame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63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https://</a:t>
            </a:r>
            <a:r>
              <a:rPr lang="en-US" smtClean="0">
                <a:hlinkClick r:id="rId2"/>
              </a:rPr>
              <a:t>www.youtube.com/watch?v=HQWlcSp9Sls</a:t>
            </a:r>
            <a:r>
              <a:rPr lang="en-US" smtClean="0"/>
              <a:t> 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8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between 4 – 6 liters of blood in your body</a:t>
            </a:r>
          </a:p>
          <a:p>
            <a:r>
              <a:rPr lang="en-US" dirty="0" smtClean="0"/>
              <a:t>Females are normally between 4 and 5 </a:t>
            </a:r>
          </a:p>
          <a:p>
            <a:r>
              <a:rPr lang="en-US" dirty="0" smtClean="0"/>
              <a:t>Males are normally between 5 and 6</a:t>
            </a:r>
          </a:p>
          <a:p>
            <a:r>
              <a:rPr lang="en-US" dirty="0" smtClean="0"/>
              <a:t>However body size does play a large role in the amount of blood needed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6477" t="27163" r="4494" b="4821"/>
          <a:stretch/>
        </p:blipFill>
        <p:spPr>
          <a:xfrm>
            <a:off x="460917" y="2170771"/>
            <a:ext cx="5449230" cy="312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74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Blood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Blood has two different main components</a:t>
            </a:r>
          </a:p>
          <a:p>
            <a:r>
              <a:rPr lang="en-US" b="1" dirty="0" smtClean="0"/>
              <a:t>Plasma</a:t>
            </a:r>
            <a:r>
              <a:rPr lang="en-US" dirty="0" smtClean="0"/>
              <a:t> is the fluid matrix of blood (46%-63%)</a:t>
            </a:r>
          </a:p>
          <a:p>
            <a:r>
              <a:rPr lang="en-US" dirty="0" smtClean="0"/>
              <a:t>It contains proteins, solutes and water</a:t>
            </a:r>
          </a:p>
          <a:p>
            <a:r>
              <a:rPr lang="en-US" b="1" dirty="0" smtClean="0"/>
              <a:t>Formed elements </a:t>
            </a:r>
            <a:r>
              <a:rPr lang="en-US" dirty="0" smtClean="0"/>
              <a:t>are blood cells and cell fragments that suspended in plasma (37%-54%)</a:t>
            </a:r>
          </a:p>
          <a:p>
            <a:endParaRPr lang="en-US" dirty="0"/>
          </a:p>
        </p:txBody>
      </p:sp>
      <p:pic>
        <p:nvPicPr>
          <p:cNvPr id="3074" name="Picture 2" descr="http://www.newhealthguide.org/images/10439454/image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" r="4284"/>
          <a:stretch/>
        </p:blipFill>
        <p:spPr bwMode="auto">
          <a:xfrm>
            <a:off x="6298579" y="1816289"/>
            <a:ext cx="5618358" cy="346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2910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Blood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64951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You may be wondering why there was such a large variation of percentages for plasma and formed elements</a:t>
            </a:r>
          </a:p>
          <a:p>
            <a:r>
              <a:rPr lang="en-US" dirty="0" smtClean="0"/>
              <a:t>This is because the percentage of whole blood volume that is formed elements (the </a:t>
            </a:r>
            <a:r>
              <a:rPr lang="en-US" b="1" dirty="0" smtClean="0"/>
              <a:t>hematocrit</a:t>
            </a:r>
            <a:r>
              <a:rPr lang="en-US" dirty="0" smtClean="0"/>
              <a:t>) is different for each person</a:t>
            </a:r>
          </a:p>
          <a:p>
            <a:r>
              <a:rPr lang="en-US" dirty="0" smtClean="0"/>
              <a:t>Gender, diet, age, hydration levels and pregnancy all play with the numbers</a:t>
            </a:r>
          </a:p>
        </p:txBody>
      </p:sp>
      <p:pic>
        <p:nvPicPr>
          <p:cNvPr id="5122" name="Picture 2" descr="http://the-healthcare.org/wp-content/uploads/2013/07/HematocritLevel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93"/>
          <a:stretch/>
        </p:blipFill>
        <p:spPr bwMode="auto">
          <a:xfrm>
            <a:off x="223024" y="1486829"/>
            <a:ext cx="5566562" cy="4795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077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Plasma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Plasma is made up of three major divisions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Plasma proteins </a:t>
            </a:r>
            <a:r>
              <a:rPr lang="en-US" dirty="0" smtClean="0"/>
              <a:t>(~7%) are mostly released by the liver</a:t>
            </a:r>
          </a:p>
          <a:p>
            <a:r>
              <a:rPr lang="en-US" dirty="0" smtClean="0"/>
              <a:t>These proteins are generally large and globular in nature</a:t>
            </a:r>
          </a:p>
          <a:p>
            <a:r>
              <a:rPr lang="en-US" dirty="0" smtClean="0"/>
              <a:t>They do not normally cross capillary walls </a:t>
            </a:r>
          </a:p>
          <a:p>
            <a:r>
              <a:rPr lang="en-US" dirty="0" smtClean="0"/>
              <a:t>They can bind to molecules, clot blood and help regulate osmotic pressure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492" t="25192" r="10241" b="10120"/>
          <a:stretch/>
        </p:blipFill>
        <p:spPr>
          <a:xfrm>
            <a:off x="285800" y="2036956"/>
            <a:ext cx="5886400" cy="33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9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Plasma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Plasma contains a large number of dissolved particles</a:t>
            </a:r>
          </a:p>
          <a:p>
            <a:pPr marL="0" indent="0">
              <a:buNone/>
            </a:pPr>
            <a:r>
              <a:rPr lang="en-US" dirty="0" smtClean="0"/>
              <a:t>2. </a:t>
            </a:r>
            <a:r>
              <a:rPr lang="en-US" b="1" dirty="0" smtClean="0"/>
              <a:t>Solutes</a:t>
            </a:r>
            <a:r>
              <a:rPr lang="en-US" dirty="0" smtClean="0"/>
              <a:t> (~1%) make up a small amount of blood but have a large impact</a:t>
            </a:r>
          </a:p>
          <a:p>
            <a:r>
              <a:rPr lang="en-US" dirty="0" smtClean="0"/>
              <a:t>These solutes can be used in ATP production, help cellular activities and be the waste products of cellular activities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14761"/>
          <a:stretch/>
        </p:blipFill>
        <p:spPr>
          <a:xfrm>
            <a:off x="6814790" y="1690688"/>
            <a:ext cx="4762500" cy="4059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74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Plasma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</a:t>
            </a:r>
            <a:r>
              <a:rPr lang="en-US" b="1" dirty="0" smtClean="0"/>
              <a:t>Water</a:t>
            </a:r>
            <a:r>
              <a:rPr lang="en-US" dirty="0" smtClean="0"/>
              <a:t> makes up a large volume of plasma (~92%)</a:t>
            </a:r>
          </a:p>
          <a:p>
            <a:r>
              <a:rPr lang="en-US" dirty="0" smtClean="0"/>
              <a:t>While water may not seem to be a large part of blood, it is important in several ways</a:t>
            </a:r>
          </a:p>
          <a:p>
            <a:r>
              <a:rPr lang="en-US" dirty="0" smtClean="0"/>
              <a:t>It regulates the viscosity of the blood, allows passive transport and supplies H</a:t>
            </a:r>
            <a:r>
              <a:rPr lang="en-US" baseline="-25000" dirty="0" smtClean="0"/>
              <a:t>2</a:t>
            </a:r>
            <a:r>
              <a:rPr lang="en-US" dirty="0" smtClean="0"/>
              <a:t>O for various cell processes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27" y="1690688"/>
            <a:ext cx="5444178" cy="425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731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</TotalTime>
  <Words>1435</Words>
  <Application>Microsoft Office PowerPoint</Application>
  <PresentationFormat>Widescreen</PresentationFormat>
  <Paragraphs>158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2" baseType="lpstr">
      <vt:lpstr>Arial</vt:lpstr>
      <vt:lpstr>Calibri</vt:lpstr>
      <vt:lpstr>Calibri Light</vt:lpstr>
      <vt:lpstr>Office Theme</vt:lpstr>
      <vt:lpstr>Blood</vt:lpstr>
      <vt:lpstr>Introduction to Blood</vt:lpstr>
      <vt:lpstr>Introduction to Blood</vt:lpstr>
      <vt:lpstr>Introduction to Blood</vt:lpstr>
      <vt:lpstr>Introduction to Blood</vt:lpstr>
      <vt:lpstr>Introduction to Blood</vt:lpstr>
      <vt:lpstr>Plasma</vt:lpstr>
      <vt:lpstr>Plasma</vt:lpstr>
      <vt:lpstr>Plasma</vt:lpstr>
      <vt:lpstr>Formed Elements</vt:lpstr>
      <vt:lpstr>Formed Elements</vt:lpstr>
      <vt:lpstr>Formed Elements</vt:lpstr>
      <vt:lpstr>Video</vt:lpstr>
      <vt:lpstr>Hemoglobin</vt:lpstr>
      <vt:lpstr>Hemoglobin</vt:lpstr>
      <vt:lpstr>Hemoglobin</vt:lpstr>
      <vt:lpstr>Hemoglobin</vt:lpstr>
      <vt:lpstr>Structure</vt:lpstr>
      <vt:lpstr>Structure</vt:lpstr>
      <vt:lpstr>How It’s Made</vt:lpstr>
      <vt:lpstr>How It’s Made</vt:lpstr>
      <vt:lpstr>How It’s Made</vt:lpstr>
      <vt:lpstr>How It’s Made</vt:lpstr>
      <vt:lpstr>How It’s Made</vt:lpstr>
      <vt:lpstr>Video</vt:lpstr>
      <vt:lpstr>Blood Type</vt:lpstr>
      <vt:lpstr>Blood Type</vt:lpstr>
      <vt:lpstr>Blood Type</vt:lpstr>
      <vt:lpstr>Blood Type</vt:lpstr>
      <vt:lpstr>Blood Type</vt:lpstr>
      <vt:lpstr>PowerPoint Presentation</vt:lpstr>
      <vt:lpstr>Rh Factor</vt:lpstr>
      <vt:lpstr>Rh Factor</vt:lpstr>
      <vt:lpstr>Rh Factor</vt:lpstr>
      <vt:lpstr>Rh Factor</vt:lpstr>
      <vt:lpstr>Rh Factor</vt:lpstr>
      <vt:lpstr>Demo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</dc:title>
  <dc:creator>Owdij, Michael</dc:creator>
  <cp:lastModifiedBy>Owdij, Michael</cp:lastModifiedBy>
  <cp:revision>30</cp:revision>
  <dcterms:created xsi:type="dcterms:W3CDTF">2016-05-17T10:25:15Z</dcterms:created>
  <dcterms:modified xsi:type="dcterms:W3CDTF">2017-05-06T10:43:43Z</dcterms:modified>
</cp:coreProperties>
</file>