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8" r:id="rId31"/>
    <p:sldId id="289" r:id="rId32"/>
    <p:sldId id="290" r:id="rId33"/>
    <p:sldId id="291" r:id="rId34"/>
    <p:sldId id="292" r:id="rId35"/>
    <p:sldId id="293" r:id="rId36"/>
    <p:sldId id="294" r:id="rId37"/>
    <p:sldId id="295" r:id="rId38"/>
    <p:sldId id="296" r:id="rId39"/>
    <p:sldId id="297" r:id="rId40"/>
    <p:sldId id="298" r:id="rId41"/>
    <p:sldId id="299" r:id="rId42"/>
    <p:sldId id="300" r:id="rId4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1362E-2F73-4363-9ABC-C6A8E043F609}" type="datetimeFigureOut">
              <a:rPr lang="en-US" smtClean="0"/>
              <a:t>4/7/2014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F51324-6E96-4510-8BBB-F901A5AA6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76335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1362E-2F73-4363-9ABC-C6A8E043F609}" type="datetimeFigureOut">
              <a:rPr lang="en-US" smtClean="0"/>
              <a:t>4/7/2014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F51324-6E96-4510-8BBB-F901A5AA6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20644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1362E-2F73-4363-9ABC-C6A8E043F609}" type="datetimeFigureOut">
              <a:rPr lang="en-US" smtClean="0"/>
              <a:t>4/7/2014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F51324-6E96-4510-8BBB-F901A5AA6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2287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1362E-2F73-4363-9ABC-C6A8E043F609}" type="datetimeFigureOut">
              <a:rPr lang="en-US" smtClean="0"/>
              <a:t>4/7/2014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F51324-6E96-4510-8BBB-F901A5AA6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60620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1362E-2F73-4363-9ABC-C6A8E043F609}" type="datetimeFigureOut">
              <a:rPr lang="en-US" smtClean="0"/>
              <a:t>4/7/2014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F51324-6E96-4510-8BBB-F901A5AA6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683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1362E-2F73-4363-9ABC-C6A8E043F609}" type="datetimeFigureOut">
              <a:rPr lang="en-US" smtClean="0"/>
              <a:t>4/7/2014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F51324-6E96-4510-8BBB-F901A5AA6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47075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1362E-2F73-4363-9ABC-C6A8E043F609}" type="datetimeFigureOut">
              <a:rPr lang="en-US" smtClean="0"/>
              <a:t>4/7/2014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F51324-6E96-4510-8BBB-F901A5AA6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05064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1362E-2F73-4363-9ABC-C6A8E043F609}" type="datetimeFigureOut">
              <a:rPr lang="en-US" smtClean="0"/>
              <a:t>4/7/2014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F51324-6E96-4510-8BBB-F901A5AA6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6198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1362E-2F73-4363-9ABC-C6A8E043F609}" type="datetimeFigureOut">
              <a:rPr lang="en-US" smtClean="0"/>
              <a:t>4/7/2014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F51324-6E96-4510-8BBB-F901A5AA6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49412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1362E-2F73-4363-9ABC-C6A8E043F609}" type="datetimeFigureOut">
              <a:rPr lang="en-US" smtClean="0"/>
              <a:t>4/7/2014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F51324-6E96-4510-8BBB-F901A5AA6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33123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1362E-2F73-4363-9ABC-C6A8E043F609}" type="datetimeFigureOut">
              <a:rPr lang="en-US" smtClean="0"/>
              <a:t>4/7/2014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F51324-6E96-4510-8BBB-F901A5AA6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9733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C1362E-2F73-4363-9ABC-C6A8E043F609}" type="datetimeFigureOut">
              <a:rPr lang="en-US" smtClean="0"/>
              <a:t>4/7/2014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F51324-6E96-4510-8BBB-F901A5AA6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12739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5X8ZiycqIlY" TargetMode="External"/><Relationship Id="rId2" Type="http://schemas.openxmlformats.org/officeDocument/2006/relationships/hyperlink" Target="https://www.youtube.com/watch?v=OUeAMzoKNWg" TargetMode="Externa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Biogeochemical Cycles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452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It Works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The CO</a:t>
            </a:r>
            <a:r>
              <a:rPr lang="en-US" baseline="-25000" dirty="0" smtClean="0"/>
              <a:t>2</a:t>
            </a:r>
            <a:r>
              <a:rPr lang="en-US" dirty="0" smtClean="0"/>
              <a:t> will then change forms to sugars</a:t>
            </a:r>
          </a:p>
          <a:p>
            <a:pPr lvl="1"/>
            <a:r>
              <a:rPr lang="en-US" dirty="0" smtClean="0"/>
              <a:t>Basic structure of C</a:t>
            </a:r>
            <a:r>
              <a:rPr lang="en-US" baseline="-25000" dirty="0" smtClean="0"/>
              <a:t>6</a:t>
            </a:r>
            <a:r>
              <a:rPr lang="en-US" dirty="0" smtClean="0"/>
              <a:t>H</a:t>
            </a:r>
            <a:r>
              <a:rPr lang="en-US" baseline="-25000" dirty="0" smtClean="0"/>
              <a:t>12</a:t>
            </a:r>
            <a:r>
              <a:rPr lang="en-US" dirty="0" smtClean="0"/>
              <a:t>O</a:t>
            </a:r>
            <a:r>
              <a:rPr lang="en-US" baseline="-25000" dirty="0" smtClean="0"/>
              <a:t>6</a:t>
            </a:r>
          </a:p>
          <a:p>
            <a:r>
              <a:rPr lang="en-US" dirty="0" smtClean="0"/>
              <a:t>This form of carbon will then be passed to consumers that eat leaves, fruits or bark of the plant</a:t>
            </a:r>
          </a:p>
          <a:p>
            <a:r>
              <a:rPr lang="en-US" dirty="0" smtClean="0"/>
              <a:t>The carbon will be incorporated to their organic matter</a:t>
            </a:r>
          </a:p>
          <a:p>
            <a:endParaRPr lang="en-US" dirty="0" smtClean="0"/>
          </a:p>
        </p:txBody>
      </p:sp>
      <p:pic>
        <p:nvPicPr>
          <p:cNvPr id="8194" name="Picture 2" descr="http://images.sodahead.com/polls/000390623/polls_peanut_butter_dog_5602_340731_poll_xlarge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" y="2209800"/>
            <a:ext cx="4143944" cy="297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6121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It Works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At this point larger consumers will consume the smaller consumers</a:t>
            </a:r>
          </a:p>
          <a:p>
            <a:r>
              <a:rPr lang="en-US" dirty="0" smtClean="0"/>
              <a:t>These organisms will be converted to organic matter inside the predator </a:t>
            </a:r>
            <a:endParaRPr lang="en-US" dirty="0"/>
          </a:p>
        </p:txBody>
      </p:sp>
      <p:pic>
        <p:nvPicPr>
          <p:cNvPr id="9218" name="Picture 2" descr="http://www.opednews.com/populum/uploaded/predator-prey-5671-20090422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676399"/>
            <a:ext cx="4114800" cy="3525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28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It Works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While in the consumer system, organisms are releasing waste, breathing and dying</a:t>
            </a:r>
          </a:p>
          <a:p>
            <a:r>
              <a:rPr lang="en-US" dirty="0" smtClean="0"/>
              <a:t>Breathing releases CO2 back into the atmosphere</a:t>
            </a:r>
          </a:p>
          <a:p>
            <a:r>
              <a:rPr lang="en-US" dirty="0" smtClean="0"/>
              <a:t>Releasing waste and dying introduces carbon to the soil</a:t>
            </a:r>
            <a:endParaRPr lang="en-US" dirty="0"/>
          </a:p>
        </p:txBody>
      </p:sp>
      <p:pic>
        <p:nvPicPr>
          <p:cNvPr id="10242" name="Picture 2" descr="http://www.wmatthews.com/wp-content/uploads/2013/08/Dog_Peein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209800"/>
            <a:ext cx="4434328" cy="2638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9799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It Works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Once carbon is in the soil, it is attacked by decomposers</a:t>
            </a:r>
          </a:p>
          <a:p>
            <a:r>
              <a:rPr lang="en-US" dirty="0" smtClean="0"/>
              <a:t>The decomposers breakdown the detritus and release CO2 back to the atmosphere</a:t>
            </a:r>
          </a:p>
          <a:p>
            <a:r>
              <a:rPr lang="en-US" dirty="0" smtClean="0"/>
              <a:t>This competes the cycle</a:t>
            </a:r>
            <a:endParaRPr lang="en-US" dirty="0"/>
          </a:p>
        </p:txBody>
      </p:sp>
      <p:pic>
        <p:nvPicPr>
          <p:cNvPr id="13314" name="Picture 2" descr="https://encrypted-tbn2.gstatic.com/images?q=tbn:ANd9GcT6HlRSocEldoZ_JsVLcok3Wz1IQ6Z_wXfjrO9O57lPx9NIMoVXO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209800"/>
            <a:ext cx="4122293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832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Human Input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However, humans are greatly affecting this cycle</a:t>
            </a:r>
          </a:p>
          <a:p>
            <a:r>
              <a:rPr lang="en-US" dirty="0" smtClean="0"/>
              <a:t>We are releasing large amounts of CO2 into the atmosphere by humans tapping into decomposing or decomposed organisms</a:t>
            </a:r>
            <a:endParaRPr lang="en-US" dirty="0"/>
          </a:p>
        </p:txBody>
      </p:sp>
      <p:pic>
        <p:nvPicPr>
          <p:cNvPr id="12290" name="Picture 2" descr="http://people.uwec.edu/piercech/210webs/renewable/Images/fossiltitl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4" y="2133600"/>
            <a:ext cx="4357141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895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Human Input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Fossil fuels are organisms that have decomposed and have been buried at different depths</a:t>
            </a:r>
          </a:p>
          <a:p>
            <a:r>
              <a:rPr lang="en-US" dirty="0" smtClean="0"/>
              <a:t>Depending on the pressure, and heat at where they are buried determines the type of fossil fuel</a:t>
            </a:r>
          </a:p>
          <a:p>
            <a:r>
              <a:rPr lang="en-US" dirty="0" smtClean="0"/>
              <a:t>All of these fuels contain a large amount of carbon</a:t>
            </a:r>
            <a:endParaRPr lang="en-US" dirty="0"/>
          </a:p>
        </p:txBody>
      </p:sp>
      <p:pic>
        <p:nvPicPr>
          <p:cNvPr id="11266" name="Picture 2" descr="http://blog.heartland.org/wp-content/uploads/2013/11/co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2438400"/>
            <a:ext cx="38100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3693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Composition of Air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Air is composed of different compounds and elements</a:t>
            </a:r>
          </a:p>
          <a:p>
            <a:r>
              <a:rPr lang="en-US" dirty="0" smtClean="0"/>
              <a:t>It has around around 78% Nitrogen </a:t>
            </a:r>
          </a:p>
          <a:p>
            <a:pPr lvl="1"/>
            <a:r>
              <a:rPr lang="en-US" dirty="0" smtClean="0"/>
              <a:t>In the form of (N</a:t>
            </a:r>
            <a:r>
              <a:rPr lang="en-US" baseline="-25000" dirty="0" smtClean="0"/>
              <a:t>2</a:t>
            </a:r>
            <a:r>
              <a:rPr lang="en-US" dirty="0" smtClean="0"/>
              <a:t>) </a:t>
            </a:r>
          </a:p>
          <a:p>
            <a:r>
              <a:rPr lang="en-US" dirty="0" smtClean="0"/>
              <a:t>It has around 21% oxygen </a:t>
            </a:r>
          </a:p>
          <a:p>
            <a:pPr lvl="1"/>
            <a:r>
              <a:rPr lang="en-US" dirty="0" smtClean="0"/>
              <a:t>In the form of (O</a:t>
            </a:r>
            <a:r>
              <a:rPr lang="en-US" baseline="-25000" dirty="0" smtClean="0"/>
              <a:t>2</a:t>
            </a:r>
            <a:r>
              <a:rPr lang="en-US" dirty="0" smtClean="0"/>
              <a:t>)</a:t>
            </a:r>
          </a:p>
          <a:p>
            <a:r>
              <a:rPr lang="en-US" dirty="0" smtClean="0"/>
              <a:t>It is composed of around 1% other compounds</a:t>
            </a:r>
          </a:p>
          <a:p>
            <a:pPr lvl="1"/>
            <a:r>
              <a:rPr lang="en-US" dirty="0" smtClean="0"/>
              <a:t>Argon </a:t>
            </a:r>
          </a:p>
          <a:p>
            <a:pPr lvl="1"/>
            <a:r>
              <a:rPr lang="en-US" dirty="0" smtClean="0"/>
              <a:t>CO</a:t>
            </a:r>
            <a:r>
              <a:rPr lang="en-US" baseline="-25000" dirty="0" smtClean="0"/>
              <a:t>2 </a:t>
            </a:r>
            <a:r>
              <a:rPr lang="en-US" dirty="0" smtClean="0"/>
              <a:t> </a:t>
            </a:r>
          </a:p>
        </p:txBody>
      </p:sp>
      <p:pic>
        <p:nvPicPr>
          <p:cNvPr id="19458" name="Picture 2" descr="http://www.rebreatherworld.com/photopost/data/19/Air_composition_pie_char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5800" y="1642682"/>
            <a:ext cx="4343400" cy="33769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20998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Composition of Air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This makes nitrogen the most common gas in our environment</a:t>
            </a:r>
          </a:p>
          <a:p>
            <a:r>
              <a:rPr lang="en-US" dirty="0" smtClean="0"/>
              <a:t>You would think that it would be abundant and easy to use</a:t>
            </a:r>
          </a:p>
          <a:p>
            <a:r>
              <a:rPr lang="en-US" dirty="0" smtClean="0"/>
              <a:t>However nitrogen is a difficult material to convert from a gas</a:t>
            </a:r>
            <a:endParaRPr lang="en-US" dirty="0"/>
          </a:p>
        </p:txBody>
      </p:sp>
      <p:pic>
        <p:nvPicPr>
          <p:cNvPr id="18434" name="Picture 2" descr="http://www.dreamstime.com/nitrogen-form-periodic-table-of-elements-thumb63502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9" y="1828800"/>
            <a:ext cx="4359189" cy="36290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3505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Nitrogen Fixation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In order to have nitrogen in a useable form it has to change from the N</a:t>
            </a:r>
            <a:r>
              <a:rPr lang="en-US" baseline="-25000" dirty="0" smtClean="0"/>
              <a:t>2 </a:t>
            </a:r>
            <a:r>
              <a:rPr lang="en-US" dirty="0" smtClean="0"/>
              <a:t>in air</a:t>
            </a:r>
          </a:p>
          <a:p>
            <a:r>
              <a:rPr lang="en-US" dirty="0" smtClean="0"/>
              <a:t>The nitrogen must be put in a usable form</a:t>
            </a:r>
          </a:p>
          <a:p>
            <a:r>
              <a:rPr lang="en-US" dirty="0" smtClean="0"/>
              <a:t>One useable form is ammonia  </a:t>
            </a:r>
            <a:endParaRPr lang="en-US" dirty="0"/>
          </a:p>
        </p:txBody>
      </p:sp>
      <p:pic>
        <p:nvPicPr>
          <p:cNvPr id="17410" name="Picture 2" descr="http://upload.wikimedia.org/wikipedia/commons/0/05/Ammonia-3D-balls-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905000"/>
            <a:ext cx="4191000" cy="323354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52005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Nitrogen Fixation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In order for a N</a:t>
            </a:r>
            <a:r>
              <a:rPr lang="en-US" baseline="-25000" dirty="0" smtClean="0"/>
              <a:t>2 </a:t>
            </a:r>
            <a:r>
              <a:rPr lang="en-US" dirty="0" smtClean="0"/>
              <a:t>to be converted to NH</a:t>
            </a:r>
            <a:r>
              <a:rPr lang="en-US" baseline="-25000" dirty="0" smtClean="0"/>
              <a:t>3  </a:t>
            </a:r>
            <a:r>
              <a:rPr lang="en-US" dirty="0" smtClean="0"/>
              <a:t>there has to be a way for it to change</a:t>
            </a:r>
          </a:p>
          <a:p>
            <a:r>
              <a:rPr lang="en-US" dirty="0" smtClean="0"/>
              <a:t>Nitrogen will not spontaneously convert to ammonia</a:t>
            </a:r>
          </a:p>
          <a:p>
            <a:r>
              <a:rPr lang="en-US" dirty="0" smtClean="0"/>
              <a:t>There needs to be a process</a:t>
            </a:r>
          </a:p>
          <a:p>
            <a:r>
              <a:rPr lang="en-US" dirty="0" smtClean="0"/>
              <a:t>The process of turning N</a:t>
            </a:r>
            <a:r>
              <a:rPr lang="en-US" baseline="-25000" dirty="0" smtClean="0"/>
              <a:t>2</a:t>
            </a:r>
            <a:r>
              <a:rPr lang="en-US" dirty="0" smtClean="0"/>
              <a:t> into useable NH</a:t>
            </a:r>
            <a:r>
              <a:rPr lang="en-US" baseline="-25000" dirty="0" smtClean="0"/>
              <a:t>3 </a:t>
            </a:r>
            <a:r>
              <a:rPr lang="en-US" dirty="0" smtClean="0"/>
              <a:t>is called </a:t>
            </a:r>
            <a:r>
              <a:rPr lang="en-US" b="1" dirty="0" smtClean="0"/>
              <a:t>nitrogen fixation</a:t>
            </a:r>
            <a:endParaRPr lang="en-US" b="1" dirty="0"/>
          </a:p>
        </p:txBody>
      </p:sp>
      <p:pic>
        <p:nvPicPr>
          <p:cNvPr id="16386" name="Picture 2" descr="http://www.tracysworld.com/wp-content/uploads/2010/05/glass-of-wat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1143000"/>
            <a:ext cx="1981199" cy="2641599"/>
          </a:xfrm>
          <a:prstGeom prst="rect">
            <a:avLst/>
          </a:prstGeom>
          <a:noFill/>
        </p:spPr>
      </p:pic>
      <p:pic>
        <p:nvPicPr>
          <p:cNvPr id="16388" name="Picture 4" descr="http://gigihawaii.files.wordpress.com/2008/09/coffee-ice-cubes-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9200" y="4495800"/>
            <a:ext cx="2588626" cy="17240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71265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Biogeochemical Cycles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There are 94 elements that are naturally occurring</a:t>
            </a:r>
            <a:endParaRPr lang="en-US" dirty="0"/>
          </a:p>
          <a:p>
            <a:r>
              <a:rPr lang="en-US" dirty="0" smtClean="0"/>
              <a:t>Most of them find their way into biotic systems in some way</a:t>
            </a:r>
          </a:p>
          <a:p>
            <a:r>
              <a:rPr lang="en-US" dirty="0" smtClean="0"/>
              <a:t>However it is important to know where they come from </a:t>
            </a:r>
            <a:endParaRPr lang="en-US" dirty="0"/>
          </a:p>
        </p:txBody>
      </p:sp>
      <p:pic>
        <p:nvPicPr>
          <p:cNvPr id="11268" name="Picture 4" descr="http://cdn.sheknows.com/articles/woman-wearing-hat-drinking-wat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209800"/>
            <a:ext cx="4267200" cy="28376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36280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Mycorrhizal Bacteria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In soil the place that has the most life is right next to the roots of plants</a:t>
            </a:r>
          </a:p>
          <a:p>
            <a:r>
              <a:rPr lang="en-US" dirty="0" smtClean="0"/>
              <a:t>This is because many microorganisms live in this area</a:t>
            </a:r>
          </a:p>
          <a:p>
            <a:r>
              <a:rPr lang="en-US" dirty="0" smtClean="0"/>
              <a:t>We call this area the </a:t>
            </a:r>
            <a:r>
              <a:rPr lang="en-US" b="1" dirty="0" smtClean="0"/>
              <a:t>rhizosphere</a:t>
            </a:r>
            <a:endParaRPr lang="en-US" b="1" dirty="0"/>
          </a:p>
        </p:txBody>
      </p:sp>
      <p:pic>
        <p:nvPicPr>
          <p:cNvPr id="15362" name="Picture 2" descr="http://courses.bio.indiana.edu/L104-Bonner/F08/images08/L32/roots&amp;tip&amp;flow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4400" y="1828800"/>
            <a:ext cx="3882552" cy="39243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0569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Mycorrhizal Bacteria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This area around the roots contains a wildly diverse ecosystem</a:t>
            </a:r>
          </a:p>
          <a:p>
            <a:pPr lvl="1"/>
            <a:r>
              <a:rPr lang="en-US" dirty="0" smtClean="0"/>
              <a:t>Fungi</a:t>
            </a:r>
          </a:p>
          <a:p>
            <a:pPr lvl="1"/>
            <a:r>
              <a:rPr lang="en-US" dirty="0" smtClean="0"/>
              <a:t>Bacteria</a:t>
            </a:r>
          </a:p>
          <a:p>
            <a:pPr lvl="1"/>
            <a:r>
              <a:rPr lang="en-US" dirty="0" smtClean="0"/>
              <a:t>Nematodes</a:t>
            </a:r>
          </a:p>
          <a:p>
            <a:pPr lvl="1"/>
            <a:r>
              <a:rPr lang="en-US" dirty="0" smtClean="0"/>
              <a:t>Protozoa </a:t>
            </a:r>
          </a:p>
          <a:p>
            <a:r>
              <a:rPr lang="en-US" dirty="0" smtClean="0"/>
              <a:t>A gram of soil from the rhizosphere can contain 50 million to 1 billion microorganisms</a:t>
            </a:r>
            <a:endParaRPr lang="en-US" dirty="0"/>
          </a:p>
        </p:txBody>
      </p:sp>
      <p:pic>
        <p:nvPicPr>
          <p:cNvPr id="14338" name="Picture 2" descr="http://www.physicalgeography.net/fundamentals/images/soil_horizon.JPG"/>
          <p:cNvPicPr>
            <a:picLocks noChangeAspect="1" noChangeArrowheads="1"/>
          </p:cNvPicPr>
          <p:nvPr/>
        </p:nvPicPr>
        <p:blipFill>
          <a:blip r:embed="rId2" cstate="print"/>
          <a:srcRect l="26159"/>
          <a:stretch>
            <a:fillRect/>
          </a:stretch>
        </p:blipFill>
        <p:spPr bwMode="auto">
          <a:xfrm>
            <a:off x="1066800" y="1752600"/>
            <a:ext cx="2796264" cy="43434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91619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Mycorrhizal Bacteria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Bacteria that live right around the roots are called mycorrhizal bacteria</a:t>
            </a:r>
          </a:p>
          <a:p>
            <a:r>
              <a:rPr lang="en-US" dirty="0" smtClean="0"/>
              <a:t>These bacteria are close enough to interact with the plant and can form a symbiotic relationship with the plant</a:t>
            </a:r>
            <a:endParaRPr lang="en-US" dirty="0"/>
          </a:p>
        </p:txBody>
      </p:sp>
      <p:pic>
        <p:nvPicPr>
          <p:cNvPr id="13314" name="Picture 2" descr="http://www.scienceclarified.com/everyday/images/scet_03_img03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0600" y="2057400"/>
            <a:ext cx="3905250" cy="24574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57917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Mycorrhizal Bacteria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5029200"/>
          </a:xfrm>
        </p:spPr>
        <p:txBody>
          <a:bodyPr>
            <a:normAutofit/>
          </a:bodyPr>
          <a:lstStyle/>
          <a:p>
            <a:r>
              <a:rPr lang="en-US" dirty="0" smtClean="0"/>
              <a:t>Legumes are plants with dry fruit that have a symbiotic relationship with </a:t>
            </a:r>
            <a:r>
              <a:rPr lang="en-US" dirty="0"/>
              <a:t>m</a:t>
            </a:r>
            <a:r>
              <a:rPr lang="en-US" dirty="0" smtClean="0"/>
              <a:t>ycorrhizal bacteria</a:t>
            </a:r>
          </a:p>
          <a:p>
            <a:r>
              <a:rPr lang="en-US" dirty="0"/>
              <a:t>They contain a simple dry fruit</a:t>
            </a:r>
          </a:p>
          <a:p>
            <a:r>
              <a:rPr lang="en-US" dirty="0" smtClean="0"/>
              <a:t>They contain</a:t>
            </a:r>
          </a:p>
          <a:p>
            <a:pPr lvl="1"/>
            <a:r>
              <a:rPr lang="en-US" dirty="0" smtClean="0"/>
              <a:t>Many Beans</a:t>
            </a:r>
          </a:p>
          <a:p>
            <a:pPr lvl="1"/>
            <a:r>
              <a:rPr lang="en-US" dirty="0" smtClean="0"/>
              <a:t>Peanuts</a:t>
            </a:r>
          </a:p>
          <a:p>
            <a:pPr lvl="1"/>
            <a:r>
              <a:rPr lang="en-US" dirty="0" err="1" smtClean="0"/>
              <a:t>Alphalpha</a:t>
            </a:r>
            <a:endParaRPr lang="en-US" dirty="0" smtClean="0"/>
          </a:p>
          <a:p>
            <a:endParaRPr lang="en-US" dirty="0" smtClean="0"/>
          </a:p>
        </p:txBody>
      </p:sp>
      <p:pic>
        <p:nvPicPr>
          <p:cNvPr id="12290" name="Picture 2" descr="http://foodstoragemadeeasy.net/wp-content/uploads/2008/08/istock_000005554148xsmal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6800" y="1676400"/>
            <a:ext cx="3819525" cy="28479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43163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Mycorrhizal Bacteria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Most legumes can support bacteria that fix nitrogen</a:t>
            </a:r>
          </a:p>
          <a:p>
            <a:r>
              <a:rPr lang="en-US" dirty="0" smtClean="0"/>
              <a:t>These bacteria form nodes or “bumps” on the roots of these plants</a:t>
            </a:r>
          </a:p>
          <a:p>
            <a:r>
              <a:rPr lang="en-US" dirty="0" smtClean="0"/>
              <a:t>These bacteria fix nitrogen</a:t>
            </a:r>
            <a:endParaRPr lang="en-US" dirty="0"/>
          </a:p>
        </p:txBody>
      </p:sp>
      <p:pic>
        <p:nvPicPr>
          <p:cNvPr id="2050" name="Picture 2" descr="http://academic.reed.edu/biology/nitrogen/images/part1/bigFL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828800"/>
            <a:ext cx="3856482" cy="36004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22699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Nitrogen Cycle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Once again because it is a cycle, there is no beginning or end to the nitrogen cycle</a:t>
            </a:r>
          </a:p>
          <a:p>
            <a:r>
              <a:rPr lang="en-US" dirty="0" smtClean="0"/>
              <a:t>Lets start with atmospheric nitrogen as N</a:t>
            </a:r>
            <a:r>
              <a:rPr lang="en-US" baseline="-25000" dirty="0" smtClean="0"/>
              <a:t>2</a:t>
            </a:r>
          </a:p>
          <a:p>
            <a:r>
              <a:rPr lang="en-US" dirty="0" smtClean="0"/>
              <a:t>It is taken in by nitrogen fixing bacteria and is converted to ammonia (NH</a:t>
            </a:r>
            <a:r>
              <a:rPr lang="en-US" baseline="-25000" dirty="0" smtClean="0"/>
              <a:t>3</a:t>
            </a:r>
            <a:r>
              <a:rPr lang="en-US" dirty="0" smtClean="0"/>
              <a:t>)</a:t>
            </a:r>
          </a:p>
          <a:p>
            <a:r>
              <a:rPr lang="en-US" dirty="0" smtClean="0"/>
              <a:t>It can also be converted to NO or NO</a:t>
            </a:r>
            <a:r>
              <a:rPr lang="en-US" baseline="-25000" dirty="0" smtClean="0"/>
              <a:t>2</a:t>
            </a:r>
            <a:r>
              <a:rPr lang="en-US" dirty="0" smtClean="0"/>
              <a:t> by lightning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5406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Nitrogen Cycle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NO and NO</a:t>
            </a:r>
            <a:r>
              <a:rPr lang="en-US" baseline="-25000" dirty="0" smtClean="0"/>
              <a:t>2</a:t>
            </a:r>
            <a:r>
              <a:rPr lang="en-US" dirty="0" smtClean="0"/>
              <a:t> can be used by a plant</a:t>
            </a:r>
          </a:p>
          <a:p>
            <a:r>
              <a:rPr lang="en-US" dirty="0" smtClean="0"/>
              <a:t>NH</a:t>
            </a:r>
            <a:r>
              <a:rPr lang="en-US" baseline="-25000" dirty="0" smtClean="0"/>
              <a:t>3 </a:t>
            </a:r>
            <a:r>
              <a:rPr lang="en-US" dirty="0" smtClean="0"/>
              <a:t>needs to pick up a free hydrogen to become ammonium (NH</a:t>
            </a:r>
            <a:r>
              <a:rPr lang="en-US" baseline="-25000" dirty="0" smtClean="0"/>
              <a:t>4</a:t>
            </a:r>
            <a:r>
              <a:rPr lang="en-US" dirty="0" smtClean="0"/>
              <a:t>)</a:t>
            </a:r>
          </a:p>
          <a:p>
            <a:r>
              <a:rPr lang="en-US" dirty="0" smtClean="0"/>
              <a:t>NO, NO</a:t>
            </a:r>
            <a:r>
              <a:rPr lang="en-US" baseline="-25000" dirty="0" smtClean="0"/>
              <a:t>2</a:t>
            </a:r>
            <a:r>
              <a:rPr lang="en-US" dirty="0" smtClean="0"/>
              <a:t> and NH</a:t>
            </a:r>
            <a:r>
              <a:rPr lang="en-US" baseline="-25000" dirty="0" smtClean="0"/>
              <a:t>4</a:t>
            </a:r>
            <a:r>
              <a:rPr lang="en-US" dirty="0" smtClean="0"/>
              <a:t> can all be used by a plant</a:t>
            </a:r>
          </a:p>
          <a:p>
            <a:r>
              <a:rPr lang="en-US" dirty="0" smtClean="0"/>
              <a:t>They are incorporated by the plant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28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Nitrogen Cycle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The rest we know…</a:t>
            </a:r>
          </a:p>
          <a:p>
            <a:r>
              <a:rPr lang="en-US" dirty="0" smtClean="0"/>
              <a:t>Consumers eat the plants and release waste and die</a:t>
            </a:r>
          </a:p>
          <a:p>
            <a:r>
              <a:rPr lang="en-US" dirty="0" smtClean="0"/>
              <a:t>Other consumers eat the primary consumers and release waste and die</a:t>
            </a:r>
          </a:p>
          <a:p>
            <a:r>
              <a:rPr lang="en-US" dirty="0" smtClean="0"/>
              <a:t>A large quantity of nitrogen is in introduced to the soil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0024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Nitrogen Cycle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953000"/>
          </a:xfrm>
        </p:spPr>
        <p:txBody>
          <a:bodyPr>
            <a:normAutofit/>
          </a:bodyPr>
          <a:lstStyle/>
          <a:p>
            <a:r>
              <a:rPr lang="en-US" dirty="0" smtClean="0"/>
              <a:t>When in the soil decomposers will use the nitrogen</a:t>
            </a:r>
          </a:p>
          <a:p>
            <a:r>
              <a:rPr lang="en-US" dirty="0" smtClean="0"/>
              <a:t>Also bacteria known as denitrifiers will take in NH3 from the soil and release it as N2</a:t>
            </a:r>
          </a:p>
          <a:p>
            <a:r>
              <a:rPr lang="en-US" dirty="0" smtClean="0"/>
              <a:t>This N2 finds its way back tot the atmospheric reservoir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6654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http://www.h2ou.com/h2images/NitrogenCycle-lgr-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0"/>
            <a:ext cx="7924800" cy="6878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8213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Biogeochemical Cycles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5105400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We have done the basics of biogeochemical cycles</a:t>
            </a:r>
          </a:p>
          <a:p>
            <a:r>
              <a:rPr lang="en-US" dirty="0" smtClean="0"/>
              <a:t>We talked about the water cycle and how it redistributes water around the planet</a:t>
            </a:r>
          </a:p>
          <a:p>
            <a:r>
              <a:rPr lang="en-US" dirty="0" smtClean="0"/>
              <a:t>This cycle changes water to different states of matter and moves it around </a:t>
            </a:r>
          </a:p>
          <a:p>
            <a:r>
              <a:rPr lang="en-US" dirty="0" smtClean="0"/>
              <a:t>These cycles can be local or global</a:t>
            </a:r>
            <a:endParaRPr lang="en-US" dirty="0"/>
          </a:p>
        </p:txBody>
      </p:sp>
      <p:pic>
        <p:nvPicPr>
          <p:cNvPr id="2050" name="Picture 2" descr="https://encrypted-tbn3.gstatic.com/images?q=tbn:ANd9GcR_ylzOONtADVevo4AfvAOptnZSMcm_7v7aBs3LAMBuI9ZVSlUrw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514600"/>
            <a:ext cx="4274940" cy="297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0051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Human Impact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600200"/>
            <a:ext cx="4038600" cy="452596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Humans can greatly impact this cycle by adding nitrogen to the soils</a:t>
            </a:r>
          </a:p>
          <a:p>
            <a:r>
              <a:rPr lang="en-US" dirty="0" smtClean="0"/>
              <a:t>Humans do this by adding fertilizer to fields, crops and farms</a:t>
            </a:r>
          </a:p>
          <a:p>
            <a:r>
              <a:rPr lang="en-US" dirty="0" smtClean="0"/>
              <a:t>This greatly increases the amount of nitrogen in the soil</a:t>
            </a:r>
          </a:p>
        </p:txBody>
      </p:sp>
      <p:pic>
        <p:nvPicPr>
          <p:cNvPr id="4098" name="Picture 2" descr="http://www.sanantoniolandscapingservices.com/images/fertiliz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1447800"/>
            <a:ext cx="4038600" cy="40386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73466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Human Impact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Humans adding nitrogen can be very harmful</a:t>
            </a:r>
          </a:p>
          <a:p>
            <a:r>
              <a:rPr lang="en-US" dirty="0" smtClean="0"/>
              <a:t>Excess nitrogen can be captured in runoff</a:t>
            </a:r>
          </a:p>
          <a:p>
            <a:r>
              <a:rPr lang="en-US" dirty="0" smtClean="0"/>
              <a:t>This runoff is then carried to the ocean were it causes an algae bloom</a:t>
            </a:r>
            <a:endParaRPr lang="en-US" dirty="0"/>
          </a:p>
        </p:txBody>
      </p:sp>
      <p:pic>
        <p:nvPicPr>
          <p:cNvPr id="3074" name="Picture 2" descr="http://www.onencnaturally.org/images/storm_pic_runoff2_0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2057400"/>
            <a:ext cx="4271900" cy="32004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21205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Human Impact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An algae bloom is very destructive to an ecosystem</a:t>
            </a:r>
          </a:p>
          <a:p>
            <a:r>
              <a:rPr lang="en-US" dirty="0" smtClean="0"/>
              <a:t>It chokes the life out of all manner of sea life</a:t>
            </a:r>
          </a:p>
          <a:p>
            <a:r>
              <a:rPr lang="en-US" dirty="0" smtClean="0"/>
              <a:t>Without this sea life, there are no primary consumers to feed secondary consumers</a:t>
            </a:r>
          </a:p>
          <a:p>
            <a:r>
              <a:rPr lang="en-US" dirty="0" smtClean="0"/>
              <a:t>It can wipe out large sections of open water</a:t>
            </a:r>
            <a:endParaRPr lang="en-US" dirty="0"/>
          </a:p>
        </p:txBody>
      </p:sp>
      <p:pic>
        <p:nvPicPr>
          <p:cNvPr id="2050" name="Picture 2" descr="http://www.atac.cc/images/why_fertilize_anim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8200" y="1752600"/>
            <a:ext cx="4076700" cy="357118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91457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Human Impact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2286000" y="3105835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www.youtube.com/watch?v=OUeAMzoKNWg</a:t>
            </a:r>
            <a:r>
              <a:rPr lang="en-US" dirty="0" smtClean="0"/>
              <a:t> 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www.youtube.com/watch?v=5X8ZiycqIlY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8396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Erosion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9530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Have you ever looked at the amount of rocks on the earth?</a:t>
            </a:r>
          </a:p>
          <a:p>
            <a:r>
              <a:rPr lang="en-US" dirty="0" smtClean="0"/>
              <a:t>There are a really large number of rocks that contain minerals that are needed in living systems</a:t>
            </a:r>
          </a:p>
          <a:p>
            <a:r>
              <a:rPr lang="en-US" dirty="0" smtClean="0"/>
              <a:t>Since most organisms cannot digest solid rock, the minerals in them have to be unlocked in other ways</a:t>
            </a:r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905000"/>
            <a:ext cx="3905250" cy="3905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92778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Erosion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Rocks can be slowly broken down over time if they undergo the process of </a:t>
            </a:r>
            <a:r>
              <a:rPr lang="en-US" b="1" dirty="0" smtClean="0"/>
              <a:t>erosion</a:t>
            </a:r>
            <a:r>
              <a:rPr lang="en-US" dirty="0" smtClean="0"/>
              <a:t> or </a:t>
            </a:r>
            <a:r>
              <a:rPr lang="en-US" b="1" dirty="0" smtClean="0"/>
              <a:t>weathering</a:t>
            </a:r>
          </a:p>
          <a:p>
            <a:r>
              <a:rPr lang="en-US" dirty="0" smtClean="0"/>
              <a:t>This is the gradual breakdown of the rock into much smaller sizes </a:t>
            </a:r>
          </a:p>
          <a:p>
            <a:r>
              <a:rPr lang="en-US" dirty="0" smtClean="0"/>
              <a:t>These smaller rocks will continue undergo erosion and weathering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2209800"/>
            <a:ext cx="4494944" cy="300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98733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Erosion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Once these rocks are broken up sufficiently they can be incorporated into the soil</a:t>
            </a:r>
          </a:p>
          <a:p>
            <a:r>
              <a:rPr lang="en-US" dirty="0" smtClean="0"/>
              <a:t>The soil then takes on the properties of the rocks that compose it</a:t>
            </a:r>
          </a:p>
          <a:p>
            <a:r>
              <a:rPr lang="en-US" dirty="0" smtClean="0"/>
              <a:t>This is why there are different soil types in different areas</a:t>
            </a:r>
            <a:endParaRPr lang="en-US" dirty="0"/>
          </a:p>
        </p:txBody>
      </p:sp>
      <p:sp>
        <p:nvSpPr>
          <p:cNvPr id="5" name="AutoShape 2" descr="data:image/jpeg;base64,/9j/4AAQSkZJRgABAQAAAQABAAD/2wCEAAkGBxQTEhUUExQVFRQUFBUXFBUXGBUXFxUWGBcaFhQVFRUYHSggGBwlHBUXITEhJSkrLi4uFx8zODMsNygtLisBCgoKDg0OGhAQGiwkHyQsLCwsLCwsLCwsLCwsNCwsLCwsLCwvLCwsLCwsLCwsLCwsLCwsLCwsLCwsLCwsLCwsLP/AABEIAMQBAQMBIgACEQEDEQH/xAAcAAABBQEBAQAAAAAAAAAAAAACAAEDBAUGBwj/xABAEAABAwIEAwUGAwcEAQUBAAABAAIRAyEEEjFBBVFhEyJxgZEGMqHB0fBCUrEHFBUjkuHxU2JyorIXM2OCkxb/xAAZAQADAQEBAAAAAAAAAAAAAAAAAQIDBAX/xAAsEQACAgAFBAAFBAMAAAAAAAAAAQIRAxIhMVEEE0FhIjKRofAUsdHxUnGB/9oADAMBAAIRAxEAPwD1gBEAiARALWzioEBEAnhEAix0CAihPCcBKx0NCeE8JwEWOgYTwihIBFjoGE8IoShKwoGEoRQlCLHQMJQihJFhQEJQihJFhQMJoRJkWFApiEaZFhQEJkcISEWFAQmIRkISEWFAEICFIUBCLFRGQhIUhWD7R8d7AZaYD6xaSGnRo2c+LgE6DeDySniKCtlQw3N0jSxDg0FziABqSQAPElcpxn2twtIH+YHkWsQGzy7Q930k9Fg8UqVcR/7r3DeAbjoALNHgsTEYKhTj+UHETHdBIkzabDUrj/XXtodsehXl3/o0v/UBv5aH/wC7fonWL+9j/Td/Sko/V4n+X7fwX+kw/wDFff8Ak9/ARAJAIgF32eYkIBFCQCIBKyqGhPCeE8JWOgYTp08IsKGSTpIsdDJJ0kWOhJJ0krChkydJFjoZMnSRYUCknTIsKGTIkKLChihKJZnE+N0aPvul35GjM6eUDTzhKU1FW2OMHJ0kaBQOMLjcZ7XVnSKVLsxs5/eceoaNPNYWIxNSof5tR7pGjjAHMhp8Vyz62C+XU6odDN/Nod5iePYZhh1Zk8hLjPLuyqj/AGpw8d0uf/xafnC4ejhKY7wbJ2cZJg6gF1wE9VwAufP+65318vFG66GHs6TG+10A5Kcci4z/ANQL+q5avXc4uP4nElxcNSdzGv8AbZVa3E2N0Dnf8Wkg+YEfFZ+I42+LUw2fzuAPo0OWGJjTxN2dOH08YbI0HtMXf6CP1n9VBUqNbq8edifqsHE42s6RnptMnQGfUm3os6mMSR3nhjdiwkE36CP8pRXm0W0tjqe2HM/FJct+7v8A9Wp/UPokrv2Tk9H0+AiCYJwvXs8GhwiTBOErKoeE6YJ0WOhJ0ydKx0JJJJFhQkkkkWOhJJJpRYUOUyUppRY6HTJJpSsKEmSJWdxnjNLDMz1XAflG7jyA1ScklbGotukX3vAEkgAak2A8Sua4z7bYfDglxteHEhrXHkwe84+DSvO/a/8AaOXTkkttlbo2dQTu7zheeY3ihec13VXDvvJsDOgBEkgdYHVc/enP5VS5O6HSxj8+/B6Xxr9p1Wt3MPQfl5k9mHeNy6PILmsZxvEiA99Ki4gENY0PeAdTmeYA12XJPxtV1muIHT7lVsRWy+93nHr+qzeFKb1q/r++husmGtNvz/p0lbHPN6mIqvnQdoGA/wD1YArnBvaIUiKYZIJd3pN+6XCSQSbiNdwuT4WKtep2dGg6q43yMDnujQuMCwuLmy6rB+w/FC9hGCLQHAkuqUW2BBNi6US6WWzJXUYfJ0eL4iH0yWmLaTBF7ggH5rBfhXOI7N/rB8blXDQFNzu0Jbq03IMC/fG8T46qzhsNlMCIk5f1B+K868p2JGWeDP1Jce9BghsWkG8yqxwc5s1JwDXC5eSTzsBzXUipcjkQfHurOa7OXzoG+UFx/T5pqbBoqMZTab02X5gT0ub7q0yoAPdbJm2wHgjp4IOkA2ifT+xUtLC6EkW11vbkpZLaIcx5M/pSU/Y0+v8AU/6p0E2z24IggBRAr3rPCoMJ0Ep0WOg5SlDKUpWOgpSlDKUosdBylKCUpRY6ClKUMpSlYUFKaUMpSix0FKaUOZKUWFBSmlUuJ8UpUGZ6rg0bblx5NaLkry72t9vX1QWU/wCVTNte+8f7iNB0HqVliY8Yf74N8Lp5Yj025Ov9qfbqlhw5lGKtUWsf5bDyc4e8f9o8yF5RxLitSvUzVqmZ7pkwYAHITAA9FkmuargBoCJOm0qrRwVbG1xh8I01CfeOjQ2buc78LBzOpiJsDzJTxpU/6O1RhgRtbmLiMXmdmN+Q2A2Cm4bQrVnCnQY6pUdoxjS4kczawHM2C9l9nP2O4amGvxb3V6gEuYCWUQdYtD3gaXInlsu94ZwfD4bN+70KVHNGbs2NaXRpJAuvQahskcTxZWeOcH/ZFjaoBxFWlhx+UAVag8Q0ho/qK7Lhv7IuH0x/OFXEOJu59RzB4BtIt+JK76UJcknwZScnuynwjhFDCsyYekyk3cNEE9XO1cepJQcY4szDtlx7x91u7j9Oqpe1HGX0GAUg01HzGaSGj8xaCJ6CRvyhebV65Ly6s9z6zx3oJJ8AAIaJhc2P1GTSO50YHTZ/ilsLjFLtJeGy7tO0j8OpmfFpNuoVfDYctdcEzytGv4d9VcpVsgzDKQbBucSdLzME+CVXEt2B1IsDvaC7QryW2emVauMgCG96QY0MXA/VUqVQkVc1oaLbEB2Y/BT0WZiCRMyJJ1Itqoa/D8jswhzb5tDDXe8Z5a/YVKk6FqWcFixMayD9/BWW1QWjaw+AghVMJhbCLlroJ+A+S0qdANOzjPKzeeuqbfBDRR7cc0ltdqOTvRMlmI0PWgU4KhDkQcvcs8lImlKVFmT5krHRLmSlQ50s6Q6JpSzKDOlnQOifMmzKHOlnQFE2ZNmUOdNnQOifMmzKHOoMZjmUmF9RwYxupNgh6DSsuZlyvtX7aMwoysAqVP8AqzqTuei5T2h/aEahNOjLGTDnHUjfw1mFzeQulwJf3jfrI0Ji9lxYvU+I/U7cHpfM/oQ8c9oKtVxc4uJO5PXa+nTRYGOaSC95IYDckRf8oG5W3xPiLKLWmpmk6BjbEj/c4fGCuNr1q2MrNp02lz3uinTbeCfuS49dAn0uBKbzVS5NOo6iOGqW/BueyXCHcSxIw1M9lSa0vqusX9mIBMTcklrYFhmkyvfPZr2cw+Bp9nh2ZZjO8mX1CN3u38BAE2AWR+z32Tbw7DZDldXqHNWqAanZjTqWN25kkwJhdQXruaS0jsec3KWsiXMmLlCXoS9FCJi5cf7ae1Fageyw9LNUIBL3AFrQZ90ZgSbb2vutrjeP7KkXAgONmkiQDBM+gOq834jS7Z7nPqS99xzgmOlpAtyC5eo6hYfwrc6enwM3xPYzauKrVe/VrudnO1h00EkQDz0CvYThjRHaOLZkhvdDjuS6ByGnVKgW02SwF0CxPU2joPkoqIDqgeSXOg7kgE9376lec5uVs78tIuVqbWjM60O1sNefgL+SzqtZ72Pe2nBLhkMwS2wzP+/0VjJmcXulxkgMjus20/Edb9UWKquyHQaSeUbwNUktRvUzsTiKjCQwse0yXEhxcDaZF7afd1XxPGjJaC0HLGotI1A5CVp4emyIGZz8okwARb8Wt/PZTt4TTI/nNbUM/jawxbTTVaVHyZtvwZWH4zUIcD2TLXc97RdpN/iPRRVOLgT/ADaWbYNJ87zddJSpNcYDWgTJOW/MRpb9UqmEgzmLhc6AeFxt06lCy3sS2zjv44/k30d9Ul1nYj/WP/T6JLS4cfn0Mrl+f2etB6ftFTFRF2i9SjzrLedLtFU7RLOjKOy1nTdouN437QvL+zomAJzPEXO4aToBz3/XE/jmJBtWcYG4af1BVrDsHL0em9ogq4gNBc4hrRqSYA8SVwGD9sKzZztFURbRh9QI57Kpj+LvxDg58ACzWNmBO5nfqn2mtxKaZ6BT4zQNhVpzyzAfqrbKwcJBBHMGR8F5LWZO3RV8PUynkdFawU1oyXiNPU9kzps68ww2MeQBnftHed+i16DHtbBe5s7BxEDkuXHnHCWp04UHibHU8T4s2k0wQ5+zZi/U7LhOK4o4sBr6rDpLWmRIM92CI+PmrdbBtfq0HWC6THOxVevw2iY/lMIBmC1pve9x1PqV5k8d4j10R3wwlhrTcy63AKJDnOc6oS0tLZaxh8bE9LFZWJcaYbmqZabBDWNa0ADMCBbWwI85XWVKpjaNrDRcvxzAF7SAARs2P/Gd1cNWk9hNtas5Tjz3VqsNBcfdY1okuLyIAA8V6r+zn2Oo4Jjalbs3Yx0knMHdkCCMlPkYMFw5kTC824ZTAxVBpB1Ni0gyGnLY9Y9F2jGxYiDIt8V6uGkoJHBjW52eol6HOvMHuc05mk8rH0uFq8J9oXU3AVXF1Ii5Muc07GdSNoWiw09jFya3O4L0xesXA+0FKqSAS2JjMAAQNwZUtbi9Jv4pPIA38NlMssfmdAnKXyqyXjb2dhUzsdUbluxrS5x6gC8jWdoXnTqrJDg1wbDrkgHKL6D6D4rtqvGgQQKbiCI70CRvzXMnCAc/U/5K8vrZQm1kZ6XSKUU8yKrnGO61o5C9xpFyOc6JuzJcD0AtmvrfYfrqrow5jK0QPCT9+alZhANbfd/BcdHS5FB1G0NiBrE215WF/BP/AA8HWwGgHz5q4YAgHRV4cTcn4/p9UKSWwnFselTayzRA1nWT1T9oRYCQZv12Qvb4qKrIjlOkbeqvMmRkZIx+Rt/MqOpjW6Tq0yOir49x0bBvpfTxWa2qZE66HYjxVJJ6k0zT7Y/f+Elndoef6fROjIPM+Dr+G+15LiHtDhfvMtMRMAnaei0//wCqoSRLrbwINibSei4xgs0nVouLDvEaHp0HJZdVzg8m8adBMiOW0+a9mLzNpHmSgo02er0eKU30+0a4Fvxn8pGx6Ln+McYqEQDkbocp+BPO65nDk94yRIEmbzaLi9onzULOLkHLU77ZF9CCP1BsnG5S08ClBQWvk0KbrGxvtzk7eikos5mJGXxN9PQqFuMY4DKfU38ZCnDZgi5EadNrK2QiGth4dM6zblz/AFRsEaQZ2VjJ+Ybyq5GUkXynTz8k1K1QONaoNzZGv9lXxNA2I16b9FLU1B52hSUMK94cRbUAyRB1JEeXqs54qwoubLjh92WUu8IogST7wuQbZRJF/GD6FPjse1h7zrbafBZtSg3DsN3mXTuST1I1uSb81VrYim2nmfTMyLF2gkCTfnsvBxMWWJLM9bPZhhRhGkXcJxN7yTEMmACbnW7j5adVDjONunKxgJjWTHSYHVVsBoDFiC4R9PNDSpsFSQDOu5y2EAT0zH1WflmjSQdPiFXLmdlMiQBI+ZgqJnFhUFmPtMwMwEHeDI15c1Zbaq5sCDLhbm2TPm0qpw/EFxytAhxqF5FtO60nx0laRkyWkBUrtaQ95LIOanNN7nHbNltAuRcib7LRZxVlcSyhiHCxDnNDGmdIOaY8ld4VgsrAaob2ou7QwSASOQAJMAdFbbVBJGWbXJ08IWkupkloZLBi91ZQqY6iHFohxGsB1pHN0A+SsCrTic7RaYgSFNUpNnQH0tyVWpSFw3unfIbnnJgLJ4kn5LyrgCpjKTSB2lzOjSRYSZyz0VSvxik10M7RxOuWm4dBJdGvyKnqYBrnB5DiRoHOJA57qCvgwHOcBd4AcJO1reSqMvYOPoOnxFrgCKhBsS0+8J5gWtzR8M4gHPc0kHKAZ11/Dy2VSlhiYsBBMxO4I6aWsr2HwzaTbam+sknmSEOXhiUfKLz6rQJJ2VJ/EmGYM/fVGGk6z4KB4Assi6LFJwdc+74xPohqATIAlzvICDt5IHsLmNAMWn4R57+aifiQwNaWnL+EamQJlx8j5wmq8Cd2SV7aEDmomONyXTptbrpdVquJzE2O4uJnoqoxlhcAg6esD75qlFg2i5VcRmNgO6B4T+uqy+IAQ6q2bC4JiQNTHNFiK7i3LMRll3QET8cypcRouqNLDMZmDu2mXgEO6albYapqzKd0wv31nNMrH8DP5m+iSvNhkVI6D+DsnNLtZ94R+ikZwpoIMuMAxMG5gT4gCPMq0KgRB67HiNnEolAcIgGKjhM7CBPIJN4K0NDeX4iLzzmdVoioiD0u7LkrIZ7eEAbj0GvNF/DIcXAiTvF45axHkr4ciDkd2XIZEQtocxPknOEaVMHJxUU9x8jylR2BaJMeOqloPLQGAaCTy8PVFVrDcwBqVX/eg3UkhxEO/Nm0DeYC4uoxXN5b2OzAw1BXW5i8V4t/MyCDlMOm3In5+ijp0A6mDE5gRfYEjNbb3pSxfA3OqOdmaM2liYMFs68iVrYbAhrQ2SYB1iSSZPRZygkllNu5yZmCJcGc2vy+AdIvz0TE5a7m29wAf8tx5NI9VdqNZRDzMyS+8WNzaNNVzmI4gRJ0c8g6nbMWjpbXzTjhtthKehs8XJbkc33pIbvMsdE87hH7M4UNYSRpE7mSSRJ8p9FjYrHuc5sH8TABAuYd9fguiwFXJTa0zLnuvrLnS86bfRTJOMQWrIK/ECXOZ+WL6QdY9IVmk8tPvawN9Q2SVUfg6bnh9y4wDBEd2TfzaR5qyC45SXNMwYAgDuiQN9ZUuvBdeC64mNfE3uq0gWAA+73hRYjGw7lOipVMWbn109TyQkxaGu2qGjYE6qv+8tcbOFrHxEyPGyy24lxmJPibJMs5uZ5tJjfUe60ba+qpR5E2arRvPKymDjv8ll4biLTZs90utFzBIAn5nqrdDFzrAsSTNvIkKZJrdAn7LFVhdlIJAaSYBNzBAmNRfRUcWbkk6c+alxOJBENKz6z7ddADzTimDpF6m+aIEbZbT+vLvfBVa9fvRBjKfO+3opqVXLTGbct0v70TbdZtTEZ6oDWxNg982MyQGi5jxHmrUbszsOoQDMcz57KB7i61vnb7Ct1GhroMG0zpy2PluqzA6o4NINNhzDKIDnAc7WBnTWwuqjW4pSGDIEmRpcwGi8x4x+in4ewBpdAubTObTU6+nXyR1aDWw1rQA2JtznU+YUbqpAMRGbU2Hx1tCrdEWNJ/2+o+qSr/AMSdzZ/1+qSvJLhEZvbN0Ykc9RaC3fSPK6kFSNydPy2m2wUnZHTa2mgjwIN0DsPII08ABJ8Zn78l1aHHbEzEggkGQBOrI6380ba/QmIkDKYJ0mNLX8Fnt4Hee1cWySWugmToc3MdZ38Vq4egGe6IkQfl80moopSkyN2KiBlfLtLW/q90eBKcYqLEOmN8t/C6LE1jBGTPIIPIg/hMj1PRDQJLJ0AJEMkAeBsspTivBtGEnuyVryZ7rrdWQfAymrPLRJm8RdkT5fdlHi8NVeyGO7IbH3jtePXdRVsMS3IHGW7m8+I5qHJtaItRSfxSMP2irvLezGrrmDaCCAOms+ZVzAtIFMlzgxoa8i94JMXGuinbw0kiXAhoA5SJkpsRRcDB0i1/jEKHB0kbdyPhl99YOkjQc91WpYrOYbPdMEwQCZ2/MoKWKojul+mo5mYJHpspnZYgWBvrBPX5JKNCzWBiabastJmRDgOSpv4ZRbGZxEEaubrttylWnsc6wjLNxH3KzOL4Zxp911w4Ogbwbx1PzVq3oLbUWNxVOIpBznNJh+W5dEQ0x118U9Y1C2iyHlrbO7ji5xDQASdhBPqq2ALbEAyI1tymQd7H1W00d25uSb8+noFlP4dKNFqVsJRrdpdrWNBILnOA55oiTtNwPeVrC4TJbPmcJi/mO7AjfTkFM7D5vdgSZHiNT5pDBBjQSb6DrtdYXZqtzPeTcg6iRPI7m/VVadQlzhaO7FpJJc6L+AFvqrjmRIjyj9IVdjRIGgBzTrOp+a38GepGyo803wYJa0tsAG53ZJ66TfmgpUXCo8m5a0gf0zJi5Wi6kMvjkAidGj6iUJgkkakz8IRdDqyDCYQMbcy4taTy5gRzv4ocZVLogxGnTx9VMX21Opjf5KE0BaLoUtbYZbVIAVIMT/cq3hntIjwJUPZdFNRpCDPK3p926otMTTRbZSGWwBFtSfHy0+CoGk4PzRIzTaPWPvRX8N7sHSD0UDKYzRbTadYQnRm6ZBVq95h6m8c419AjpvOdpMzfn0UtemJH3sqrjGmb1KrRomgOIvu4dZ3+PNUK1UuPeMgbK85k3PxP11TPw2YG2UczqfAK4ySE0YmTofimWh/Dmf8AyeqS27q5Jr0ddnThyrxP366oy0jY21i/lZW9DkWpNm6pSbWcRzAMKFtZo5kg32g+eqlOIHSPEWWUpNbG8IJ7kb650AIMSZmfQCw+isYfNYydOkeihOJZJtO03HigrYqdItyEDTSfILOWaWjRrFRWqLTpO5jf3R9AopvEZues+glR03OcAY+LRM84R4hgy94tHnHxIQlIG48hVagGo9IPwRdoHW9Db4grNNWnMDsjAO8kx53VJ+IANneOU2tynxWiTJdF/EYVkgm97iAPGYF/7Kk+iG3FtCSWi/WLwfoq7MWC4gnU2B33if8ACCoXTIzATAiPEzdGatGPt+S+McQYdYfm2ncEg2/RWX0QdifKRKxntc78wiZj8XLz2hVcBxhzaxoOcWNaAWkgAjpqYHRVlzK4+BN5XTOkbgQNmt8f0iLIajWAAu2NryBtIugzDs83a5pMBpADtRpPncqq47y2dhmBPoNP7rBvk2jHg0MPX5B28EwjrVHSZNoECDIPLwWaHusDEXmJI/wnq0iBqHTYQbHwmOqTgmPNlJKuKY2RILrQBsZ+GiDDGdtz8vqsP92d2hIuCZ1/FvMFauFLm84Oovz8ETwK2YLG8Gt2TdLiY+O6pvpGSBHrCd9UuEyRp0UTXzoXE81mosu9R4hoHTUTzUDKc2BEi0f58VYbTGpJ80fZTuLooMxC2kdB5lSsZAHhzKldStqRBFwULqYJ+coBvyRjMJHd8e8PmoqbDOoB6eEKfsOvzTChG/mnsQ9RVJNjtuFXLOnmpHzsfvzUL6jtE0Jono5B1I8Y8pVSpcuN9SPC3gpqbJsY1T1qMAwbzKpJXuS260FA6pKCD+b79EleVGOZ8G0wH7v8FcpPAHI9LWVeyKAuqUc25yxlWwZFMGe8TvrHiRYecKCvhpPdeWgxmsDIAsOQvGo5ooTZiN/mo7aNFisifguT3Dawb66dFH+4An3n7QJbHU+7qrjax8fvojdWPgp7dF95sgbgWgRbKOep8STdO6iw636bFTfvJ5X8/qo6jgdWhNQ5E8QQpAXEa73nwJ8teSquw7LyN7wJv47qy1o6/FOaQ6+pTyIM7K1PAUybxaYzSYOlhtojdQO2WeZGg53CmDB9ynLPD9UUGYza9Mt1e6Ts2w8AAuV/gNV9XPENGk6mSSZ56ru2077el/VEaIOquM8uwn8SpmTgMLlaGPbOXQje8+v1VvD4GmTJdpHdBgGPzEX8laFKNk+QclzSwk3Z0Rx5RVEeOwbYAbl301PqJWdWovnuibwJFx81qFgiLRyTtoDQCFPbfJSxkvBmjBvAEtAnlb1k2Vqnhoj3XHxJ8plWTR8Pgm7MBNRkvJMsRPwVH4oNFw2dxl+aE4lunPkDpzkdVcNMawOf90x6q9efsTmjx9yj+904mZOkQR8lLUqWkNBIvEnQanRTuYhdRB2tyOnopyN/0HcS2X3K7cQHNLhBAn4Rt5hRUsSHfhPw9NVdyjl8AhI6Jdkff/LKr6YJnz3lM5g5O8/grKY+ngjs+xd8gdhYNwPIn6KB7gNtOSt5uibMq7L5J7/oo1KrdwfQo5bA7wM7ZoI8VZL0Dnquy+Se96Isvh/Wkmz+HxSR2Hz9g7/r7mk1xUT+2J7uQDqbnyWY2mD+MW6RHxVxjj+afVdEovk5k/RLNYOvkLdxBnyKDGY5zI7ov5/AKVrp3Px+SZ9N3idoJb81Mk+SlRm4zitURlaRaSSD/wCKHhvHS4xUabmzgDHn9Vo0Kb/xR6n6qwXwJIEDwQrW49Am1wdEfaLDxHtCxsgCYVLD+0DXVIMAGLTcne/qtFFvwZucV5Op7RITyVTMwwY10+5TOx9Nj2tzgF2gvdKh3W5eAKkUfadUTXKaKsOU4KABElQ0xHWd09kJKYlLKVYeVKUAKaUsoZg5QkpiUJcjKGYNC5MSgLkZQzEmZCSgzoS5GUVhISUMpiVWUVhEqNyYvQ5k0hNj5kLnJi5RucigsJxUNRyZz1Vq1FcUQ2S9p0SVLtfu6SvKRmNZrU7aYmYEpJKTVE7fv1T5ikkkJbEjL6oX3gHQ6pJKSvBRxXAqD9WRvLbGfFVB7KYYatc7xc75JJKYyadJjcYtXRrUMCxjQGggAREk/qpKWGY6C5rSb3IBPkkknbCiRtBo0EeED9E/mfgkkqJY7XmVI0yfJJJDGCHWCIlJJIORjqEnFJJSMja66KoEkkxEZcmTpKhMSB5SSQIFC5JJMQKByZJAAlCUkkxEFQqjXckktYmZVzlOkkrHSP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149" name="Picture 5" descr="http://blog.nutrientsforlife.org/wp-content/uploads/2011/03/phosphorus_in_the_soi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752" y="2743200"/>
            <a:ext cx="4419600" cy="2724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1739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Phosphorous Cycle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800600"/>
          </a:xfrm>
        </p:spPr>
        <p:txBody>
          <a:bodyPr>
            <a:normAutofit/>
          </a:bodyPr>
          <a:lstStyle/>
          <a:p>
            <a:r>
              <a:rPr lang="en-US" dirty="0" smtClean="0"/>
              <a:t>The erosion of rock releases one of the most limited nutrients into the soil</a:t>
            </a:r>
          </a:p>
          <a:p>
            <a:r>
              <a:rPr lang="en-US" dirty="0" smtClean="0"/>
              <a:t>Phosphorous is a very limited nutrient in most ecosystems</a:t>
            </a:r>
          </a:p>
          <a:p>
            <a:r>
              <a:rPr lang="en-US" dirty="0" smtClean="0"/>
              <a:t>Remember it is a central part of DNA, ATP and Phospholipids</a:t>
            </a:r>
          </a:p>
        </p:txBody>
      </p:sp>
    </p:spTree>
    <p:extLst>
      <p:ext uri="{BB962C8B-B14F-4D97-AF65-F5344CB8AC3E}">
        <p14:creationId xmlns:p14="http://schemas.microsoft.com/office/powerpoint/2010/main" val="301095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Phosphorous Cycle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However when rocks erode they release the nutrient into the soil </a:t>
            </a:r>
          </a:p>
          <a:p>
            <a:r>
              <a:rPr lang="en-US" smtClean="0"/>
              <a:t>This </a:t>
            </a:r>
            <a:r>
              <a:rPr lang="en-US" dirty="0" smtClean="0"/>
              <a:t>allows access of phosphorus to plants and other producers</a:t>
            </a:r>
          </a:p>
          <a:p>
            <a:r>
              <a:rPr lang="en-US" dirty="0" smtClean="0"/>
              <a:t>They will incorporate this into their living tissue</a:t>
            </a:r>
          </a:p>
        </p:txBody>
      </p:sp>
    </p:spTree>
    <p:extLst>
      <p:ext uri="{BB962C8B-B14F-4D97-AF65-F5344CB8AC3E}">
        <p14:creationId xmlns:p14="http://schemas.microsoft.com/office/powerpoint/2010/main" val="1385575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Phosphorous Cycle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Consumers then will eat the producers</a:t>
            </a:r>
          </a:p>
          <a:p>
            <a:r>
              <a:rPr lang="en-US" dirty="0" smtClean="0"/>
              <a:t>Other consumers will then eat the primary consumers</a:t>
            </a:r>
          </a:p>
          <a:p>
            <a:r>
              <a:rPr lang="en-US" dirty="0" smtClean="0"/>
              <a:t>The consumers will use the phosphorous in their living tissues</a:t>
            </a:r>
            <a:endParaRPr lang="en-US" dirty="0"/>
          </a:p>
        </p:txBody>
      </p:sp>
      <p:pic>
        <p:nvPicPr>
          <p:cNvPr id="4098" name="Picture 2" descr="http://facstaff.gpc.edu/~jaliff/foodcha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2209800"/>
            <a:ext cx="4286250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979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Biogeochemical Cycles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However there are many different biogeochemical cycles</a:t>
            </a:r>
          </a:p>
          <a:p>
            <a:r>
              <a:rPr lang="en-US" dirty="0" smtClean="0"/>
              <a:t>The other major cycles are the </a:t>
            </a:r>
            <a:r>
              <a:rPr lang="en-US" b="1" dirty="0" smtClean="0"/>
              <a:t>carbon cycle</a:t>
            </a:r>
            <a:r>
              <a:rPr lang="en-US" dirty="0" smtClean="0"/>
              <a:t>, </a:t>
            </a:r>
            <a:r>
              <a:rPr lang="en-US" b="1" dirty="0" smtClean="0"/>
              <a:t>nitrogen cycle</a:t>
            </a:r>
            <a:r>
              <a:rPr lang="en-US" dirty="0" smtClean="0"/>
              <a:t> and the </a:t>
            </a:r>
            <a:r>
              <a:rPr lang="en-US" b="1" dirty="0" smtClean="0"/>
              <a:t>phosphorous cycle</a:t>
            </a:r>
          </a:p>
          <a:p>
            <a:r>
              <a:rPr lang="en-US" dirty="0" smtClean="0"/>
              <a:t>These cycles all move nutrients around the planet in different forms</a:t>
            </a:r>
            <a:endParaRPr lang="en-US" dirty="0"/>
          </a:p>
        </p:txBody>
      </p:sp>
      <p:pic>
        <p:nvPicPr>
          <p:cNvPr id="3074" name="Picture 2" descr="http://biology.phillipmartin.info/biogeochemical_cycles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8" y="1828800"/>
            <a:ext cx="4761412" cy="3600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3392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Phosphorous Cycle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The consumers will then release waste or die and return phosphorous back into the soil</a:t>
            </a:r>
          </a:p>
          <a:p>
            <a:r>
              <a:rPr lang="en-US" dirty="0" smtClean="0"/>
              <a:t>Decomposers will then use that phosphorous in their tissues</a:t>
            </a:r>
            <a:endParaRPr lang="en-US" dirty="0"/>
          </a:p>
        </p:txBody>
      </p:sp>
      <p:pic>
        <p:nvPicPr>
          <p:cNvPr id="3074" name="Picture 2" descr="http://nc6decomp.files.wordpress.com/2010/04/mushroom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676400"/>
            <a:ext cx="4232366" cy="3174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2063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 to Rock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The cycle would not be complete if phosphorous was not going back to rock</a:t>
            </a:r>
          </a:p>
          <a:p>
            <a:r>
              <a:rPr lang="en-US" dirty="0" smtClean="0"/>
              <a:t>Sediment and soil that washes into waterways will settle at the bottom</a:t>
            </a:r>
          </a:p>
          <a:p>
            <a:r>
              <a:rPr lang="en-US" dirty="0" smtClean="0"/>
              <a:t>These soils and sediments will find a resting place at the bottom of a lake, river or ocean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83" b="5120"/>
          <a:stretch/>
        </p:blipFill>
        <p:spPr bwMode="auto">
          <a:xfrm>
            <a:off x="4571999" y="2209800"/>
            <a:ext cx="4411965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47981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 to Rock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0" y="1600200"/>
            <a:ext cx="4114800" cy="4876800"/>
          </a:xfrm>
        </p:spPr>
        <p:txBody>
          <a:bodyPr>
            <a:normAutofit/>
          </a:bodyPr>
          <a:lstStyle/>
          <a:p>
            <a:r>
              <a:rPr lang="en-US" dirty="0" smtClean="0"/>
              <a:t>The sediments will eventually be packed down by layers of sediment on top of them to create </a:t>
            </a:r>
            <a:r>
              <a:rPr lang="en-US" b="1" dirty="0" smtClean="0"/>
              <a:t>sedimentary rock</a:t>
            </a:r>
          </a:p>
          <a:p>
            <a:r>
              <a:rPr lang="en-US" dirty="0" smtClean="0"/>
              <a:t>Eventually this rock will find its way to the surface and will be the rock that is eroding and weathering 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24" t="23206" r="1429" b="4371"/>
          <a:stretch/>
        </p:blipFill>
        <p:spPr bwMode="auto">
          <a:xfrm>
            <a:off x="152400" y="2514600"/>
            <a:ext cx="4419370" cy="2636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8418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Biogeochemical Cycles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9530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Each of these cycles use organic matter and abiotic reservoirs to house different forms of chemicals</a:t>
            </a:r>
          </a:p>
          <a:p>
            <a:r>
              <a:rPr lang="en-US" b="1" dirty="0" smtClean="0"/>
              <a:t>Organic matter </a:t>
            </a:r>
            <a:r>
              <a:rPr lang="en-US" dirty="0" smtClean="0"/>
              <a:t>is tissue that makes up living systems</a:t>
            </a:r>
          </a:p>
          <a:p>
            <a:r>
              <a:rPr lang="en-US" b="1" dirty="0" smtClean="0"/>
              <a:t>Abiotic reservoirs </a:t>
            </a:r>
            <a:r>
              <a:rPr lang="en-US" dirty="0" smtClean="0"/>
              <a:t>are areas outside of living things that will store the chemical</a:t>
            </a:r>
            <a:endParaRPr lang="en-US" dirty="0"/>
          </a:p>
        </p:txBody>
      </p:sp>
      <p:pic>
        <p:nvPicPr>
          <p:cNvPr id="4098" name="Picture 2" descr="http://www.saawinternational.org/cow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524000"/>
            <a:ext cx="2946399" cy="220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4" descr="data:image/jpeg;base64,/9j/4AAQSkZJRgABAQAAAQABAAD/2wCEAAkGBxMTEhUUExQVFhUXGBobGBgXFxsfHxwcHB8cHCAgHhocISggHhslIBwgITIhJSkrMC4uHx8zODMsNygtLisBCgoKDg0OGxAQGywkICQsLCwvLyw0LCw0NCwsNCwsLCwsLCwsLCwsLCwsLCwsLCwsLCwsLCw0LCwsLCwsLCwsLP/AABEIAMYA/gMBIgACEQEDEQH/xAAbAAACAwEBAQAAAAAAAAAAAAAEBQECAwYAB//EADwQAAIBAwIEBQIDCAIBBAMBAAECEQMSIQAxBCJBUQUTMmFxgZFCobEGFCNSYsHR8OHxM0NygqIVFpIH/8QAGQEAAwEBAQAAAAAAAAAAAAAAAAECAwQF/8QAJxEAAgICAgICAgEFAAAAAAAAAAECERIhAzFBURNhIvAyBBSRseH/2gAMAwEAAhEDEQA/AE7+LzJvJEb4xiPktgdemsD4nUSmhGAxMgGLgBsPoxjtoc+E+anJaiqFhthBNUOY/FLCQB7bdGHC+Foqpcb7CUwqxhhc2SdmkQZnbA35MN7ZzLhb7ZWpxjOq1LWYq9lqISYYXWuFncdJjb406p0nWyo9Te+1bQMLEmBsq4A3LSIG+sD4ZarP55LZwrC03TgJHLHNJIBiI31fiEatcAWpALIYmCzookMs2gbi5Ii1d9bLiRfwrwU4jxcKwQFBNpUqisqsCbS8xLAiLZiOszqX46nUtqZK0afZgxUEDAXEySckYAibQdLG4SilJGqUpZpulwRaGtlYClgwCkHlAMjI9IYVUb+E7lmUsqsQq3AljDYuUAE2mDvnqc8HHQYSi1XR1PiHG8OjBDTNRRYQcG/+Has9cLAN0zM4nWHh3HUzxBWqPLvtuPM2QNiMBQSSYU/hg6QcbxNqmqDBafMRXWbiwJE5mMzuNiMaa+GOUpF6U2EHyahwWJMTJmBG3aRGRpW4v8iE5J7Q44ziXphKKHy7qlpVAQFXlNhKbSWEjIG2wgLq/D1abinRRHq2kl0OOp8sPChh3LNPpETGgeGrkvYoKoAoeowg1NyQVA5fUBPWPbBvh3iop12Q0l8t+cQmObmkiQCrYA6zO3SzXLWwbgPBXQzX2ZWI5wTKXNDRPMInoIWN7tGcBRp3rUNXkIICHLzAwxGIiDM7FehxdCOIch0YPVo1SqhSyNIaGIZr9jbhrSWEYLa9+8inetVWH8NQaQAUYMqAoWJHqbrsYImBwTXQ3BeiHRia1QJVMsP6WgI55YGUDcuNhMgDXOUOJesbUQeSWxaOeCJ2iSCubo6T+GB1/D1melTZFYKDKzJJbcqzSGUjMsLYhZzIBng/D06dTzKlUOHJNVrQblIgXbBiIBJFwGMDBBhfYlxvo5Gt+z1e5F5mRyAriGZgSLYWZNKBEkgLDFttNV/ZMU2Ys0oklXZgC8bALE5J2yDZEiYD7xHx6iXZ6VJ2cLNzFQBIOL91MRHQ4P8AVqKNcc1MSigSFZiZJIGwghdyC0DblzlSgm6ofwx8oH4HwSnUp2gKZYkXzgQBMrBBMzI2B32tB8X8JcoKdBgVYKGKFVuKCCckQInOJjcgnTGp4oSgHPTQQDUcBL6lwHJLzbaSAJgDacho8Hvry0KaYIQl5tGZGVOcAC0GBdmbSdWoJGmKEnF+Fsj8MhplRNjYK+klYyDaIO7dvnTal+zjXo1JGEWFwWSJIgoGMGBzSwGZgAGCGHH16HnBkAYlYD7h+ii2TcpOSemekSP4l4+pQIWcs6m6yPTMAItOWViYMtneYkjQuOKJ+NWKOI8OK3taoVX/AIhaZd2AIQKDgQEtRTGFk3QdR4XXovAmRscRuW3gHBMdTAY7HQPj3DFyBzUqVOBzm2cEkKoFg+BdgCSN9C1OJCeWadvlENawBLHJUz6Td+HCjYHUSXkGtjTjuML0mAYtCqtoY9FmFHpBuJJOBBHUkEbw/h0CKIU1oSqKZAP4iPLbdTd6YGCFXaSNY8DxaUghYQcsgzsY5oAkEQDg9o31klYVJZiENvMxUKTAkTP4TJEEA4AMafkmSYRSqurPeGDs0MJWALthzQcQRj7yI2owfPclKlVmHa+yMwY3kxggErPzQVlpojBWsJNwk5VQGjMROVgkZKj30k4iva5CmSgdjMevYrH0Wf8A57RqHHRDi6GtCoFYrAJJuYnupDbTiT09xO2hKTyKiswTzCA7AdGIMATMlY65hs9NLF48iXViSzFnLEAyYuuMAiCQfnbR3DcNJU3KgZOWWxdcnUTgzaPiDGYjBtiUKZ0dXjJotzWhagMlsiFAMZknmgRkRGNtMfA+PLV8EwxqMx39Km3HTcsNhzSdtcX4zS8sU6BLE+W1RjBxzgNCwCCLT223EZc8LVRS4DFOQKWBKkoVW7/+rbQN8E7RrSqdmnTDG8TWnUcrLOKkotwOUhQxx6RhgJMkCcLDD0vEFZSz3nPQE5aWySJPaSOh2iNApUPEMV8xvMBZWJECVk278oYwoIn0DvOoSoq1GRbZAE3HAgDC4OJLH3x2k5T6+jKV39GTVrqIFIGoHgF3Q0lFrAgW3VGIMzJMYG0jSzxP9qatMW0ishLWJgACZwNyDgSZwNDcDx4RGZyDTASADcCQtpBIOBeqtHUkn55niailQFAF0E57SCDjcmD9tdvk6A//APZapNxYFpmSWIBM/hOMf9aP4fxqsGAl+bMXXAruYBJImO+udSkNuk6Z0gUA5+RTlB1nuBE9MnToo6vwzxik9MU+I5wchUgYi3lK4BhrSMdIMjTTw6jR8mqbCr08BTTWJKMrB1utMrfJMelTnGvmXmWsTHTIJj6SOvSd/jT/AMN8StbkqgWuSQ5ZStoKD+IvLaCxgz3+NAg3wqo70wu7IJPW7maL8kQBiTjYTIA07/Z7jQOYsXWmXKJE3sRJJWJhTPLsSw7RpQ/iouYPULsVhaW5BYjGZpgXAE2qSbQPxaFIFSkYdoDrTY4hYgsqWgQPUZx0A98ZwTDFD3jfE0SieZqbssGAw9RItBYkM7jJaJVD0Ol3hPEqCrPTcRNih5BNoADACE3wY2DbwuvUeEWbfJF5M2scFiT+ExGItboAwEjUcRRVrrUVauRNUWg2LiIKkMRBF20Ync3QY2MuA8aZalzsVchOXYrTuVCMwLlUyBmRIMRlwvGUroi6pSQSVXkU5MxglmsI5YwZM5A40cOGvMFjClxOBN6rmRuLRE3bGDJhnR49aahJi+ULCQCDAvCkXOvQHeJaBBhWXQH+0H7Q+YT5dsKYamqgKjAkhiuQQWJjs25HLrLhvGGybmqQoxgm4nfmJyRiTk/loDhvDAjSHRfUoLAOCDEB5O0SpgCfodO+BCUkinzFjIZUcWSIJCpmPckFd/lsSCilYE5agihQotChmm5zE3GCWEkZkZzmErW1XFZmC8xVASLwYGVYySDJBJESY3jSHiHqVGIS4Ksy0LSQHMm5wSe5HeesawPGLSkUqjT3gAH1c0QpgnPOpOcqd9FAdlW8YoU6iv8AxHceliFFoBgiGBFKTi6JEDJkxTj/ANtXiHtWm8qo2lSSzZYzaTiRuMGdfPqnHPU5SwaREWgfnIY9pz7dtZcOWJgIQMwBOwzkzMe8xp0FnSv4wTyCpTCkklTdBOx9EnbudC1+NqAhEKKHJa51IEQSoCsYadzKnde2FSuAwIi1TI9XM+CAcmUkznfO041FRlEmS0/yiJ73SZM9NsaEqCw7gOJqKT5lVQoGTcpViCDHIwMgEn6e+ndCsjBAFK2XSCJ3ypBmAygyQowC8zGuZ/8AytYkfxKuMCDmCcxtBj4+miqHiBC8zmWaBJlsTJmZILbEEkkR0A1LjYjoKy8LF5uZ0RG3OfLhebYk4i0QD3wSAeNRrLmpNTQktB3LGAqwTJIAukYgiJydAcbWNG16ZUNGGAXERInfBjGT950tr8cl5aKjMYshhyjqCYJJER02ntp0DVnd/sj4io8xg8NnDnBNjhbo2UMIPq+OmiHpUyvlpTvwwKIIq1CbrhdabSWNk4wJnXC8B4mEZVBYZhl3VZ5cliSxmMRG2c4P4jxZkJEQkKIU7QskLHrNxJYmJkT2JVAdFV8I4alTFzrLmRDXMMk2XmZ3HMt5ONgCWG4VBygelAHS3eUZ3hzzZIuiDHtOBzg8UvAZ6YCwtoZ3LY5ZHQvIJ26AAdCyo1XY2l1UUpFxaFLT/EwIDNJgD23IOhpCpDypw6VGvdSECuTcQzbsArMJuDGTJk7TEYpxfErApUpWpaLiYAkqCST6iQBuZIA0treLJTWHKCo5AYCSAoB5LhsMiMEcs4nXuAUAV6kkK3pEPuwkmFBZhBBuiPiRGck6Jd+DFiyJeGUgSdgDnYAiY5T0IP3Oh+MCyp55CgOFEw5CyuNrbZOclzgACWPDq1RaXlhgKtQhi05iF2GIyu/t86ZcDwYZ+IcxTmsSgp07iA4kiFhgJA32/WYJ1syjxvycJwL0lR1flD2wSASCLhtEQQSCcxjGljq0mIjpvtrSvTDHrI6GP1OdVClYHvMA9++unzZ0MqHxtt7jV+GIAa8ZOxH+NTxBwJM+2fz1gam3QToA38+FkgjJ2642/ONFcBxSX5tAKkE9u/vHU46e2QaCrDXMeuOpj9PtongyqkyBMQQesiCCfjv27xoAfUKdH1VEqWgVBd1BHKR0BtkSTtA3AjWlaqV4ZPM5jfcxwSQyCBOR0OT0P00tfimdhbHNTiAIiGQMTO5Iuk+/caZcdxNBGJqZ8v0LBCAtEekcyQNj0EdZ1DGgLhqtdl8wSoZxYQSYkmSoMnZoF28L2EY8IblNOWuaGZhFkqCQoP4SWiW5gcYxmnG+KM9SacCmssALYgAE/hEnGJGMaVjxB3M1GNhbMR9YGAYmY/zp0xaOy4mvUZEp06rEKyIWNtrESC56EAQBtsTgySm40BXPmu5KEWUk5jAiC+bQJ7bkbRnSfhfFqlOoGDXAESDMMBiDPcd+kdtNeB4wNIenRLRguBMkQsg8pOcEqSPcDCdoZWkyOpLXIuJxJuG0C6bjtMDGseJ8WqelH5Y/pmf9+3TWdWk1RoQ82ZpkCVgd9m/I+2h34J0/8mBMZDDOTE22zv10Kg2MKfjVVjFaKsgg3SAAdwLY3/udD+dTKw1L5IdhMZ2Ymce/v80oNaMMrD4bf2MRon98a1kU2D1EjOR1uO3eRnbtqrCjJKEJJmmj/jddxuQoyz5jAPyQJ1WrVFpVRC4OfU0bFiPfZRge5zoTimM3ZN2ZYycY3OdEinAPVdpGY+Y/3bSYFOG4pQdn2zkY6H5BGi04miTvHuV2+0nVvD6VKpVRHcUlYgGowJC+7R/ke8b6L8f8AHDVRT86nVJFymkZBUzBmBaTvEnrk6ViAvPU+kFiMbbnO0bLH/WqeYl8kEENcR9Z69416pw5AiWHcEkHPcD75GhzTY8uDnaDiI9tv8aMrGgzxLjFkU1tK0wQJySSxYmRmcgSMQANC+Wp37ysfTPxqFpR1yepIgbj3xoxKDLiBI/lxPWJnEHBjSAxHDWkXTAzAEe23U/pqslvVMEQATP2yI156Zmcqf6RJ/5+ur+WckhD7kRnpjAOnY6Ck8QakwKIrFALGIYw1szAIEqzEjsQDkjQlPiGVlYkELJAYCItMqKcWhWysRGdXqq0Sy2yfgfQYPvM6yFMGYQxHz95/wBx9dFhRpw3HTLOJYAm4MZn/kjpt8Y0y4DxYsQHUBEEgSQVgz/8pJmPaYmTpMKX4oiPp/vxqAzmYMzEkmQdjsfposTR1Hh3GthnJgWneSpLQIAGIALY3KrtGTqHGUXpDzBcbibPMCTObyYYTuLcxJz35leJLikgFoUEm2csTFx3kk2iBgWqIwdY8QGDmcjY5wWUBT79NtAgS58gGJ3F2Pz/AL6lUIn1T3An/H3Gi+HokBbVZmOLUFxY/T/nrrDiOJ35Qp2i0giN9zM/lvgasZ7h0ow97lXCypjE7kEbgnYHvoCs3SPz10fiXCcNT4dWp1GqVTuSce4AiRHc79htrnTQPuSdHQrsvw3BvUNqCWgmB2GTE761UcggT3Pt/vtrOmjWkxMECTB3nofjWj1SSR6ROMR+QwD8amxo28K41g63taqm6Sx5c5EQZBnKx1O0nTLxqijU2elJBtJCn0jYSDBMLiJPSdc9xPKQBiQCSDO+f9GjlqL+7sCSXeMk4UXSQO7HPwPnA/YAJBsIGBOT3Pae0dND1TJ3n42+2t72tIBhW3HuNZ2ARqrFRVBrahVZTIJnuDn/AH21oijOpK9QPfE9O2pyHiUqEkddyZnrnVUqPOWPaZO3zoxaE9ZJE6ipw8YwT0jSyHiDeeehJ+ToxK5tbJnY7mJ2k9PidC06VpBESD12Ptpj4ZwNTiK6BQlMVHhc2oNvxGRj677dNK0MHsLIJAOJxjBM9cbn8xq1OlbNwIEwQo74yT/ffXWePfsJx3DU3d6alEHrpuphRmSDDED8vidc2gJAGDjHX4nuOme+ixUQxUghQDHQR9cbgjEHbftryUggtgTEEyAJxkCJ2kEA/URrSkxDCBkgyYjbrmB95PxrbiqKusj1AZB2zjEjfrHaPkljZZeDXdFZlU5ZCwBBkCC0ETmAwH5aHqVEBKhXGMknI7DlBJ+Z0f4c4hU8qXW4vLSGkiyApgFRPTqT1I1Ti2k225bNxm2YPsdTYULPLIMG6REhhj7YIOtQwIn1bXEkjfqZAJ+Y064Hy6YDGkrLDcpYxOQWBAMEE7AHpjW/iH7PvRCs7o9BxyVaHMp64O93Ugge2xivsWuhIWqKOi9RiDBzJncGZ220PT4xSeY3NtFsx8dIP0/TTl/D2fJrswACgPPKoHKo7CNgP+yKHh9BCDxCuyQZWmUun3YkDoffbSGxEQMlRJPRcAD4Ix8/OsKiRinHuRke8yOmmBoFQS1OmCIEVJlYJmQIESIyOmppLLEpaVgXWSAD2VQJOZz27Z0wEvG8NUCyzTHSROQNhMke4x+eh6LFTzSAcdPb+2mnG16kvLlryL7lDMYz6jkZM4Izpe1IxccL8RP+nGneiQvhmUG5XLU0AaGEc1wAG5Bgm7foffRng/jdFCwr02qKSW5Ts3KMZiMGY9u2ucqL21KP7apiHFG9SGR7SvNPNP0Zc7H43zrelPlNVauGeobGRgGePVdkG30xcM5jqRqoLH8OT7Ee85MnUVKlj4FznJInBEYGP00rHRuzbgyCNukHrg7dtZfu+4g7jMYGOp2/09tDV+KCj+rcrvOep/PbQ9LxB8wd+mI0qGH1OGwI2nBHT66ErArgjE752/06mhVqOSOnUf41u9NjsQYGwBJAnr2P/GgK0LKq55QfedbUDKlWBK7xMQe4x9Ntj3zonh6GZaTiemc9Navw7dBP10ZBQE1HaBAH1+51NVTGB+X+zoxKTGZkY/3A1rSVYg75wD9R10rHQHRpEmYxbP2/TVgvUD6RH5jRicCAIEmDtIiP16asOFjaD19QEfnP+dKx0YJTYCIC+5/sNUqGfnac7foNMOH4U5LRtAA/71pXUSbQyqxlVIDYEeojrMn7DpqbAUpw2xj++rVaLkErsdx137dtMkcBgJxMQd4z017y7yGutETaRn7dT00djIHivGVaK0Hq1DSTIQ7YyFJ3KzgCcbgY1twwpgzURTGSvOA3SDBBn3npog+WrKrkk9bT+Ex0O5j8PUjVma4KPKmCFL8oGZEyCYXPt9dMVCp6SlSqsJgYO3yJH99e8uFEgnqMtiD7GPf8tb8VQVK1SlOQYlTIg5AIb8XfOprVAqrFhU/r8HroF2YU6xgLTZgega2BEk2kfX9NbCmzAm4KQoBCGSBiOvfO3fWL8Wy48tbQTBKj77Y1HE1LQJ5yRy2ldzjNoOMHEqcbjRsPBakHA8uSyzgxkHfYETjMT9db8PQyVAaX/wDTUkKWBP4VMNy/UT1jM1vEaZUeXSqUysbvcI6xyjrtM6pUqTJUqFO7DJ78w7do6aLoXZanXK8zc39IIbIBgkbA99v11HE1nYXOGHf0x03AwB9e3bWVCi4J6xhRGdy0H3z1yMDYDWlXiYEMgcCJENjfcqYAE7T8RpXsbNv2a4bh6vECjxVZqVJph1AY3HZQ5mwHuVM42mdFftL4dQ4fi3p0Kr0RatssTh1yCdzPX/rSqnwKPThbmuO9pCgAfzb3THtBPYaFPhNQsopSzHAUyTEwAJGdgcTqr1TJ6ZpxXFNRLJNMlouOGYROFJHJMwYH10uqV59QPx1/36aIq+EvTcrUXmUwwxM/SQd9M/CHo0SWel5rj0ryhM9W6n4GldAkI1e1wwVSB0Imd9x1Gq1qIYkwAPYY+k9NNPEOKFWve6ojGBaohYi0AE4n5170kwmfmRH1wNtOxh9Y1cldu4B3/wDcx27ROlLXLdexJEb9J7XZJzvp6nFgAlqfmEgWDzRyNPNIJ5gRIjEe84ScTSarUIK25JOT8fTGpsEhUKdzE9NGUOE2iCO57f50Z+6R7fT8/wAtEfuxAFqggwbSfpg/locikiicMAcQN5kwftrDiaxQ9YxBn8o/366I4jjwostCnqFO31H6aW1OGJhrgSTJ/uPjQmDQdw9VGBXlnvif/rj7HRIAwAdxAjB6j66WJSCgllMHYg4/L/c6NoVQFESxPeBHeMyTGhgbtwzC2GmD13Our/Y79muH4ynUmu1OuphQCPTAgxmQZIn21zBpOaa1BHlHlksN/heYbHEA/lrPiGNwCT15lBEf9ieo0mmNMK4/g/3etUp3BmU2kg4xsZjPxrMVARkE9ep+Jj9NUp3EACR0Nxx175P2++txwglis7SRAz9/0/TUMZNNDMneRynoPp16xr1OioaSQDkSfv8A31k1QLNnMR0H6iPpozweiKzBXK0ltLXEE5AJC4wSTt0++ktgDvQFpKkAGII+cHQfBs2WY9DNwBn5n/c6arTQMAMN29znpjf21jw/C+XUUtTFcZlGJVTysBnOxN0AdPc6E/sdE8PxJNKCoE7AQN9zHQe+tV8RKlw1pQwCABnfqcjeDtOg0psJDkCItaBJPYiQFA37/SdEU/CcglougiLWBBkCCO/fGe+nnoWIofhrqkrEmDaAc/HQROijXZwKZRVBOeXJI6Znrpjw/BBMBbusfiX6jBjtoGoGSowugHIOeYHpO4+c7aMrBaDaNCZJmYGGJgbSY+n66xqUkRwDKXSWiIEDqfeIHXbVqHEEhy3NbkdOhGCREj31fjHdZDLbZ6kMGSI/FmMdQDOTkEaEwaBj5DEkqbepZT1xMzgY1epSpAAI7BbrrlgkHeO4zmdC+W5z5htjbcAR2jPvj/OiKdJWAlUgEiR6pz0yP008icQStevIZK/hkYGIJBgZ956nWTsGQwSB6bQSTPUx/wA50dxKVLcAt/LcMoOoz1+nbS/Yd4AAFuxPsc/96cWDQRw9QLkOZMrBa0jr6Gf0++x0Y3DkjmJJwS0A2j3wZHX/AEaX0X/EyORJAg4n8yB+utX4fKm5lW4C3MmSCYUmDjO++qZLQ88f8F4OjQATiprggeUaRUsp/pAxEyZbadKPCqdEVqa1zUamHBYLcDZnGM7wMZiYzGu+/a39rOE4vhGSjzV+VQrUyGTMk3EREAjB3Ma+fLw7hoMAdiAfsAY6dhpOmJaOw/blPDxwlEcLTpCo1QelmZrQGksSSbfSM7E64ivwLPAXy9geYSMTkGB32+NHVqCgqzyTkyNhHQgZ2+ml/E1sAwwkmLDBj+oH+2mn6KYZRsp/yneGDEfcnpPt9dZU6TFromTMhgViP5pnr0nR6eCARzTO3t7+2sayW1Qp9R6ksST8zn6jXLH+oi3SNnxNBPC8PuWPfaIxsPz663bw+ki3uSDuZEe25A7bdtRTqfhYMCCqqxGD2zP6618SYEbQQc4uJG/xEbROpfK2VjQo4ygIJnBgD9T3n5HTQv7mspMpiZg5yM4Hv1AGmfEm5QWkdFwVn6dZxsPtrSlQVqiAw3Kwi+MSOgzOqXLSJwMv3W4czXLPUL26RnQH/wCMRTMwo7BgIPcwQf8AvXQVFE4W3YDrFv1z9R20HTPPZJJG4hrc/MiI6Tvohy2DjQuq+HIIZcsBJhfbeSM9NE8LQDAq0KAZh6kk9jGO35Y0w4eq7NlKeDm4MfyiATPQ63HAhmXzDFpkQCc9xBkAe+tHKlZNWzBbC0SAwi5buY/9e3tnWZRNhjmAkS33IBOPjGj6fhyIwYhmkkgTJn9D1wPbU1OHQlbQw6kMTIxAwBt7ayXNFtItwdWKkWnEBYDYMCPaevePqNdB+y/7MVuLDDhwgpqQpaYUHB33JtIPL30qqIjGdipEkDJ+4kAjrpv4V+1HEcFRenRtXzWuLNzFTEYyBJwJzEa1VXTId1oecR//AJ9xPllpplwTgHOAxJhlAkkAD57Z1w9JC48xSCBORtn/AH7RGnVXxTiOIAFV6hBkvYwCvOJwLyIGQTG8DqR6tOyAFBUiW6fbXPzcqT/Evji3/ITAxCchGd83Yzgknr19tHUeKVSblXEy3LI3IIBMRET8HecaUfC70vUy9ogSeoGQcE/711s1N4VVUkwOaI/MzH0j89Yy51df5NVx6soactJIOBMjcRuAAYJnptGl/FrdVtIqMCsggkQT/N1A22+umtakoZQZuGQTv/gbfXWHEK1wcLJZeae24g99zpw5n2S+PwDvwi0gRaCXjeev1nc9TGlpLqD1Mm4iDmcjYe/1OugFS6PVTIGG9pyAAMfGgKlABGtFwdjIO5k7jAyY2+dNczfYPjAeFotIlUXrJHx1yRsMH31snDNEray9IzH1EEjHTtnTBBbgr0wDv0wYx9v76IXghym0ZGxBMH64Hz20f3IfEKOKp1GBBUgxsG77Se28b60pcEFprcxblhRygAfK9R3MkncnTBeFLOA+IzthjnAnEgn5/XWDcZVDsRwzMJAy4BjAwtsCc5MEz9tlyWtEY0DnhEIHlK89WYKFERBVsgzOqrQqKvpUAA+kgb74Ux+uqpwqsPMEgAk+W1wEgtMhT0kbEfOmPB8OVPMFLdhOATJ9o298b6cuVISgxOtJbgUQT+IkfXMx9436ajiFioGJGJjPQkR/udMePpBSQoU7eobDfc5mB3O06D4OiLTELJMmRBE4GZzt/wAapciexOJSki9bQSTPMx39zt8CNY8XwZYHDKARB777RmMHfV6RUPJPIrRyjPsSOuD220ZxKXGQ2Pr+g651Xy0+xYjDzbNzLddhj75/U6qzrlrUZgZVScj5Bzt21PE0F8ywRIAM5Jz87z02+2haiPTchjBbO87HGMmc9fbXmr8Tr1IPqccdoEycFZiekQI2/wCdCcUS5MqcEwARnG5Az9NB8NWJlcNA/CD9dgM/aNEVeJrESzBQo5VIxHznOnTi9C0wahSqMIf8HsMdYI/to/gkXLLnJWYx9CYzPWDoLh0ackdY33PscnRvm2rvdBJIjucDp367a0k348kJewDxDjnWosNGQBvB3JkxMyIn/OtPCS1c1mMiy0AE8skT1/wN9Y0KV9Q1KlqhR6BsJIAn69B2+7ngeCNObslwWwNiAMbjGZ+uqnJQh96Ek3IxXw8slOCFgm+12DMeoGNgffMDOdF8JQpWKEucxO2ZHYmM+x1fw1CrvgSEBMnBLE/faI0QabxbfBGSxtA+dsCOmueXPJ6NVBIB4qjYyyXvZom+e5gdF+mf11hWpVqnLOxxOD/8iM/SRo/i6NSVY24YZEnftjAI6jvoyg6AcoETkTjv1wMZjUvkkkmGKdnPHhK0XSBBxABwBGC2Bnrq/kMyg7k74znqCCBneQe2mdenILdTgwuPgyc6y4Gozi042Ocbb/Tf/dtXzyxIUFZNKoi2hlzInckwDEDLT9IAnW/DlaoLo45SeSAD9ViT1++vFBdIEv8AhO+DA5c+3v8ATQHiV1MloBUiMgZJ6z8+2sE8lXk06Zrwgfy0UMZtGSQQR84/xt76txXJF1WIgHqDPS2D9gNZ8PRuSSVE5JRT06TB99Z8IlIkrJwZmOvfU3tsfgaUqCbVOaZyuMiP9AjUcRw6AdQAZAaJA6z0+p2HvrLiIsMEhxtmDn7mP966GqggSowAZOPmdXBksvxvEAhRksdiCu/YEYIgb6Boc5O6hAYzJkdyeuOnf31sHc2mGLGICxgdZjA1SvTqKboZbTJOGme4G/bJjtrRJisM4WpyCcu3YgkEdySB9ux1s2Ful8Ry4A7Rd0HXSykhWSQpunlAjqYwNe4oBpvAKLkAHrnoSBH+/CUlkkNrRHiPFNaEWQCTzQZ+Y/3GiCligEAAdQZH3kT+mqNImyTGATERvmGGYxJxrSl4ni14IiBIOcdCBAGOuD+eiVsFQoWqF4m3DB8ycENmQAMZj2z211AUgLAuOTyg9uv+Z9tLGoqYgcq2tM5BGRGD3Hx2HXesrsw/CQZWGM/XoTOnOV1RKVWYeLP0CkOdtwAOs7SQP7aypcMVpY2PwJnPSSI1dqb+aSBNu5DDP06j57nUcdxVpOLmkR/kxOptpKKKpdgfBLN0BjJMkgZ1slEAbAjbP/Hb++j6HAEJeTzbkAR9CcTqiVhkVCt3YwI/vok25CpJBH7jXUlwLrrv/U2P3ImTGNJuJqtUaKiojAQAzZM9zBjbtpr4pwKkWjeyQWVAVyoAbADDkkc1wiVwdVp+Gqg2RzGaaOVWSN4JaNt8+w12z41dnPGToUpRIWwVBAgFwTt2uU8x9iNXp0C8WAN7yv5qsHec5nT7h6SIs1TTQnAvYkA7/ijmiZ2+mdVqtSKlKTAz/KwEgfiXYMBORJHv10fHdiyFC8IynnAI/llSxPwYn899MqQJX0ALPMHuLQP6RvPf9dQqNaHtBUtgFbtp7dcbYEEfVnToqUACwQBIXOOygdMRIMSOudLDVFZC/hOHpK0EpzRymCYGZAUTOYzjHffV2ao0GUT+Y9ekfzDIM4G2qUPDJrPVkHCZAOwluYYnOYP+NFJxRgtcCVmAxUAgAAkFICjtcfz1PJBMqMqMPE6UuBS3tAfByFnb3yT11hxlYItxqtIMtgm0bGVM794ExoyqajgAr5aBQ1picbiSdu5jlkaH8Q4MVYDIYKjZuVQZMgSWM94AxqfiVBnspT8Qpso8uoLjlkZYPflLNH9856aMSmWBKqo6hxUa0/BItuwcCenTSThfAmAWrTe5DhbSsmDiCw2gbzp94fRqEl6pUZ5VpkxM9Y7e5Map8UV2Jyb6PLwpZVuZgPVb5YJ2wbowPbGdC1iVYjAKiDJm3+XGw36e3xo7jOKVFZncgBM5x3joWJHfvpP4eFKLaDZi0sRJmYO3p7do7Z1L47TKyo34rjCkQwgKQcADEyxEEnpmMfTVazniRypAUAWAifkXYJwe/wBDpgeFUA3NCwDKinB+hBLH/J669xHhCEKN7I/8pHqidjGZzK4mZGNNcarQszneLSosyGEEGeWPYZkAe06rRILEjB2Xlx8z1nEHpEaP8SuV+andBwoPQk/0nnGOkRr3CcCx5lQgwJuglc7YaSfmYG2ojx0huWyGKoQSX8zuJIPtAP8AbWHE8Y8YtUTiR2jDR3E++dwNbVSUMq1O4rMsoFoBPNzsJ6yYjRvh5LFWFpkfj5ZMYgRBEkYxGY1a4kiHIVtQqZCoS6wWgYzsQQDI3ER2+dMBw5YKGRwIUnJHTIaIzPXY502enY6tAUvA5Soki7E3e5PUnrtoKrXp1mYANKm1yCQQQZUEyAyfBx1jOrxtXQWLK3B3CUDC3aGFwxgnZYM7Bv8AjGp4dWt/8oOLoP4gOoUTI+/66ZisCyhnPqPIsGLbZItBIUzAuPQ9AdTx0MjCxnkSoXEHo3pptnH2iRo+Jd0HyeBN4c11/mgkAtbbLAN2IIJBPwBOjiJAeBbm2bgc7BSq4Pw0TAzvrLh+FNGVFWMiQSwyRbzEAbyYwZie+juCpcPUu5JYHJe4XgbGf5ZjDAbSBGdOXGmLIrU4lYDcxWfSd/faSD9TPcGYOp8Li5bQ1pgEEGB7fX1Z/LS9qrO1ymmqRzGnTzE4lg5DADtMTOxGl5/hElkSoIYqHuJG4BUEsD1BugZ3xBmPFXY3OwxfMQE1OQbqDaBy9QAOYiRMT6h7a2p8XKklEB6knLSd1EZ1XwhFfF0ZJtMhJJGRzQS3WJz3jTTjeHoottMU5aAAVPXoRgx0/wA6ifHbsqMtCwEObRLG0KJPX5ImfnBgaA8Q4E032C4iGjcewYwfbW3C8TVpVy6XeapIW9UZVJxAUMSSJ3IjOjaPm8xqLULlmZmuHMWMklUG8n6bDTfFSFnsMp0gvVAFEhSlqzkSsSTJB3gfnqtGqbfMktUmEnlUTjCkyMHciT26aKWhxHmRMUzF3pJPpFouwYHX+knqNbeIFaIJC3KR0ibhPNDRdO83HY66HGzNMXXVFY3pclwtDKWbOSSEGFnIM7dJ15+BMi5EM2r62UEjA/htggEiB3OxgHVeGJcgUKdpwRcqqF3nAHwc+qN8a1pK4YgVKTqGMDYyZHM6iAYuiAJIAkRrRIhmNeo1MAsgBIAIi4NvIkC6AM7EbfUzg+Ip1RAGYYSiuDG5DT6Tk4YL0xIJ1nUL3O+XayFEQTnEYB37nOO2t+BpHy0EBW603ALDfDFZEm64Z641LjopMH4zw6rDeQgWd0YqLjMhiROfnoT8aP8AKIHpBqFcsJUSI6sbu2+/vOiafDxLhbS2LSd42kgEgjV+Ka9WKheU2yYAu2gzg57H6altypPwPS2I6YQjBAtYhnuVpI3JIbl+JJncaP8ADqZYElQygmSDOQARG7MY6iOmNacHSE7lmJlrRgexaJwBtM/TRieIIpJVgIaDJiCcTZuTKgSRG+dNxtaEmL+O4WAxuWmHkhWWM9ySLST2YSCNZNQtCgo3ljl/8jTkfiUdMCDJHx0M4i4G4BGF95M5BgCcEnYCFjPtpVxfFMklgCWJu5iCo6W+YCYiJgAzkaHHVBYl4+Kj3wfLJgSA0mf/AHExjZYgHRlIoFqNVAQiBtySTAEFtyBPvPXow8R4e62VV5XkMgWk9JBUkYAGJMa53xThGLWIh5Izdaqk4CqpAOwJwYyD10lGx2FcFxdUrb5YaojFQyvbCrMWoQOUgjmljnPbTynVimw8umMNhWMCTkFVjYTLYnGk3hPh9OmS9UWlRdc3p7GBi7oYiQSdtNq/B+eGDYpNEtTBBMZFzRAXAE5kYO505R2JPQGtFjUAUrGBZKids9YGcmSTAEbE4+RdMIQVYXBiQCf/AGjZes/i1pFLlanTQsB3ILHAMqCIiNrjv8aDr+JszAsq3AwFNwwQZKyFmARg9R09WpjFdDbvYyp8EoJJgDGfM5cdwQFgZzJz0nWlpIH8QsDJBpBAuBEypEn7j21WpcKdOQDc8y3OXluhi1RsewxB77NVVaTvVCBMeWrhibrmBAKSZgbAHG+rxRNgSeeisRMqWIN0BV6kl1tYhSTHznqGPDcEfUxZmaSWXywec3MOSME5IG8aW0+PoFgi2kAorWG2mrRIBBMDcnlkkztGbCizNLm2kG5CyZkzMSbx15j+YJl4jsI4nxBaIQhGS7aLN+1ucyYIRTgyDrfiKTVSQwFrGTYbwpH8wcDJztnb6CvVFUxTph062TdzH+YgKDMysyJ0f4VWp0UFIKFphiLlOAbrQoMAEkwIHTtI0V6JsDbgALAWVSQQimIjHpISRI6FcEmD3rV4EryqQtuFWoASYnM5NpBA5RODO5m3DcShrM0r5wMGaV0exblnEZJBj7aniiHK060iQCzl133GxtC7Z9vqGog2YV6TMQKdNjdgG/K9yoIY2v2JUgQdANxNOogppTJIuJMmWySoWVJZYkmV640yocNTuYoSykmHOzYkquWLZzOxIG+o4lUB5xcWgKnlhpJIiRFsZ9ZIxiJGliOxb59JAAr0wrbKEdpkTKs8oCJzy95nppV4esQSC6Jm9uYQBuAJwAMwB9tH8ZwSvYCELXWEg7BZmVgLO23Uxqy0qoAJpJCiFMwDE4Mxm0DaAI3I2lw8jyA6FFGph7DAxElbmBwTYYBj+YCOsYnPj+CDLfU5BeQolGMR/O67YmBPec6KprxDMH4d1FpVraigRtIwSh9OcH51twzPVClkJsFptYRJid56AbicnvGmog3Y1oWBUVQy72GBypP9zCnEj89LOMoVqlOHipLRdIIGQLlBXJEnEAjIHTWNKsHlWqSX3ayA5EjlTMIC0ZOTuQY0YURbarKoC8qBFb0kQpKiBdO0SM9zrZmaDOCpLTUAC0sZtYEYXc4GcRM7Fl1TiKysq2OC5kAmcnIM57k4n9BqhqrKteQBlushd7jELBmSCJz21evxYz0pxmQYCxN0AiM4PXOpXZV0YV61RBdVUgyOWmbvaYaIAkfOeuqpUYIIQXE3BcFoAkHOPaAMTuIz7heKUuqjzLRliZXmOFkEyykfiz876M4t2B5bsATgSRtBJOJOSQZgaJegRfigXX1W0+6k3R1VQATBH4hmPyQ1uFPmAxUKsSQpU9TuSYkSZj3jGm/F1OIKzEHBC3EZ2C/wyWI3xHTfGjPLqsVDQQAboW0A4gSZ5t/7jtKiDkJuJ4fy7QgZrZLKIUCRAuUQpJB2z1nRNbw00eFWvKhqj5Hp5SPYzcGnmnbvrPxoU0LXN/EYRBYzgYBIJJydwBAnHfmOP4dqpTzq9yIsAQYE5JA3t7nrHSBrRYr+RLt9HV+GcWbOQwDkTaAAMyM5n1Tmfbp7j0eqQ9arTalKwbUUyCzyLF9RiZ+caD4Lh0KDKsfUoCi5hGIDAlYHYT366K4o05ku9qkAoAbSRnMwOUQTbucZMDUNOyrQCOL4VWFtVqjkgGASRcMmAJUY7Y+o0PUqrSIFguIuqCJO5tPPzvkelY9yNa1eCq0Jek0h4MALE9TJBg+0R+Z0BW4yoQxqrY6CFiZAiZmRGOxz20/VCJ8+lUZQ9VxVzy1CQqCSdvSxEgzIMdTrbgPBxQpktWZCship3jeSRsZ3PfRHhPCU2BNWmARHqLMMjDXuf6YxkAD21nZSrH+GQ63WgvjOW5RbMxAMzv1I0NSDR6l43DW0ZKmZNlxUjoGyCCd9tvcAAeK8dWcgFRKk7lQFH9QAMY799O6HF8OikAIjLkBjnMiQB6T7HMHtoLhqFSohLIiuZJdpEdmtIhs5AJ6YONLDdhZXwYVaqMwqw0YKvJAMkCIEKJwuNycnJinw/EZ/eCXAzIKtaRMHO6xvvmDG87U0qoQtVpS9nDOcgBeiz0iYkxkdcEtxtOpayKtVly1TlUEnGzAGI/ICJjVNaCxT4cTe5KohcEElSytP1iZGOhzExpkOKsKqtwqWgH1soHYkYKicBc7DE6tWKUz5iEgt+ILYC3ptMwN85zI7wNU8J4ciPMAY3E8pEAnYWnBAgdTJk46pKwbovxPiAU8rMqqRMq7ctsZUlXmTObtumgOJ40OAUatbcCKjOQCpPuxgnBAAERPYa08SLnDU0XJAiDcT1LY7yYI36bmnCfs0o5qzKikkGLR8AN9JOfbO+hqmJbLeH8Ic2im8xEkmTsJYqD1BInM530z4jwxlnHmEraZYgkZhbgIhSTsAQSM6miGNIgkLaRJEkkD0mQRa1sHPQ7EidVq8czLKhySRyDIxkkmeoMEiPgxqugDEqilJkO5EtTUqcHELdvtO4mBPTQPiHlVpNVXKFkn02sAcgm4AjcEd9pxqa/hrVSAwjMnyywBIAwWEAkTvG4jEaX/tIKtj3NeIJE2gAwYtx0BONxjfSvYzoP2k8hOGvVKfJUolVQAtCusgCIAAkQBppVahTR6iq0uMubisTIgbKM9BsNG8Dxg42mzBzQ4WnarGiQC7FFZizjKoAwHLmZkgDSDja9ejwdThnql6Z8yihaLqdSmDUSGAyj0QGzkYgwYHe1F2q8GKk8Vvp/v+hXWeny3EtMowplIyZysA2W7x7dSDov8AezM30kWSFYsCrRAaIgCD/vYDwM0gWcSzsIJAmQJgCCQAN+m+c60reEIZ8wgZ6NGc4wV2kmP6usDXnOumbpeQKh4uKgKq1y+lWwbsDJDC4nmxiCZzsQbw3CcppwIvBCExEb9SVBIJBgDaNLuJq0+FKBKSszjDkgWwJEMx5ZOJ7DqYGoXj1YhQT5pimjeWAIMi20sSCYInHxA1tL0ZxDeRWIWnUCpALF2s37gxEDLEdIPtPDTWKq9T1EsApMMOYYAUCIUiSD1zrGslrm+tTdKXpAJtABtwgPqOwktdP0LGnwzIgCYm43EMXggdCctn1TjsdRRRbjODqIxlA6gWj1FijkSLpJxAxG+MDRvBcaSAAomMW8xiBEjESCN+2+2gDXkopeFABqBiQYG5tPNJxMyR1IBg3Sui3VA0BmBFtsNb/UwBiMmTjv3VOlYWWrcSpdFpFja0KoH8PJgwwGCu8EzttjRgqMqtEhVB5W8si3Y4OY9sdc7aDq8S6U72ZFLRClbmmASvqWSD3YgDA3kaUqoZw1zB+wcgEAk+kEARdEEE+kHOh/Y0ZjgHBJZ6jbn/AMjWggyRYCIjYYPY76XPwiFlqQyAxaq5c4/Ff7dLZG2m3ENRpVLnamMyS5BgEAQWIkYgzM9TpStZC5dqm/N/DxerDdnhhGMAgb9wIrwLphy0wHAdmIyVVGME3QJAJYNO52JnsdH8VVpqQFtcgjlIybTkBjPMO5mIBjGkvh1dlp2h6SyIRUfNpJiIN8QJkQTEzGvJxYJF9ZBJkj8IA3l9myIEnf4jUtbHehqnEtUUcphoklQAcdM5X7zobiKVVWHL5oI3UACcyc7dLd+k6E4TjajoHpqDOVuJMqAcSWzBO8L9taHjKllwcSBBD7AfiyCe84iO+iqECOtZ6hprTcKQrBJCqWEwS1sruYmTO+juDKUbzUkcym6S3qgRkQeYxOJk4xOtqNZlUeY5UxjcXfIBxOY+fbPNeIVapbzFqELMItyRmWAsZukE+/wBqqtbDo247jabK1706wLgIobnUNsSQGJBkenaeudHeG/tDwaXUmdEamfxXFTG0MwEkQPsInSfhPCy+Sl4ycFQX94m2ZnFw776KH7PARYq2wZB2n7dD79/bRoRHiPGh64e0Mt0KRJBSDumI5jF2R79NG8N4PY1wZkLCQBMmAIHMJNv0+g0d4Z4Z5VzCxTaByiMgGbjmOh274MatQ4oVBNMcwIk2GXxJggQuTsfrqZeikgRePJVyBS8ssASWIA2JlWTEkkkD+kdcU4Hg7li1GXcNNsAk8uMkWzvBmZgHTCpwoasGEkiAS0hcZ6CGYA+316XrcMwNxqMiSBkCSSRJ65kAhrcZ6EQ4sGipQ2hEItaLrSJXH4S+RO3ff21bg+FqFQKgW1ruUyCBOfxf/KcQOgOgOJ4Sn5gKXmoFIwYuJkbbA4HMI3E7GC+EdaYMsWvN26EsSJKkryh49h0z2YjXj61OkJYvAAARWk83KDAyYxnbPedCUuMphotGUk1KnJk4BYepZkbgdsaJp1GnAXbImLVzBwuSdyAcdJnRH7kClpVVRsOACb+8jBj840mBUUpVApJU8qMogBYIJUjAEDvJ3BjAR+JUnqHnuZFJgORLR2EkxtkmTmekOOMVlIQCaYwsMxjqbl2YETkkkEx11dlUgBioQDFu1uNzOQfjSbHQf8Asf53DcIlWkaVSlVpgvTeoKbKyLYXVmBUyFAIaNgZ3GlniHGUW4nzKz0KVOtTeymldagWsi2BnIACkoxQASJA6kaDfwHh3INSlSa9pE/1AHE7E7k4xvqOL8CXynNPywyqTi0ww5umZPUH21v8/mhcfGm6b0zHwOu9iNYQi4kKxYtkSAoBCkZMgfnqeP4RnyrhSIyxCwGuMXDeSJAInfTjgQrpTZSSGUFecYnO04ie3bc6vwvAg4KlwJi5Q0mTJBI222x21zbWy2qdM+er4hxDr/Eq3ICwWVQtCkKckYJJHU7dNF+D8MFc1gWPlAsbjdJRWKmDuQwnca9r2uj0YInw2pWsBSpC+bTC9Dk9hy5AIMht9dXR4Q2HiVYyMkHdt7rm6k7YtWAOUanXtRyqkvv/AKXDz++iaHDHiM+YxsuXy3CFVqKStytbdG8T9hqnHllchWutS+HkC2HIFqwDEY2j3nE69pMF0JfE+JpVnorTDU1qUqVUkAT5b32KM4YWkkg/G51m/wC1Xls4sLFCckiSuQFBAFsEzcQ20Zm4e17VyihJsmjX/eKRZoUH+GYXmyBi8kwuRtHwNAmjSoWuxaopcIgtUFTBOIMAZGQNRr2oKCOI4ik1RqdIOKygCoSbVgn8JUk7DIhdhM9GHhHgqC1qqqSZgLMYEyZ9R9/yGde17RLsInRNaighcCWEYIgE/mBrLz2v7kmBmImQOmemva9rK3ZpQLx/h1EsrmmhZkk8ozO0k/fVh4ZTZk/hpAEgkZ6YiPzn6anXtCk6E0S1EdgLYn6wMD5PtvOdtbUUugGDcDuJiNxPX7Dpqde1ctEAvFGqvLcDuRkxG5n7iB0I366Joo4UFbCcAKJRQP8A7SY/tr2vaVasoPZJtEmJ6GCN9tDeWrnlkHCzAmJP4hnce2va9pLsbKrwaiAQrKckMAZbEHOOnb9cZ1OADMAC2cASQIiYgdD/ALude17VCSDa9NioVSFaSD1ET0wJjEE/Psa2mcHBIkGdzImZz/iNe17SsdFvIMhbpuIjAwALvrsdc/xfFA1qiipU5X5lsABNpOCHutgQR1+uva9oS8gwihxKgmxBmC0wpyAdwDOPjP30TbkWe45v5RAbb8te17UTGns5Pw/iOIVEWg1MQXDB1OYdhvn9O3xpz4n4sOGopU4kFrmt5ArG4AHZrREdfyGva9quL8pNMvn1Nn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3436" y="4038600"/>
            <a:ext cx="3299114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00542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Carbon Cycle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Carbon is the major ingredient on all organic matter</a:t>
            </a:r>
          </a:p>
          <a:p>
            <a:pPr lvl="1"/>
            <a:r>
              <a:rPr lang="en-US" dirty="0" smtClean="0"/>
              <a:t>Remember that organic chemistry deals with carbon based chemistry</a:t>
            </a:r>
          </a:p>
          <a:p>
            <a:r>
              <a:rPr lang="en-US" dirty="0" smtClean="0"/>
              <a:t>It is present in the atmosphere, soil and (to a lesser degree) our water</a:t>
            </a:r>
            <a:endParaRPr lang="en-US" dirty="0"/>
          </a:p>
        </p:txBody>
      </p:sp>
      <p:pic>
        <p:nvPicPr>
          <p:cNvPr id="5122" name="Picture 2" descr="http://www.chemicalelements.com/bohr/b0006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905000"/>
            <a:ext cx="4038600" cy="4000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3397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Carbon Cycle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Understanding how the carbon cycle works is important because it is one of the major causes of climate change</a:t>
            </a:r>
          </a:p>
          <a:p>
            <a:r>
              <a:rPr lang="en-US" dirty="0" smtClean="0"/>
              <a:t>Carbon in the atmosphere takes the form of CO</a:t>
            </a:r>
            <a:r>
              <a:rPr lang="en-US" baseline="-25000" dirty="0" smtClean="0"/>
              <a:t>2</a:t>
            </a:r>
          </a:p>
          <a:p>
            <a:r>
              <a:rPr lang="en-US" dirty="0" smtClean="0"/>
              <a:t>CO</a:t>
            </a:r>
            <a:r>
              <a:rPr lang="en-US" baseline="-25000" dirty="0" smtClean="0"/>
              <a:t>2</a:t>
            </a:r>
            <a:r>
              <a:rPr lang="en-US" dirty="0" smtClean="0"/>
              <a:t> is one of the major green house gasses due to its structure and abundance</a:t>
            </a:r>
            <a:endParaRPr lang="en-US" dirty="0"/>
          </a:p>
        </p:txBody>
      </p:sp>
      <p:pic>
        <p:nvPicPr>
          <p:cNvPr id="6146" name="Picture 2" descr="http://upload.wikimedia.org/wikipedia/commons/3/35/Carbon_dioxide_structur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2209800"/>
            <a:ext cx="3581400" cy="3067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9230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It Works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 carbon cycle is based on two major reactions</a:t>
            </a:r>
          </a:p>
          <a:p>
            <a:endParaRPr lang="en-US" dirty="0" smtClean="0"/>
          </a:p>
          <a:p>
            <a:r>
              <a:rPr lang="en-US" dirty="0" smtClean="0"/>
              <a:t>Photosynthesis</a:t>
            </a:r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It is also based on the reaction that is the reverse of photosynthesis</a:t>
            </a:r>
          </a:p>
          <a:p>
            <a:r>
              <a:rPr lang="en-US" dirty="0" smtClean="0"/>
              <a:t>Cellular Respiration</a:t>
            </a:r>
            <a:endParaRPr lang="en-US" dirty="0"/>
          </a:p>
        </p:txBody>
      </p:sp>
      <p:sp>
        <p:nvSpPr>
          <p:cNvPr id="5" name="AutoShape 2" descr="data:image/jpeg;base64,/9j/4AAQSkZJRgABAQAAAQABAAD/2wCEAAkGBxQTEhUUEhQVFBQWGRoWEhcXGB8XFxkeFRYYGxgWFBoeKCggHRslGxceITEiJiktLi4zGCIzODMuNygtLiwBCgoKDg0OGxAQGywkICQ4LCwsLCwsLCwsLCwsLCwsLCwsNCw0LDQsLC0sLCwsLCwsLCwsLCwsLCwsLCwsLCwsLP/AABEIAFUCUgMBIgACEQEDEQH/xAAcAAEAAwEBAQEBAAAAAAAAAAAABAUGAwcCAQj/xABAEAACAQMCBAQFAgQEBAUFAAABAgMABBEFEgYTITEUQVFhIjJxgaEVYgcjkbEzQlLRJILB4XJ1kqKyFjREY2T/xAAaAQEBAQEBAQEAAAAAAAAAAAAAAQMCBAYF/8QAKBEBAAIBAwQBAwUBAAAAAAAAAAERAgMSMRMhQVEEFDJSFSJhYpEF/9oADAMBAAIRAxEAPwD3GlK+JpNozQfdKi+MHoaeMHoaCVSovjB6GnjB6GglUqL4wehp4wehoJVKi+MHoaeMHoaCVSovjB6GnjB6GglUqL4wehp4wehoJVKi+MHoaeMHoaCVSovjB6GnjB6GglUqL4wehp4wehoJVKi+MHoaeMHoaCVSvmN8jNfVApSuU04U9qJM060qN4sehp4sehq7ZTfCTSo3ix6Gnix6Gm2TfCTSo3ix6Gnix6Gm2TfCTSo3ix6Gnix6Gm2TfCTSo3ix6GusMu6lSsZRLpSvh3xXE3Irz6nydPTmspdREyk0qN4oU8UKz+u0fyXbKTSo3iRQXIp9do/kbZSaVzSTNJ5dozXoxzxyi4SnSlQ/Hj0NPHj0NdXC7MvSZSofjx6Gnjx6GlwbMvSZSofjx6Gnjx6GlwbMvSZSofjx6Gnjx6GlwbMvSZSofjx6Gnjx6GlwbMvSZSofjx6Gnjx6GlwbMvSZSofjx6Gnjx6GlwbMvSZSo0N2GOMGpNVJiY5KUpRClcjNTnVxvx9ud0OtK5c6nOp1MfZuh1pXLnU51Opj7N0OtK5c6nOp1MfZuh1pXLnU51Opj7N0OtK5c6utdRlE8LExJSlKqlR735fvUio978v3oIBNY1uNpZi36dYyXsaEqZuasEbFe4iLA7+vTPapX8T75odLunUkNsCAjuOa6ofw1UulNq1vaQi3tbLkxRLiJpHM7gLkkFcRh27+fU+dBu4Ln+Usko5R2B5FY52fDllY/t6jPtWSj44muMtp9hLdRAkCVpFt0bA68veCW69Owqm484oF1oD3EO5OayRuucMpEg3oT6fDj3B969E0u0SKGOOMAIiKqgdsADtQU/DvE5uJWgmtprWdU5hSTBUrkDKOOjdWFRNU40Ine2sraS9nj/xgrCOKPt0eVgRnr2HofQ1pryTajuBllRiPsM4/qBWM/gvCBpkcnd5pJZJWPVmYSMuWPmcKP60EzTuNTz0t761kspZDiEswlikOcBVlUAbvY+3qK11Yr+MFsraXKx6NEySRN2KsHAyp8jhiPvV3capMtpFLFA1xM6x/ywwTq6ZLOx6BR50F1SsvovE0zXXhby1NtKyNJCyyCWORUxuAYAEMM9seX0zqKBSlKBSlKBSlKBSlKBSlKCxtvlFda5W3yiutAqHe9x9KmVDve4+ldY8uM+FPrusw2kLTTttQdBgZZieyoB3Y+lUuj8RXk0qBtNkht3P+LJMu9RsLAvCBkZOBjPTNUX8Q5ZX1PTYYo1mK82cRu21GZB8LOcH5dpPbNSr7inULF421GC1NtI4jMlszkxFuxkD9x08sf9D1bOuzR61xElvcWluyOzXbOkZXGF5ezJfPX/OO3pVvI+AT6An+grzv+J0ki6ho7QoskgknKKzbFY4g6FsHH9KubjUtV2Nmwt8bTn/i/Y/sq2ldlvwrryX1slzGrIjlgFbG4bGKnOOncVbV57/DC7eLQopI4mncGTbEhAZi1wy9z0AGck+gNW1hxTcLcxW97Z+H5+RBIkolQsq7ij4A2nH9aWTHdP4n4pis+WhV5Z5TiCCMZkf1PoFHqapZeNrmAcy90yW3g/zSpKs+zJxmRFAIFR9BXm6/fu/VoIYooc+SuAzFfvkf8x9a3k0QdWVgCrAqwPYgjBB+1DtD5s7pJUWSNg6OAyMOxBGQRVjZdjXnH8GpD4GSLJKwXMsUZPXKjawx7ZY16PZdjXOXDrGKyfF2axuiXDG5vgWYhZUCgkkKOUpwo8hn0rY3YrCwc6C5u28LNIssisjRmPGBGqnO91PcelfFf9eM5yziPXb/AGHu00vUrzF5Zph8uJ8ESFVG1FPxpjD9+mSNvvmuFzxM+2eSKDmRQbw7mTZkxjLBF2nIHbOfoDSe3llurKbkuioLjmhym5NyqqbtrEfFjIwT74qqvYJra0vIWhLIRO6TBlCbZAx+IE7t4yRgDB6da/J08JmMYnvPa4v+2V+eart/NtUziC+LDT5QpJaZHCAjPxQsdoJwPPucVZWetymV4HhCTCPmxLzNyOM4ALhcr8WAfhOM+dQZtPkaPTtqE8tomk7DaBCQSc+5A6VMFjJ+orNtPLFsYy3TG4zK23HfsM9sUie0Yz4jLzPuagd/4d6hcTQ5mCld0m2TmFnJErDaU2gAADAO45wOgzWrv/k+4rM8C20sCNbyRMoR5GWXKlHDyFlCgHdnDdcgdq01/wDJ9xX3HwJvCXnn71RdXCxo0kjBUQFnY9gAMkmsjHxrPON9jp01xD12yvIsAcDzjDAkj7CuH8ZJiLGOLO1Z7iKFznGFO5j9vgrb28KoqogCqoCqB2AAwAPtXta8zSl4c4j8S8kUlvNbTRBWkSQDGHzgow6MMg9far2mKoNc4jaKYW1vA9zcFd5QEIka5wGlc9Fyew7nFReOVtql6IIZZmBKxRvKwHciNSxA98CuOg6ot1bxXCKVWVdyhsZHU98dPKqjWbiZ9LvTcRCGTw9wCivzBgQvhg2B3+lUHAt/qK6fbCKzgkjEY2M1zsLDJ6ldpx/Wql92uHECeO8Ftbmcnn7umzbu249c5q3rzfRZp319jcxJDJ4HAVJOYMc5cHdgde/T2q91zjZILuG1SGR3knjhdypSJRJjqr4w7YPyj0PUYpRGXtq6VH1C4aOJ3VGlZVJWNfmYjsq+5rMQ8V3Mc0Md7Z+HS4cRRSLKJQJHztSQADBOPLNRZmk7iLitLaRII43ubpxuSCPvjr8Tseir07mqx+OJoCp1CwktIWIXnLIs6KT25m0AqPLzqNwAOZqGqzv/AIgn5C57hIyQMegOAftWv160WW2mjkxteNw2ew+E9ft3+1Vz3numo4IBByCMgjsQexFftYX+H2urFokNxcsVSJWUnucI5VAo8yegAq30jWbyaSPfYmG3fOXeUc1QEYqWjA6ZIAxnI3e1R1GTV2Pzj7/2q0qrsfnH3/tVpXeLDV5KUpVZojVneJeK0tXSFI3uLqQZit4vmI6je5PREyMZP/Q1omrybRZr2XVNTmtIoHkWQWyy3LsEjWPI2KqAudxXJ6gdBXkiLmWMQ3vDWqXUxkF3ZeD2hDH/ADlmD7t275QNpXA/9VQ+JOMlt5hbQQyXd2y7xBH02r/qlc9EX+vcetReHOKrjxhsNQhjiuCnMheEkwyqM7tu74gRjsfQ9uma7+FY5k+qXD9ZWu3iJPcLEBtH06/irXmSkv8A+vJYGUalYyWUbkKswkWeIE9hIyAbP6VtwapuNLJJrC6jkA2mJz18iq7lb6hgD9qoeC9YmGiW0ywvcTBAixggM+2UxqSx6AbQGJPlUq4uCrht6Vk9L4quPFR219aeGaYMbd0kEqMUXcyEgAqwXr9q1lczFJRSlKiP2pdRKl1vo+WmmUpSt2hUe9+X71IqPe/L96DNcW6KLyzntsgGRcKT2DKQyE+24CstpvFtzDbLBNYXTXkaiMBE3RSFRhX5o+EKehP3r0ClBhNI4FJ0drK4IEku6VyOoSRmDLjHfaVAOO/X1r50bii6tYlg1CyuWkiGwS26c6OUKPhb4eqkj1/HYb2lBm+HdcuLqVi9nJb2uz4GmwJHckdNmcqu3P8AuO1Z7RVuNHaS3NvNc2JdpLaSEcx4g2MxyJ8x+v8AfPT0WlB51rpuNYKWyW81tZb1e5lnHLeRUOeVGnzdehz07f13l5dxwRNJIyxxRrlmPQADp/2xUmqTirhqO+SNJJJY+XIJVMRAO5QQM7gR0zntQV2gW8l1dfqEytFGsZisom6NscgtPIPJnwAF8h3rWVndN4YeKVZDf30wUk8uWVWjbII+IBQT3z38q0VApSlApSlApSlApSlApSlBY23yioutazDaR824fYm5UztZurnCjCgnqalW3yivI/4pjVvCf8R4Dkc+LZyzLzM8z+Xu3DGO2fxQew1Dve4+lVfDf6lvbx/g9mP5fhzIW3Z67t4Axj0q0ve4+ldY8uM+GD470qcT2l/ax86S1LCWIHDPHIMNsz/mHXp57vaqrie6l1eOOzgtbiKNpEe6luI+UERDkqgPVmzjt6fcekV+13TKJYbjezkbUdHZEdkjkm5jKpKoCIcFyOi5we/pW0uh8D/+Fv7GutflEti/4UxmDSIRODCU5rOJAUKjmuctuxgY6196Zu1G6ivMFLO33GzyCGnd12mcg4KoBkKD1Oc1d8U6BHfW7W8rOiMVYmMgN8ByB1BGMj0qutOEXR0b9R1BwjK2xpU2NtIO1gEHwnGCPSot+VfxFpdxbX41GziM4eMQ3kAIDsoIxJHnoWGB09vc4X/GNxMhjsrG757jaGmj5UURPTczN0OO/T0rb1+1aLUXBXD4sbOODO5hlpW/1O5yxHtnoPpWosux+tQ6mWXY/Wplw6w+51ePNcTaiqvi5r8Rp+miAybv5nPzt24Py4884rK83iX/AEad/V/968ep8XS1JvKG8TMN74QVSavw/ajfPMkjgYeRQ0jqdoHxGFThsAdgpPTsazvN4l/0ad/V/wDenN4l/wBGnf1f/es4+BoxxC75anRtYtLoA208UvsrDcOnmvcfcVaC1FfyVxuZPHybhbifcOZ4Qkx8zPXb+/PfHnnzzW14Il4k+Hkc8x//ANQ/lkexl+LH/hNT9P0PxN0v6GjixXPUPk+4qFw4bzl/8cLfmf8A6C5X77/P6VN1D5PuK9WOGOEVBjP7oZDjTh8X1pJATtY4aJv9Lr1Un28j7GqTT+L7iCMR31ldc5BtLwR86OXH+ZSvbPfB/wCw29ftR6Zjyz/DesXNy8jS2r20AC8jmkc1yc7iyg/CB06fnyGb0/S5p9R1LZeSWxEkQZY0UuV5I5ZLNnC/N0A75r0OqDXOFI7iUTCWe3mC7DJA+xmXyV8gggZ9KqTCigu7iSz1W0mbxEtvHJGkirhpRLbMyAqv+cZx0q8/h9Cyabaq6sjLGAysCrA5PQg9RU/QdEitI+XCD1Yu7MSzux7vIx6k1Y0Ihi1tX/XzJsfl+C279p2buaDt3ds48qkfxB76b/5jb/8AxlrWVl9e4MF1KJHu7xNrrLGiSKEjdFwrRgqSD3PfzNCY7NOzAAkkADqSegGPM1j42Op3MUqjFjayc2Jz/wDkTJkKyDvy0yfi8z26Va3vDSy2TWcs9w6v0aVmBmI5gfBbGMdNvbt0qDbcGsm3Go6htXGF5qbcL2XATt5UJtX39jcWF9LeW8LXNtchfFRRkc1HXOJIwfmHt7n2r51riG5vImt7G0uEaUFHmuE5KRKwwx+Lqxx06fntW9r8obXnnGGjeGsLC1hk2Kl1bo0hXcB855jLkAjmYOKl6iLuwltpGvHuoppkt5YpUQH+acB4ioGMHrj0rW6vpkVzC8M6743GGHb3BB8iD1zVLpfBkUUqSvNc3LRf4Ank3rHkYygAHXBxk5NEnH01tl84+/8AarSqux+cff8AtX3r/iuSfBcjnZGOfu5eM/FnZk5x2rrFlq8ukerRNcNbB8zIgkdNrdFYkK27G3uO2c1NryCzGsfq8+39P8R4aLmZM3K2cxtu3pu3ZznPSvVNK53JTxPL52P5vKzy8/s3dcfWqzGrzspNpeo3MwglnsrwrIxgXe8Uo+bcg+IqepyPUehr0Rq/K8d0wtgNJtZr7VI7+SCS3t7aJo7YSjbJI0gZXcpnKqFbzHp74+ZbS50y+nuIIHurK7IkmSLBlhkAOXVT8yn29fYZ9BpV3FvO+IdbutRha0sbS4iEw2TXFynJSND8+1T8TMRkdB59PbZ2FtFZWqJuCQwRgFmOAFQdWY/mrGqbivhxL+AQyvLGodZMxEBspnAO4EYyc9vIVLvsWptED6hdx37KY7WFXFgrdHlMgw1yw/yqV6Kp6kHPStlWYseEHjkRzqOoSBGDbHlQo2Dna4CDKntitPTIkpSlco/al1EqXW+j5aaZSlK3aFR735fvUio978v3oKy6uUjQvIyoijLMxwB9SaprLjKxlflx3UbOTgDJXJ9ASAD9qhcQwifULS3l6wiOW4KH5XdCqpn127icVoLzTYpVCyRoyggqCOxU5BXzGD6UEulYzivU3inI/UkthgFIVtxM/bqX7tgnPavleJZpNHmugwSaNXAdV6ZjfbvCuDjI64IoNlNKFVmPZQWP0Aya46bfJPFHNHkpIodMjBwwyMjyqjjtrspJLcXCFDC/8iOIBQSnQ8w/GSPsDntWf0gX8emw3EVxEEigV1g5QIdETJDyH4gxUeWBQei0rL6nrcsotI7QrG92nN5jDcI4wgYkL2LfEB16V00S9uI7o2l1Is5MfOhlCCMkBtrq6jpkEjqPWg0lKwenXGo3EEsqXUcYjknEY5Ksz8qRgFc9Ao6bcgZ8ya1XDmom4tYJyADJGrEDtkjrj2zQWVQ5dSRZ0gOeZIrugx0xGQGyfL5hVbxNqUqvBb2xVZrhmAdhuCLGuXfb5nqMD3qmtrW4j1S2FxcC4PInKNyxER1jyGC9D5YoNbZ6hHK0ixtuMT8uUYI2tgHb179CO3rUqsvZ686LqUkzb0tZWEa4AwqxIwXIHX4iepyetV899qFvAt7NNG8fwNNbiMKERyM7JPmLLu8+nSg3FfjNgEnsOp+1ZziHUZrWWO4LF7M4S4TaMxbj8MykDcRkgEEn2r70C6uJlluZGKROCbWHaoKoB0lc43bm74JwB5UFxp99HPGksTb43G5GwRkeuDg18X2pJE8KPndM/LjwM/EFLdfQYU1mbfiKf9MtJciS6udkaFgApeQn4mC4GAATgDyqLqNldR3Wn+JuVuAbg4HKWMqeTJ2K91x69aDeUrDcQ8TnxUluLyGxWILud0EjuzDdhVboFAI69+tW/BOuG6ik3OkjRSGIyR9EkAAKuB5ZBHSg2dt8oqJrmiw3cfKuFLpuV8BivVDlTlSD3qXbfKK60Cod73H0qZUO97j6V1jy4z4Vtjfxzb+W27luY36EYZe6nIH9e1fFjqkUzSJE4ZoW2SjBG1vTqOvbyzWftpxa396GOI5Ylu1+salJcfXAP9KruEYTbzwu/wAPjLZpZfaVX5h/9khH/LWtPPbaW2oRySSRo2XiKiUYPwlhkDJGD09Cak1keFA5s57gOsUlzJLMsjjKoMlYyw8wFUGqi04qeO4gQXy3qyypC6+H5QXmHaHSRRg4JHQmlJuegC6TmcrevMC7ymfi2k4DY74yMZrrWEvdPuX1eURXZhY2qurCFH2pzSOVhuh+IFt3frjsKlcS8QtFNHa+KitiIw8txIgYkk4AjT5cnBJz2qUttjSsjwvxE0y3UZmjuGgUMk8YChw6sRuXsGBU9ulfXChvriK2uJrlFQqrNGsSkyAjvI5xtJ74UAClFtZUyy7H61DqZZdj9a5y4aYcpNKUrNuVwvrUSxtGxYKwwxRijYPcBh1H1BB9670oKfRuFrO1/wDt7aGI9tyoN5+rn4j/AFq4pSgVG1D5PuKk1G1D5PuKkusPuhRalqUVuhknkWNB03McDPoPU+wqt0zi+yuHEcNzG7noq9VJ9lDAZ+1ROLdPlM1tcxQrciDeHhJAJ5gADpu6bhjz9a+bbiS3kmjjuLaW3mLfyTPEACw7COQZGfvWb2V2amlUllfyNqFzCWzGkULouB0Ll9xzjJztHc1FstcZTqLzNujtpPgGAMKIVcrkDr1J6nPeqlNLSvP9SuNTWykvTdRxnl8wQCBWCA4IAc9SwB88irzim9dIYnF6lmD87tGsjOSoIWNT0z3Paou1pKVjuBuIXnmmgeYXKxqjpNyjAxDEgqyEAdCOhHSvjh2S/uk5hukijWaVRiFXeRY5SNrZwqjA29BnpnNLJxptKUpVclKUoFKUoJFj84+/9qtKq7H5x9/7VaV3i8+rygx6REtw9yF/nOixM2T1VCSBtzjuT1xU6lKrNEaqO/4vsoZOXLcxq4OCuScH0YgED71I4ru2itLiROjpG5U+hwcH7Vx4Y0iKG0ijRVIZFMhIB3llBZmPnk14Z5eaeVtBMrqGRgysMqwOQQfMGvusdw7bMkuo2kDmFEdHgYAMIzOhZgoYEYDDsR51wg4gupttko5V8rbbqTaCiRpjM6AjaS4I2jHcn0qWW3FKz1zfywX8Mcjlre4jKJlVG2aPr1YAH418u2R0r4sNXd57yUt/wlsOWqgL8TxrulfdjPT5cZx3q2W0lKwU13qL2T3wuUiUwtNHAIVcBNhZcueu/bg+Y9qna9xM0NvaDmRxy3KgmaQfAgWNWdyowCcsAB2y1Sy2vpWJ4X4kZrsWzXcV6rxs6SIgjZGQjKOq9MEHIPfpXzpsuo3QuTHdJEIrmeOP+UrsRG+FRs4AUDpnBY5OTVstual1nOEdWN1ZwzsAGkXLAdsqxU49srmtHW+j5a6ZSlK3aFR735fvUiuc8e4Y7UGR4k0V5jFNA4juYCxiZhlCHGHjkA67TgfSoYbVZCqlbSBcjmSKzSMQD1EakAAkeua2Xgvf8U8F7/igxD6XeQ3c8tsltItwVbdKWDxlV246DLL54BFcI+HLj9LubVthnlaYqQcIeZJuB/bnvjrj3rfeC9/xTwXv+KCruISYWQfMYyo+pTH96x9rpOpeDSyK20cfLETzB2ZwmMMAmMb8dM5xXongvf8AFPBe/wCKDJaxoUg8NJZlBLajYiyZ2PGVClCR1B6Ag+1fuiabcNctd3fLV9gihjiJYIu7cxZjjLE47DyrWeC9/wAU8F7/AIoMvw1pUkNtJHJjc0k7jByMSyMy9fXBFSOE7B7ezt4ZMb44wr4ORkeh860Hgvf8U8F7/igy/E2lzSPBPbFOfbsxVZMhHWQYdCR1B6DB9qh2Wn3j30NzcrAqJFKmyNixXeUIyT8xO3yAAwO+a2ngvf8AFPBe/wCKDI2fD7Eagk2Al1KzIVOTtaJEyfQ5U9KrpNG1CaJLSc24gUqJZlLGSVIyMKEPRWOBk5rf+C9/xTwXv+KDLa3pUlzNHG4Ask+OUZ+KZh8kZHlGD1PrivzQNMmt1ltyQ9uM+Ectl1Vh/hOPRSeh9K1Xgvf8U8F7/igwsfDM36bawhkS6ttkkZPxR74yehI67SCRn3r9lsL+e4tJJ0t40hlLskbszdY2XduOB542geffpW58F7/ingvf8UGM1HSLiO5kuLVYJVmC86KbKkMgwHjcA9xgEEeVWugpcBWNysCMWyiQ5wq4HRifmbOev0q+8F7/AIp4L3/FB3tvlFda+IkwAPSvugVDve4+lTK4zwbj3xVie7nOLhheOOHZbloWgKgjfFNk4zFLjf8AUjHQe9d+NtFlngjFqVWaJjsycDa8bxsM/RgftWu8H7/ing/f8Vpvhj05ZfVeH+Zpxs422Hloit5ZQqevsSuD9TVRc6VfzeFEkdrFHBcQSssbEkiJurDsAAP8vUnPcYrf+D9/xTwfv+Kb4TpyyGs6ddLeC6tVikJh5EiSMU6By6spAPma/NV0i45yXUAhaXliK4ikzy3wcgxt1KkEnv5Gth4P3/FPB+/4puhenLMaZDdMs3iI7eIMm2JIsk5w2TIxAB7jGPQ1K4YsXgtIIZMb441VsHIyB1wavfB+/wCKeD9/xU3QbJRamWXY/Wvnwfv+K7QRbfPNSZineGMxLrSlK4alKUoFKUoFRtQ+T7ipNcriLcMZxSVxmpY/X0vdyPZtCQARJFNkBskYKsvUEdf61WyabeXckPi1ghhhkWbbGxkkd0+UbiAFXPU+Z7Vuf0/934p+n/u/FcbZenq4sVqenXcd41zaCGQSxLFKkrFNpjJKupAORhu1fGj8PTGO+S7ZCbpiS0YwMNEqHCnJGCPM9cVuP0/934p+n/u/FNp1cXj+t391+nNA0tk6FBEkkcheSfJCosaDsx6ZOSO/StVxDo87SWtxbrFI8CsrRTEhSHUAspwcMMfmtDacGWkTiSOCFHHZljAI+npVr+n/ALvxU2ys6uPhjNB026F5LcXXJHMhSNREThdjsdvXqehzu6d+3SpnCWmvbwGOTG4yzP0ORiSVmX8GtP8Ap/7vxT9P/d+Ku2U6uKDSp36f+78U/T/3filSnUxQaVO/T/3fin6f+78UqTqYoNKnfp/7vxT9P/d+KVJ1MXGx+cff+1WlRILPa2c5+1S66hjqTEz2KUpVcK+8t1kR43GVcFWHqGGDWVs7TU7ZBBF4a4jQbYZJGZHVR8okUAhsDp0IraGH3pyPevLOlkxnCWb0fSZbaGZsie7lJkkJ+BWcjCqPRFHT6VUpwtPEsdzG4a/Db7gscJKr43wn0UADb6bfet1yPenI96nSy9J05ZH+IePAl+qzI8b2+OrCXcNqr6k5I+5qw0bQ1isxbN1yjLKfNmlzzGz55LGre60yOTYZFV9jB03DO1h2Ye/Wu/I96dLK+DZN28q1K7uYdPktjLZNCkTQpIJC0sihSqxrGO0hGFznA9DitPqOgySQWjxFFubZV2CQZjbMYWSNwOuDjuPSrqLha1WTmrbwiTOd4Qbs+ufWrTke9Olkkacszo6XplBmhtYYgDnlkvIxx0wcABfzXbhXTHgW4EmP5lzNMmDn4ZGyuff2rQcj3pyPer08nWyWe4I0uS2soIJccxAwbacjrIxGD9CK09ceR712rXSxnHl3hjRSlK1dlKUoFKUoFKUoFKUoFKUoFKUoFKUoFKUoFKUoFKUoFKUoFKUoFKUoFKUoFKUoFKUoFKUoFKUoFKUoFKUoFKUoFKUoFKUoFKUoFKUoFKUoFKUoFKUoFKUoFKUoFKUoFKUoFKUoFKUoFKUoFKUoFKUoFKUoP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198" y="4789714"/>
            <a:ext cx="4060339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 descr="http://chsweb.lr.k12.nj.us/mstanley/outlines/respiration/image150.gif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794"/>
          <a:stretch/>
        </p:blipFill>
        <p:spPr bwMode="auto">
          <a:xfrm>
            <a:off x="4525068" y="4789714"/>
            <a:ext cx="4086225" cy="623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0567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It Works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Since there is no starting point, lets start with carbon in the atmosphere</a:t>
            </a:r>
          </a:p>
          <a:p>
            <a:r>
              <a:rPr lang="en-US" dirty="0" smtClean="0"/>
              <a:t>This carbon in the form of CO</a:t>
            </a:r>
            <a:r>
              <a:rPr lang="en-US" baseline="-25000" dirty="0" smtClean="0"/>
              <a:t>2</a:t>
            </a:r>
            <a:r>
              <a:rPr lang="en-US" dirty="0" smtClean="0"/>
              <a:t> is a gas</a:t>
            </a:r>
          </a:p>
          <a:p>
            <a:r>
              <a:rPr lang="en-US" dirty="0" smtClean="0"/>
              <a:t>That gas is taken in by cells of green producers</a:t>
            </a:r>
          </a:p>
        </p:txBody>
      </p:sp>
      <p:pic>
        <p:nvPicPr>
          <p:cNvPr id="7170" name="Picture 2" descr="https://www.cfact.org/wp-content/uploads/2013/05/CO2-leaf-500x35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1905000"/>
            <a:ext cx="4343400" cy="3066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3565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</TotalTime>
  <Words>1456</Words>
  <Application>Microsoft Office PowerPoint</Application>
  <PresentationFormat>On-screen Show (4:3)</PresentationFormat>
  <Paragraphs>177</Paragraphs>
  <Slides>42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3" baseType="lpstr">
      <vt:lpstr>Office Theme</vt:lpstr>
      <vt:lpstr>Biogeochemical Cycles</vt:lpstr>
      <vt:lpstr>Biogeochemical Cycles</vt:lpstr>
      <vt:lpstr>Biogeochemical Cycles</vt:lpstr>
      <vt:lpstr>Biogeochemical Cycles</vt:lpstr>
      <vt:lpstr>Biogeochemical Cycles</vt:lpstr>
      <vt:lpstr>Carbon Cycle</vt:lpstr>
      <vt:lpstr>Carbon Cycle</vt:lpstr>
      <vt:lpstr>How It Works</vt:lpstr>
      <vt:lpstr>How It Works</vt:lpstr>
      <vt:lpstr>How It Works</vt:lpstr>
      <vt:lpstr>How It Works</vt:lpstr>
      <vt:lpstr>How It Works</vt:lpstr>
      <vt:lpstr>How It Works</vt:lpstr>
      <vt:lpstr>Human Input</vt:lpstr>
      <vt:lpstr>Human Input</vt:lpstr>
      <vt:lpstr>Composition of Air</vt:lpstr>
      <vt:lpstr>Composition of Air</vt:lpstr>
      <vt:lpstr>Nitrogen Fixation</vt:lpstr>
      <vt:lpstr>Nitrogen Fixation</vt:lpstr>
      <vt:lpstr>Mycorrhizal Bacteria</vt:lpstr>
      <vt:lpstr>Mycorrhizal Bacteria</vt:lpstr>
      <vt:lpstr>Mycorrhizal Bacteria</vt:lpstr>
      <vt:lpstr>Mycorrhizal Bacteria</vt:lpstr>
      <vt:lpstr>Mycorrhizal Bacteria</vt:lpstr>
      <vt:lpstr>Nitrogen Cycle</vt:lpstr>
      <vt:lpstr>Nitrogen Cycle</vt:lpstr>
      <vt:lpstr>Nitrogen Cycle</vt:lpstr>
      <vt:lpstr>Nitrogen Cycle</vt:lpstr>
      <vt:lpstr>PowerPoint Presentation</vt:lpstr>
      <vt:lpstr>Human Impact</vt:lpstr>
      <vt:lpstr>The Human Impact</vt:lpstr>
      <vt:lpstr>The Human Impact</vt:lpstr>
      <vt:lpstr>The Human Impact</vt:lpstr>
      <vt:lpstr>Erosion</vt:lpstr>
      <vt:lpstr>Erosion</vt:lpstr>
      <vt:lpstr>Erosion</vt:lpstr>
      <vt:lpstr>Phosphorous Cycle</vt:lpstr>
      <vt:lpstr>Phosphorous Cycle</vt:lpstr>
      <vt:lpstr>Phosphorous Cycle</vt:lpstr>
      <vt:lpstr>Phosphorous Cycle</vt:lpstr>
      <vt:lpstr>Back to Rock</vt:lpstr>
      <vt:lpstr>Back to Rock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Biogeochemical Cycles</dc:title>
  <dc:creator>Administrator</dc:creator>
  <cp:lastModifiedBy>Administrator</cp:lastModifiedBy>
  <cp:revision>21</cp:revision>
  <dcterms:created xsi:type="dcterms:W3CDTF">2014-04-03T10:48:40Z</dcterms:created>
  <dcterms:modified xsi:type="dcterms:W3CDTF">2014-04-07T13:28:50Z</dcterms:modified>
</cp:coreProperties>
</file>