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6" r:id="rId10"/>
    <p:sldId id="268" r:id="rId11"/>
    <p:sldId id="270" r:id="rId12"/>
    <p:sldId id="272" r:id="rId13"/>
    <p:sldId id="274" r:id="rId14"/>
    <p:sldId id="273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9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93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71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18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C72931E5-249B-4D90-BAA7-D9D664D9AE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21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92B33D2E-889E-4AC1-9A78-6FA989F746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93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0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20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634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4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55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594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11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502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58DD6-0DBA-4E63-8169-67AF31DC383E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C2A20-7E83-4E0C-8F53-C4EA3B7052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86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TiOETaZg4w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Basics of Genetics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Mendel studied seven different types of characteristics</a:t>
            </a:r>
          </a:p>
          <a:p>
            <a:pPr lvl="1"/>
            <a:r>
              <a:rPr lang="en-US" dirty="0" smtClean="0"/>
              <a:t>Flower Color</a:t>
            </a:r>
          </a:p>
          <a:p>
            <a:pPr lvl="1"/>
            <a:r>
              <a:rPr lang="en-US" dirty="0" smtClean="0"/>
              <a:t>Flower Position</a:t>
            </a:r>
          </a:p>
          <a:p>
            <a:pPr lvl="1"/>
            <a:r>
              <a:rPr lang="en-US" dirty="0" smtClean="0"/>
              <a:t>Seed Color</a:t>
            </a:r>
          </a:p>
          <a:p>
            <a:pPr lvl="1"/>
            <a:r>
              <a:rPr lang="en-US" dirty="0" smtClean="0"/>
              <a:t>Seed Shape</a:t>
            </a:r>
          </a:p>
          <a:p>
            <a:pPr lvl="1"/>
            <a:r>
              <a:rPr lang="en-US" dirty="0" smtClean="0"/>
              <a:t>Pod Shape</a:t>
            </a:r>
          </a:p>
          <a:p>
            <a:pPr lvl="1"/>
            <a:r>
              <a:rPr lang="en-US" dirty="0" smtClean="0"/>
              <a:t>Pod Color</a:t>
            </a:r>
          </a:p>
          <a:p>
            <a:pPr lvl="1"/>
            <a:r>
              <a:rPr lang="en-US" dirty="0" smtClean="0"/>
              <a:t>Stem Length</a:t>
            </a:r>
          </a:p>
          <a:p>
            <a:r>
              <a:rPr lang="en-US" dirty="0"/>
              <a:t>He called the first generation of each of these plants the “P” of parental generation</a:t>
            </a:r>
          </a:p>
          <a:p>
            <a:pPr lvl="1"/>
            <a:endParaRPr lang="en-US" dirty="0"/>
          </a:p>
        </p:txBody>
      </p:sp>
      <p:pic>
        <p:nvPicPr>
          <p:cNvPr id="3074" name="Picture 2" descr="http://upload.wikimedia.org/wikipedia/commons/thumb/e/ea/Mendel_seven_characters.svg/592px-Mendel_seven_character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134" y="2514600"/>
            <a:ext cx="4648200" cy="199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53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Experiments</a:t>
            </a:r>
            <a:endParaRPr 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079625"/>
            <a:ext cx="4038600" cy="4267200"/>
          </a:xfrm>
        </p:spPr>
        <p:txBody>
          <a:bodyPr/>
          <a:lstStyle/>
          <a:p>
            <a:r>
              <a:rPr lang="en-US" sz="2400" dirty="0"/>
              <a:t>He called the next generation of plants the “F</a:t>
            </a:r>
            <a:r>
              <a:rPr lang="en-US" sz="2400" baseline="-25000" dirty="0"/>
              <a:t>1</a:t>
            </a:r>
            <a:r>
              <a:rPr lang="en-US" sz="2400" dirty="0"/>
              <a:t>” generation of plants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</a:t>
            </a:r>
          </a:p>
          <a:p>
            <a:r>
              <a:rPr lang="en-US" sz="2400" dirty="0"/>
              <a:t>The generation after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1 </a:t>
            </a:r>
            <a:r>
              <a:rPr lang="en-US" sz="2400" dirty="0"/>
              <a:t>was called the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2 </a:t>
            </a:r>
            <a:r>
              <a:rPr lang="en-US" sz="2400" dirty="0"/>
              <a:t>generation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2</a:t>
            </a:r>
          </a:p>
          <a:p>
            <a:r>
              <a:rPr lang="en-US" sz="2400" dirty="0"/>
              <a:t>What do you think the next generation was called?</a:t>
            </a:r>
          </a:p>
        </p:txBody>
      </p:sp>
      <p:pic>
        <p:nvPicPr>
          <p:cNvPr id="8202" name="Picture 10" descr="three-generations-of-wom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3733800" cy="24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6079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/>
          <a:lstStyle/>
          <a:p>
            <a:r>
              <a:rPr lang="en-US" dirty="0" smtClean="0"/>
              <a:t>Mendel’s Experiment</a:t>
            </a:r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038600" cy="4343400"/>
          </a:xfrm>
        </p:spPr>
        <p:txBody>
          <a:bodyPr/>
          <a:lstStyle/>
          <a:p>
            <a:r>
              <a:rPr lang="en-US" sz="2400" dirty="0"/>
              <a:t>What happened when Mendel crossed </a:t>
            </a:r>
            <a:r>
              <a:rPr lang="en-US" sz="2400" dirty="0" smtClean="0"/>
              <a:t>his true </a:t>
            </a:r>
            <a:r>
              <a:rPr lang="en-US" sz="2400" dirty="0"/>
              <a:t>breeding P generation?</a:t>
            </a:r>
          </a:p>
          <a:p>
            <a:r>
              <a:rPr lang="en-US" sz="2400" dirty="0"/>
              <a:t>The F1 generation showed traits of only one of the P generation it was crossed with</a:t>
            </a:r>
          </a:p>
          <a:p>
            <a:r>
              <a:rPr lang="en-US" sz="2400" dirty="0"/>
              <a:t>When </a:t>
            </a:r>
            <a:r>
              <a:rPr lang="en-US" sz="2400" dirty="0" smtClean="0"/>
              <a:t>purple flowers were  </a:t>
            </a:r>
            <a:r>
              <a:rPr lang="en-US" sz="2400" dirty="0"/>
              <a:t>crossed with </a:t>
            </a:r>
            <a:r>
              <a:rPr lang="en-US" sz="2400" dirty="0" smtClean="0"/>
              <a:t>white flowers, </a:t>
            </a:r>
            <a:r>
              <a:rPr lang="en-US" sz="2400" dirty="0"/>
              <a:t>only </a:t>
            </a:r>
            <a:r>
              <a:rPr lang="en-US" sz="2400" dirty="0" smtClean="0"/>
              <a:t>purple flowers were </a:t>
            </a:r>
            <a:r>
              <a:rPr lang="en-US" sz="2400" dirty="0"/>
              <a:t>observed</a:t>
            </a:r>
          </a:p>
        </p:txBody>
      </p:sp>
      <p:pic>
        <p:nvPicPr>
          <p:cNvPr id="9223" name="Picture 7" descr="10F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34290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7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924800" cy="1143000"/>
          </a:xfrm>
        </p:spPr>
        <p:txBody>
          <a:bodyPr/>
          <a:lstStyle/>
          <a:p>
            <a:r>
              <a:rPr lang="en-US" dirty="0"/>
              <a:t>Dominance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038600" cy="464820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This was because some of the </a:t>
            </a:r>
            <a:r>
              <a:rPr lang="en-US" sz="2800" dirty="0" smtClean="0"/>
              <a:t>traits are </a:t>
            </a:r>
            <a:r>
              <a:rPr lang="en-US" sz="2800" dirty="0"/>
              <a:t>dominant over others</a:t>
            </a:r>
          </a:p>
          <a:p>
            <a:r>
              <a:rPr lang="en-US" sz="2800" dirty="0"/>
              <a:t>This means that when </a:t>
            </a:r>
            <a:r>
              <a:rPr lang="en-US" sz="2800" dirty="0" smtClean="0"/>
              <a:t>a trait is </a:t>
            </a:r>
            <a:r>
              <a:rPr lang="en-US" sz="2800" dirty="0"/>
              <a:t>expressed over a second </a:t>
            </a:r>
            <a:r>
              <a:rPr lang="en-US" sz="2800" dirty="0" smtClean="0"/>
              <a:t>trait, </a:t>
            </a:r>
            <a:r>
              <a:rPr lang="en-US" sz="2800" dirty="0"/>
              <a:t>it is considered </a:t>
            </a:r>
            <a:r>
              <a:rPr lang="en-US" sz="2800" b="1" dirty="0" smtClean="0"/>
              <a:t>dominant</a:t>
            </a:r>
          </a:p>
          <a:p>
            <a:r>
              <a:rPr lang="en-US" sz="2800" dirty="0" smtClean="0"/>
              <a:t>When one trait is not expressed over another it is considered </a:t>
            </a:r>
            <a:r>
              <a:rPr lang="en-US" sz="2800" b="1" dirty="0" smtClean="0"/>
              <a:t>recessive</a:t>
            </a:r>
            <a:endParaRPr lang="en-US" sz="2800" b="1" dirty="0"/>
          </a:p>
          <a:p>
            <a:endParaRPr lang="en-US" sz="2000" dirty="0"/>
          </a:p>
        </p:txBody>
      </p:sp>
      <p:pic>
        <p:nvPicPr>
          <p:cNvPr id="5" name="Picture 2" descr="http://elcamino.dnadirect.com/img/content/common/autoDomin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2924175" cy="37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29637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2362200"/>
            <a:ext cx="3770313" cy="37242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term given to a possible trait based on genetics is </a:t>
            </a:r>
            <a:r>
              <a:rPr lang="en-US" b="1" dirty="0" smtClean="0"/>
              <a:t>allele</a:t>
            </a:r>
          </a:p>
          <a:p>
            <a:r>
              <a:rPr lang="en-US" dirty="0" smtClean="0"/>
              <a:t>Each trait has the same number of alleles from the mother and the father</a:t>
            </a:r>
          </a:p>
          <a:p>
            <a:r>
              <a:rPr lang="en-US" dirty="0" smtClean="0"/>
              <a:t>This means alleles can be dominant or recessive</a:t>
            </a:r>
            <a:endParaRPr lang="en-US" dirty="0"/>
          </a:p>
        </p:txBody>
      </p:sp>
      <p:pic>
        <p:nvPicPr>
          <p:cNvPr id="34818" name="Picture 2" descr="http://course1.winona.edu/sberg/ILLUST/metphsI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8514" y="3048000"/>
            <a:ext cx="4164012" cy="1715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4158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/>
          <p:cNvSpPr>
            <a:spLocks noGrp="1" noChangeArrowheads="1"/>
          </p:cNvSpPr>
          <p:nvPr>
            <p:ph type="title"/>
          </p:nvPr>
        </p:nvSpPr>
        <p:spPr>
          <a:xfrm>
            <a:off x="659642" y="381000"/>
            <a:ext cx="7924800" cy="1143000"/>
          </a:xfrm>
        </p:spPr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790700"/>
            <a:ext cx="4038600" cy="4191000"/>
          </a:xfrm>
        </p:spPr>
        <p:txBody>
          <a:bodyPr/>
          <a:lstStyle/>
          <a:p>
            <a:r>
              <a:rPr lang="en-US" sz="2000" dirty="0"/>
              <a:t>A round seed is crossed with a wrinkled seed</a:t>
            </a:r>
          </a:p>
          <a:p>
            <a:r>
              <a:rPr lang="en-US" sz="2000" dirty="0"/>
              <a:t>The F1 generation is round</a:t>
            </a:r>
          </a:p>
          <a:p>
            <a:r>
              <a:rPr lang="en-US" sz="2000" dirty="0"/>
              <a:t>Which allele is dominant?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 green pod is crossed with a yellow pod</a:t>
            </a:r>
          </a:p>
          <a:p>
            <a:r>
              <a:rPr lang="en-US" sz="2000" dirty="0"/>
              <a:t>The F1 generation has green pods</a:t>
            </a:r>
          </a:p>
          <a:p>
            <a:r>
              <a:rPr lang="en-US" sz="2000" dirty="0"/>
              <a:t>Which allele is dominant?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685800" y="3395662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Round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651681" y="5595937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Green</a:t>
            </a:r>
          </a:p>
        </p:txBody>
      </p:sp>
      <p:pic>
        <p:nvPicPr>
          <p:cNvPr id="11274" name="Picture 10" descr="roundpea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7524"/>
            <a:ext cx="19431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green-peas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1905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880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www.youtube.com/watch?v=GTiOETaZg4w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6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Why are your eyes the color they are?</a:t>
            </a:r>
          </a:p>
          <a:p>
            <a:r>
              <a:rPr lang="en-US" dirty="0" smtClean="0"/>
              <a:t>Why is your hair the color that they are?</a:t>
            </a:r>
          </a:p>
          <a:p>
            <a:r>
              <a:rPr lang="en-US" dirty="0" smtClean="0"/>
              <a:t>Do any of these traits have something in common with your parents?</a:t>
            </a:r>
            <a:endParaRPr lang="en-US" dirty="0"/>
          </a:p>
        </p:txBody>
      </p:sp>
      <p:pic>
        <p:nvPicPr>
          <p:cNvPr id="17410" name="Picture 2" descr="http://discovermagazine.com/2007/mar/eye-color-explained/eyes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810000" cy="2562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033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Things like hair color are passed from parents to their offspring</a:t>
            </a:r>
          </a:p>
          <a:p>
            <a:r>
              <a:rPr lang="en-US" dirty="0" smtClean="0"/>
              <a:t>The parents give offspring DNA that expresses proteins in their body</a:t>
            </a:r>
          </a:p>
          <a:p>
            <a:r>
              <a:rPr lang="en-US" dirty="0" smtClean="0"/>
              <a:t>By giving their offspring segments of their DNA, parents give certain genes to their children</a:t>
            </a:r>
          </a:p>
          <a:p>
            <a:r>
              <a:rPr lang="en-US" b="1" dirty="0" smtClean="0"/>
              <a:t>Heredity</a:t>
            </a:r>
            <a:r>
              <a:rPr lang="en-US" dirty="0" smtClean="0"/>
              <a:t> is the passing of traits from one generation to the next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6386" name="Picture 2" descr="http://jesuscarriesme.files.wordpress.com/2011/01/parent-child20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361950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061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Genetics</a:t>
            </a:r>
            <a:r>
              <a:rPr lang="en-US" dirty="0" smtClean="0"/>
              <a:t> is the field of biology dedicated to studying how information is passed from parent to offspring</a:t>
            </a:r>
          </a:p>
          <a:p>
            <a:r>
              <a:rPr lang="en-US" dirty="0" smtClean="0"/>
              <a:t>Genetics is one of the hottest fields in science right now</a:t>
            </a:r>
            <a:endParaRPr lang="en-US" dirty="0"/>
          </a:p>
        </p:txBody>
      </p:sp>
      <p:pic>
        <p:nvPicPr>
          <p:cNvPr id="15362" name="Picture 2" descr="http://www.ihaveosteoarthritis.com/resources/genetics.jpg?timestamp=12428211814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99547"/>
            <a:ext cx="4038600" cy="4877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0054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1851 a monk named Gregor Mendel entered the University of Vienna to study science</a:t>
            </a:r>
          </a:p>
          <a:p>
            <a:r>
              <a:rPr lang="en-US" dirty="0" smtClean="0"/>
              <a:t>After learning about math and science he returned to his monastery and resumed his job as a high school teacher and gardener</a:t>
            </a:r>
            <a:endParaRPr lang="en-US" dirty="0"/>
          </a:p>
        </p:txBody>
      </p:sp>
      <p:pic>
        <p:nvPicPr>
          <p:cNvPr id="14338" name="Picture 2" descr="http://tad2010.wicomico.wikispaces.net/file/view/GregorMendel.jpg/194237186/GregorMen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3200400" cy="4192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089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While he was working in his garden, Mendel started to notice that there were patterns in some of the plants that he was planting</a:t>
            </a:r>
          </a:p>
          <a:p>
            <a:r>
              <a:rPr lang="en-US" dirty="0" smtClean="0"/>
              <a:t>He thought that there might be a scientific reason for the patterns that he was observing</a:t>
            </a:r>
            <a:endParaRPr lang="en-US" dirty="0"/>
          </a:p>
        </p:txBody>
      </p:sp>
      <p:pic>
        <p:nvPicPr>
          <p:cNvPr id="13314" name="Picture 2" descr="http://www.softchalk.com/lessonchallenge09/lesson/genetics/Mendel_and_pea_plants_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407789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8336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Mendel decided to start studying the patterns in his pea plants</a:t>
            </a:r>
          </a:p>
          <a:p>
            <a:r>
              <a:rPr lang="en-US" dirty="0" smtClean="0"/>
              <a:t>He decided to study certain traits in pea plants</a:t>
            </a:r>
          </a:p>
          <a:p>
            <a:r>
              <a:rPr lang="en-US" b="1" dirty="0" smtClean="0"/>
              <a:t>Traits</a:t>
            </a:r>
            <a:r>
              <a:rPr lang="en-US" dirty="0" smtClean="0"/>
              <a:t> are distinguishing feature of an organism</a:t>
            </a:r>
          </a:p>
          <a:p>
            <a:r>
              <a:rPr lang="en-US" dirty="0" smtClean="0"/>
              <a:t>Remember, Mendel had no knowledge of DNA</a:t>
            </a:r>
          </a:p>
        </p:txBody>
      </p:sp>
      <p:pic>
        <p:nvPicPr>
          <p:cNvPr id="12290" name="Picture 2" descr="http://www.sbceo.k12.ca.us/~kmguad/public_html/departments/7thScience/images/traits1.jpg"/>
          <p:cNvPicPr>
            <a:picLocks noChangeAspect="1" noChangeArrowheads="1"/>
          </p:cNvPicPr>
          <p:nvPr/>
        </p:nvPicPr>
        <p:blipFill>
          <a:blip r:embed="rId2" cstate="print"/>
          <a:srcRect b="4965"/>
          <a:stretch>
            <a:fillRect/>
          </a:stretch>
        </p:blipFill>
        <p:spPr bwMode="auto">
          <a:xfrm>
            <a:off x="381000" y="1219200"/>
            <a:ext cx="3876675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1807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Mendel’s experiments changed modern biology as we know it</a:t>
            </a:r>
          </a:p>
          <a:p>
            <a:r>
              <a:rPr lang="en-US" dirty="0" smtClean="0"/>
              <a:t>Since they did it is important to understand what he did and what results he obtained</a:t>
            </a:r>
          </a:p>
          <a:p>
            <a:r>
              <a:rPr lang="en-US" dirty="0" smtClean="0"/>
              <a:t>… even if they were fraudulent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91" y="2133600"/>
            <a:ext cx="444627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362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Mendel started by stopping the pea plants ability to </a:t>
            </a:r>
            <a:r>
              <a:rPr lang="en-US" b="1" dirty="0" smtClean="0"/>
              <a:t>self fertilize</a:t>
            </a:r>
          </a:p>
          <a:p>
            <a:r>
              <a:rPr lang="en-US" dirty="0" smtClean="0"/>
              <a:t>Then he opened individual flowers and </a:t>
            </a:r>
            <a:r>
              <a:rPr lang="en-US" b="1" dirty="0" smtClean="0"/>
              <a:t>cross fertilized </a:t>
            </a:r>
            <a:r>
              <a:rPr lang="en-US" dirty="0" smtClean="0"/>
              <a:t>them with other individual flowers </a:t>
            </a:r>
          </a:p>
          <a:p>
            <a:r>
              <a:rPr lang="en-US" dirty="0" smtClean="0"/>
              <a:t>Once he did he documented the resulting crosses and what offspring came from them</a:t>
            </a:r>
            <a:endParaRPr lang="en-US" dirty="0"/>
          </a:p>
        </p:txBody>
      </p:sp>
      <p:pic>
        <p:nvPicPr>
          <p:cNvPr id="2050" name="Picture 2" descr="http://passel.unl.edu/Image/siteImages/CrossPollinationLG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36"/>
          <a:stretch/>
        </p:blipFill>
        <p:spPr bwMode="auto">
          <a:xfrm>
            <a:off x="4876800" y="2819400"/>
            <a:ext cx="401085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0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556</Words>
  <Application>Microsoft Office PowerPoint</Application>
  <PresentationFormat>On-screen Show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Impact</vt:lpstr>
      <vt:lpstr>Wingdings</vt:lpstr>
      <vt:lpstr>Office Theme</vt:lpstr>
      <vt:lpstr>Basics of Genetics</vt:lpstr>
      <vt:lpstr>Introduction</vt:lpstr>
      <vt:lpstr>Introduction</vt:lpstr>
      <vt:lpstr>Introduction</vt:lpstr>
      <vt:lpstr>Gregor Mendel</vt:lpstr>
      <vt:lpstr>Gregor Mendel</vt:lpstr>
      <vt:lpstr>Gregor Mendel</vt:lpstr>
      <vt:lpstr>Mendel’s Experiments</vt:lpstr>
      <vt:lpstr>Mendel’s Experiments</vt:lpstr>
      <vt:lpstr>Mendel’s Experiments</vt:lpstr>
      <vt:lpstr>Mendel’s Experiments</vt:lpstr>
      <vt:lpstr>Mendel’s Experiment</vt:lpstr>
      <vt:lpstr>Dominance</vt:lpstr>
      <vt:lpstr>Dominance</vt:lpstr>
      <vt:lpstr>Dominance</vt:lpstr>
      <vt:lpstr>Video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Basics of Genetics</dc:title>
  <dc:creator>Administrator</dc:creator>
  <cp:lastModifiedBy>Owdij, Michael</cp:lastModifiedBy>
  <cp:revision>13</cp:revision>
  <dcterms:created xsi:type="dcterms:W3CDTF">2013-11-11T11:50:06Z</dcterms:created>
  <dcterms:modified xsi:type="dcterms:W3CDTF">2017-01-27T16:10:54Z</dcterms:modified>
</cp:coreProperties>
</file>