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72" r:id="rId26"/>
    <p:sldId id="282" r:id="rId27"/>
    <p:sldId id="310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307" r:id="rId42"/>
    <p:sldId id="311" r:id="rId43"/>
    <p:sldId id="308" r:id="rId44"/>
    <p:sldId id="312" r:id="rId45"/>
    <p:sldId id="309" r:id="rId46"/>
    <p:sldId id="313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14" r:id="rId55"/>
    <p:sldId id="305" r:id="rId56"/>
    <p:sldId id="315" r:id="rId57"/>
    <p:sldId id="306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91" d="100"/>
          <a:sy n="91" d="100"/>
        </p:scale>
        <p:origin x="72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814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02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80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58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8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747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979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2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947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776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33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3F7A6-CA8F-41FE-8F10-F35249F6A4D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98A12-FA05-443C-AED8-1E014185B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214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M-FQGMPfGac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youtube.com/watch?v=wNG0QJw7-4A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GIQ4AzzXnE" TargetMode="External"/><Relationship Id="rId2" Type="http://schemas.openxmlformats.org/officeDocument/2006/relationships/hyperlink" Target="https://youtu.be/5MayaRACKso?t=33s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r_wPOfTGegA" TargetMode="Externa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LEklCEKyx4" TargetMode="External"/><Relationship Id="rId2" Type="http://schemas.openxmlformats.org/officeDocument/2006/relationships/hyperlink" Target="http://www.thedoctorstv.com/videos/relocate-a-dislocated-shoulder" TargetMode="Externa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sinessinsider.com/cracking-knuckles-arthritis-science-2014-12" TargetMode="External"/><Relationship Id="rId2" Type="http://schemas.openxmlformats.org/officeDocument/2006/relationships/hyperlink" Target="https://www.youtube.com/watch?v=FVCtXxd_P1c" TargetMode="Externa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lgNttdd7UIc" TargetMode="Externa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0cYal_hitz4?t=6m8s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a2LhK-PSsg" TargetMode="Externa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kb4YzvFSE4" TargetMode="Externa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9NrKylKMIY&amp;spfreload=5" TargetMode="External"/><Relationship Id="rId2" Type="http://schemas.openxmlformats.org/officeDocument/2006/relationships/hyperlink" Target="https://www.youtube.com/watch?v=m8LDBlZN-XM" TargetMode="Externa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unnersworld.com/training-video/inside-the-doctors-office-with-dr-jordan-metzl-runners-knee" TargetMode="Externa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0KegyyvfFM" TargetMode="Externa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ih90HXSjvM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Articulations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“Moving” Part of Anatomy!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15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Movement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Ok smarty-pants…</a:t>
            </a:r>
          </a:p>
          <a:p>
            <a:r>
              <a:rPr lang="en-US" dirty="0" smtClean="0"/>
              <a:t>Now put your pencil tip on the cross labeled as angular movements</a:t>
            </a:r>
          </a:p>
          <a:p>
            <a:r>
              <a:rPr lang="en-US" dirty="0" smtClean="0"/>
              <a:t>Now try to make an angular movement</a:t>
            </a:r>
          </a:p>
          <a:p>
            <a:r>
              <a:rPr lang="en-US" dirty="0" smtClean="0"/>
              <a:t>Hint: This is </a:t>
            </a:r>
            <a:r>
              <a:rPr lang="en-US" smtClean="0"/>
              <a:t>movement that </a:t>
            </a:r>
            <a:r>
              <a:rPr lang="en-US" dirty="0" smtClean="0"/>
              <a:t>changes the angles of the base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99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Last one…</a:t>
            </a:r>
          </a:p>
          <a:p>
            <a:r>
              <a:rPr lang="en-US" dirty="0" smtClean="0"/>
              <a:t>Put your pencil at the center of the cross labeled rotation</a:t>
            </a:r>
          </a:p>
          <a:p>
            <a:r>
              <a:rPr lang="en-US" dirty="0" smtClean="0"/>
              <a:t>Make the pencil rotate</a:t>
            </a:r>
          </a:p>
          <a:p>
            <a:r>
              <a:rPr lang="en-US" dirty="0" smtClean="0"/>
              <a:t>… But don’t change the base angle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46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Synovial Joints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Synovial joints are diarthoses (</a:t>
            </a:r>
            <a:r>
              <a:rPr lang="en-US" b="1" dirty="0" smtClean="0"/>
              <a:t>d</a:t>
            </a:r>
            <a:r>
              <a:rPr lang="en-US" dirty="0" smtClean="0"/>
              <a:t>efiantly </a:t>
            </a:r>
            <a:r>
              <a:rPr lang="en-US" b="1" dirty="0" smtClean="0"/>
              <a:t>t</a:t>
            </a:r>
            <a:r>
              <a:rPr lang="en-US" dirty="0" smtClean="0"/>
              <a:t>here) that are surrounded by a joint capsule</a:t>
            </a:r>
          </a:p>
          <a:p>
            <a:r>
              <a:rPr lang="en-US" dirty="0" smtClean="0"/>
              <a:t>A joint capsule is a double layered sack that contains synovial fluid</a:t>
            </a:r>
          </a:p>
          <a:p>
            <a:r>
              <a:rPr lang="en-US" dirty="0" smtClean="0"/>
              <a:t>The joint capsule functions as a protection, nutrient distribution medium and a shock absorber for the joint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75" y="1690688"/>
            <a:ext cx="4709243" cy="430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1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Synovial Joints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Synovial joints do not have bones that touch</a:t>
            </a:r>
          </a:p>
          <a:p>
            <a:r>
              <a:rPr lang="en-US" dirty="0" smtClean="0"/>
              <a:t>The bones are capped in </a:t>
            </a:r>
            <a:r>
              <a:rPr lang="en-US" b="1" dirty="0" smtClean="0"/>
              <a:t>articular cartilages </a:t>
            </a:r>
            <a:r>
              <a:rPr lang="en-US" dirty="0" smtClean="0"/>
              <a:t>that protect the bones from rubbing on each other</a:t>
            </a:r>
          </a:p>
          <a:p>
            <a:r>
              <a:rPr lang="en-US" dirty="0" smtClean="0"/>
              <a:t>The cartilages never actually touch because there is always a thin film of synovial fluids that separate them</a:t>
            </a:r>
            <a:endParaRPr lang="en-US" dirty="0"/>
          </a:p>
        </p:txBody>
      </p:sp>
      <p:pic>
        <p:nvPicPr>
          <p:cNvPr id="1026" name="Picture 2" descr="http://philschatz.com/anatomy-book/resources/907_Synovial_Join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88" y="1394015"/>
            <a:ext cx="4708963" cy="521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Synovial </a:t>
            </a:r>
            <a:r>
              <a:rPr lang="en-US" dirty="0" smtClean="0"/>
              <a:t>Joint Accessory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Many synovial joints have accessory structures that are used to aid function within the joint and protect it from harm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meniscus</a:t>
            </a:r>
            <a:r>
              <a:rPr lang="en-US" dirty="0" smtClean="0"/>
              <a:t> is a crescent shaped pad of fibrocartilage located between bones</a:t>
            </a:r>
          </a:p>
          <a:p>
            <a:r>
              <a:rPr lang="en-US" dirty="0" smtClean="0"/>
              <a:t>Menisci allow for better flow of synovial fluid, divide the joint cavity or allow for variations in the shapes of surfaces</a:t>
            </a:r>
            <a:endParaRPr lang="en-US" dirty="0"/>
          </a:p>
        </p:txBody>
      </p:sp>
      <p:pic>
        <p:nvPicPr>
          <p:cNvPr id="2050" name="Picture 2" descr="http://www.fairview.org/fv/groups/public/documents/images/176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566" y="1825625"/>
            <a:ext cx="4513961" cy="436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24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Synovial Joint Accessory Structures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Fat pads </a:t>
            </a:r>
            <a:r>
              <a:rPr lang="en-US" dirty="0" smtClean="0"/>
              <a:t>are localized masses of adipose tissue covered by synovial membrane</a:t>
            </a:r>
          </a:p>
          <a:p>
            <a:r>
              <a:rPr lang="en-US" dirty="0" smtClean="0"/>
              <a:t>They commonly surround the joint </a:t>
            </a:r>
          </a:p>
          <a:p>
            <a:r>
              <a:rPr lang="en-US" dirty="0" smtClean="0"/>
              <a:t>Because a joint can move, it often has different shapes to it’s cavities</a:t>
            </a:r>
          </a:p>
          <a:p>
            <a:r>
              <a:rPr lang="en-US" dirty="0" smtClean="0"/>
              <a:t>These pads fill the spaces that are created when the joint moves</a:t>
            </a:r>
          </a:p>
          <a:p>
            <a:endParaRPr lang="en-US" dirty="0"/>
          </a:p>
        </p:txBody>
      </p:sp>
      <p:pic>
        <p:nvPicPr>
          <p:cNvPr id="3074" name="Picture 2" descr="http://o.quizlet.com/yKjV.Dx5wk0F4Isbi0mTnQ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1690687"/>
            <a:ext cx="5111369" cy="455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87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Ligaments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Inside of or outside of the joint capsules </a:t>
            </a:r>
            <a:r>
              <a:rPr lang="en-US" b="1" dirty="0" smtClean="0"/>
              <a:t>ligaments</a:t>
            </a:r>
            <a:r>
              <a:rPr lang="en-US" dirty="0" smtClean="0"/>
              <a:t> support, strengthen and reinforce synovial joints</a:t>
            </a:r>
          </a:p>
          <a:p>
            <a:r>
              <a:rPr lang="en-US" dirty="0" smtClean="0"/>
              <a:t>Ligaments connect bones to different bones</a:t>
            </a:r>
          </a:p>
          <a:p>
            <a:r>
              <a:rPr lang="en-US" dirty="0" smtClean="0"/>
              <a:t>These ligaments are very important to maintaining the structure of the synovial joint</a:t>
            </a:r>
          </a:p>
          <a:p>
            <a:endParaRPr lang="en-US" dirty="0"/>
          </a:p>
        </p:txBody>
      </p:sp>
      <p:pic>
        <p:nvPicPr>
          <p:cNvPr id="1026" name="Picture 2" descr="http://www.myhousecallmd.com/wp-content/uploads/2010/02/anatomy-ankle-ligaments2-297x3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4"/>
          <a:stretch/>
        </p:blipFill>
        <p:spPr bwMode="auto">
          <a:xfrm>
            <a:off x="6942465" y="1697668"/>
            <a:ext cx="4444027" cy="434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47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Ligaments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Ligaments are dense regular connective tissue</a:t>
            </a:r>
          </a:p>
          <a:p>
            <a:r>
              <a:rPr lang="en-US" dirty="0" smtClean="0"/>
              <a:t>This means that they are very strong in one direction because all of their fibers run in one direction</a:t>
            </a:r>
          </a:p>
          <a:p>
            <a:r>
              <a:rPr lang="en-US" dirty="0" smtClean="0"/>
              <a:t>This is why ligaments are often found in groups</a:t>
            </a:r>
          </a:p>
          <a:p>
            <a:r>
              <a:rPr lang="en-US" dirty="0" smtClean="0"/>
              <a:t>They cover the stresses from many different angles is synovial joints</a:t>
            </a:r>
            <a:endParaRPr lang="en-US" dirty="0"/>
          </a:p>
        </p:txBody>
      </p:sp>
      <p:pic>
        <p:nvPicPr>
          <p:cNvPr id="2050" name="Picture 2" descr="https://classconnection.s3.amazonaws.com/158/flashcards/3448158/png/dense_regular_connective_tissue_2-13FC6869F6210B304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" y="2065211"/>
            <a:ext cx="5735527" cy="386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41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Ligaments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While ligaments are strong, they are not invincible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sprain</a:t>
            </a:r>
            <a:r>
              <a:rPr lang="en-US" dirty="0" smtClean="0"/>
              <a:t> is a situation where a ligament is stretched to the point where some collagen fibers are torn but the ligament is still intact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torn</a:t>
            </a:r>
            <a:r>
              <a:rPr lang="en-US" dirty="0" smtClean="0"/>
              <a:t> ligament is where the ligament separates from itself or the bone completely</a:t>
            </a:r>
            <a:endParaRPr lang="en-US" dirty="0"/>
          </a:p>
        </p:txBody>
      </p:sp>
      <p:pic>
        <p:nvPicPr>
          <p:cNvPr id="3074" name="Picture 2" descr="http://www.spinalphysio.co.uk/images/fckImages/bigstock-Ankle-sprain-grades-26400653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44332"/>
            <a:ext cx="5619246" cy="471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43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full ACL reconstruction surgery </a:t>
            </a:r>
          </a:p>
          <a:p>
            <a:r>
              <a:rPr lang="en-US" dirty="0" smtClean="0"/>
              <a:t>Take a moment to think do I want to watch someone have ACL reconstruction surgery</a:t>
            </a:r>
          </a:p>
          <a:p>
            <a:r>
              <a:rPr lang="en-US" dirty="0" smtClean="0"/>
              <a:t>If you do not want to see incisions and bone drilling please do not watch the video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www.youtube.com/watch?v=M-FQGMPfGac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AutoShape 2" descr="data:image/jpeg;base64,/9j/4AAQSkZJRgABAQAAAQABAAD/2wCEAAkGBxMTEhQUExMVFhUXFxUbFxcYGBgaGBoWGRQXHBgYGhQYHCggGBwlHBcVITEhJSkrLi4uFx8zODMsNygtLiwBCgoKDg0OGhAQGiwdICQsLCwsLCwsLCwsLCwsLCwsLCwsLCwrLCwsLCwsLCwsLCwsLCwsLCwsLCw3LCssLCssLP/AABEIAN8A4gMBIgACEQEDEQH/xAAbAAACAwEBAQAAAAAAAAAAAAAABgMEBQEHAv/EAEYQAAIBAwIDBgMDCAkACwAAAAECAwAEERIhBTFBBhMiUWFxMoGRFKGxByMzQlJywdEkYoKSorLS4fAVFjRDU2ODlKPT8f/EABkBAQADAQEAAAAAAAAAAAAAAAABAgMEBf/EACURAQEAAgICAQQCAwAAAAAAAAABAhEDIRIxQQQTUWEyQiJxkf/aAAwDAQACEQMRAD8A9xoorhNB2iuZozQdoormaDtFFFAUUVDc3KxrqY4H/NvU0EuaKU+I9pHY6YvCPPYt9+wrOSKSQks82/lNKv0CsAKzvJI1nFafaM15vLw64jz3d5KQeQlYvj0DAg4981SH2rPju2A/qNKD/nxVfuz8J+zXqtczSDAJHADSzPgYy0jA+50FRn1xmu8ekvIFia3uJNJ2KPofxdMSMpbH72flU/dmtovFT9RmvKj2uv4/j7xvP83GR7+FR+NUOIdurpjjvJF23AVE+8DUPkRWV+px/FTOHJ7FJIAMkgDzOw+tY172ss4s6p0JHMJlz9EzXjzyS3By2uQ/1izfiTVyPgMrDddI8j0HoOlZ36rK/wAcf+rzgk9063f5S4AcRxSN/WfSi+uBktn3Aqva/lH1c4vpv/GsWx7LoB4962Lfg8Kj4flWf3ea3dsibhh+GxY9tkcgGNhnyFNMEwYAjkaToG0/Aqr7D+NaPDrp1fJJweea6MOa71kzy45roy0VxTXa6mIooooCiiigKTvyjTSOkNpCJi07MXMBAlWKNSSykso+MxDmMgmnGs/i/Gbe209/KkerONR6DmfRRkZJ2GaBS4Nxq6upLNO9aDVaXDTrojZvtEM0UTDLqcEMz+h8qWuz/GbmOKHNxLhrawWadlVzBqe+7xipXBZWSOMlgSM5bOK9Kue0lojmN50DqCSCeWE1kZ5atALaeeN8VmXfb6zQjSzyKYHnDxrlCiSKhAckDOW9tue4yGLxftPcQxq3fNpfh928b/Zymu6Rk7k92ykq2jWdJ2OCceWfd9oLqK0meOSQSm4umU6A4Pd26uIyXBChm5KoydwCu5Dw/am2VZWlfuljmeEl8buihmI0k+HBzk4wAc4qa67R2sciRPOgkcxhVzkkynEY26t09ATyGaDM7L39xPc3Rkl/NRmAJEEUDMlpbyM2vGo+JnwM/rH0xuS8URSVIlyOeIZmHyZUIPyNfHDeN287OsMySMnxBTnG5GfUalYZG2VI6VoUGeeMxeU3/t5//rpV49xdpG8MdxpHL+jz/X9HzNNHH7jTER+14fl+t92frSI75asuTKem3Fjb2onj0EM6QyrOrsAVHcS75OPh056eWKdoyNAOCMjO6lTj91gCPnVbg4IGxx7V9cTmwKxuvhtjvfareT5zWXtqxXJp6isTqeoWNPDYRgVB2t2gX94f5lrQtVworI7avmOJc8yPx/2p/WqX3Fa4ZVAwu+Bknnyqst8w5AfQVHdkiQA+Q/CpYI96wtSl+2M3ICp7eEnnU0EQ8qsBRUoRCBalEAr6HtXc0Q+0jA5V8yc+f86+GbzNVjP0AqUmnhkupB6VcrN4Ep0b1pV3cd3jHNl7FFFFXVFFFFAVgdoOAyTSxzQ3AhkWOWIkxLKDFK0bNhWIAcGNcE6hzyprfooEnjPYd53Ym6wDIzqDGSVDWskGjaQLga9Wyg7EHPSTjvYxrhVVZwmLN7U5i1ZDNC2sAOMEGEbb8+dOVFAmcW7FPNHPGLnQs0ty7DuyRieIJp2kBJXGoHODndazeJ9mLj7QqRBjE03D5ZWKxhCbYxBmVu81p4IgNOk5JG/OvRaKBU7J9kPsb6jM0umIRRZ1grFqBwdUjKTkDdVUelNVdrhNAsdq7nG3kv3n/YClSz3OfWtLtRdamO/M7e3IVn2abVyZ3ddmE1iaLFgBVPim+ajhkIFV5rnO1QuyJ3qzwhfHVC4GGxWjwk+KgcIOVLvbaTBhA8xTHFypW/KCx1Q48hUZ/wAKp/ZBIPEDnc1ajbGKoweKRF64HvyrTnixtWJWhaMpGDt61HINJxVezk3I61cnTO5q21WFNe3UN2MIJbKQFjJ1tmGcq2AdSE6SM8tR3wtaRuSTtUYk0nnv/wA51i8QuCoJhbEa5LIPiQZ+IecX3p123E2yxEmq25pI0GZZMf1RufpWbc9oyPDboFz+tzb/AGpfZWc7n/nq3SnDsx2YOVkdSqjcZGCflzx749qzw8s7rGL5axm6a+ARMsS6ySx3JNaVcUYrtenJqacluxRRRUoFFFFAUUUUBRRRQFFFFAVQ4xcaI2PU7fXn92av0u9r58IB6E/wH8arndRbCby0Rr+41ye3KtnhVtnFLsAy/wA6feBW2wrl1uuzeor3kGlaUb+/ELajyzv6Cnnj7gDA6V5h2mbIYe9LNEu5ttcRIOHXcMMg+9ScHk8YrD7F3HfWhTOWiJH9npWpw1sOKB/hOwpX/KGmViP3/WmKxkyKx+3UWq39VOarn3hYj5L9hc5ljLEZwPuGKYS2SaR7FtOGzyOPWne3kUqG6kcv96xxu4ZTShHd6JcZ962HufDnmOlLUjprbIyx2HpUpuiowpx69KmVFgv7vc4+fvVPh6O8iiIMZDuoGNR8ySdlTzJ57j0MVnC8zhIxqdicA8vVm8lAyT7eZFemdnuBx2qaV8Tn45D8TH+CjfCjYZ9TV+Ljud38RGeUwjH4bwKO0ZZJEXSQN1/RwOeeFP6hOwY7ry2Xk3ChlBGCMg9Dyx5Vn2sTwsEALQn4fOM/s+qeXUcuWMd8xk9OW21pUUUVKBRRRQFFFFAUUUUBRRRQFFFFAUq9tvhJ9B/Gmql3tdFqXGeanA65Xc/capyfxX47/lCBw0eIe9ej8DwB8q84tG0sPen3glwCuM8xWGPVdOXeLK7SXW5+deZdrLojTGu7SZ+S+fzp+7QqS+PWvOLVO/uZJCepCegU4FR8pg7HTG1ukVtklOh/LJ+E/X8adbhe7lPuaVeO2f5snG43yOYI5H60x2tybi2in6lcP+8uzfhn500bN/CrkECrnFbPvYZF66SRSvwe5xgU2WVwMjPL/aohXmNumEZTzH88Ve4desg0k1b7UcHaGfUB+bbfIqE48JxkY+tc1xuN1U72+jcZJ8O5/CqMhydC5O+PPfoB9abuB3STrExRBrDKRt4XXYgeW4b6VEnC40uISuATqJHTUjKCfbcVvfp8rqysvvRr9ieEiNGkIGpiQDjko5j5tnJ9B5U0VT4NDphjH9UH5t4iPvq7XZjjMZqOe227opP/ACjGUrZJCzgyXiIQs8kGpfs9w2kzRZZRlVOwO6inCuFash5vxTj13ZNDbquCIlcK8hnM0jzsGhW6uJEY4UcwCRrXbAwal32xvkWSQSxFVjvpdJi302vEBAE1h/1kbdsbYHrXqRQUaB5UCNxjtbJDcXEBdFcXVgkKEDU0ExgErAfrDU0o1dCMVudhbyeeygnuHR3mjSTwJoChlBC4ycn19eVbpQV0DFB2iiigKKKKAooooCiiigKRvyoXTxLbyIMtG7vjOzAIAyt6FWYemc9KeaSPyjoXa3jXGSs7HP7KiPP3sKihYl0yKJod0J3HVG6qw6EH67GrvCuJ6Duaz+E8NaO8QDKq8oRwMEOCTzB543weY386dbrsgpOVI+uPuwawy47vp0Y8s12xr64RyDXnN2rWcrB1JUsSrjJUjPn09q9QfsjIfP6r/OrFr2UcDc49CR/AEVHjVvPF4/xTjrPGe7jbfmW2GK0fya8T3e2lOFmAaI9BJg+HJ5ZXG3pTHxns8ftE0agFU6nYDWmrT61jjgBFup5jTlhuCmDhSG6kac5HLatZx9M/utmQGJyCORrYsOJjrWP2WvJ7tmheEzqgAM66VdAdlEoYgO2N/DvgE4rYn7NOp2J+YI+8isbjY1mcrdivUdNDgMp6GqM3ArbIZTIuOgIx94rPXhkw6j61ObGY7ZJ9ACf4VH+zpm9nk7lruENnuLlJkzz0Sga8kc/il+gra4g2Lq3xzMkyD2aAyZ/w1ncP4FcQ3Dyy4EVwoi0831aXKs3QDpjzNaF4C00BO2hlb6wSofvY/SunD05stb6O6DAA8q+q4KM1ZV2ilV+2OJZFNu3dR3SWzS60/Sv3en838RXMqDbzPkatcH7TG4KMltL3EhYRz5Qg6c4YoG1KjYOGPPblmgYKKz+z/FBdW0NwqlRLGrhSckBhnBIrQoCiiigKKKKAooooCiiigKKKKApR7Yx5nhIBYiG5UgY2191gsT8K+E7+lNjnrXmFnxkS3Fyh1a3cMM75GhQFAHQA4wOoz+sarldLY47qa4ukWQSavEr6wFGRqxt4m549q7ddrJnGFLHHUbH56QKqC0y51KdP1+RI5VGvARMvjuXBPNFJRV/qhU3I6b5rLLOx0Y4Y18S8fu+gm/8AkP8AGqDdo78OCGdcHm2pV+eo4Na0PYe3z4riT+zK6/g1fN12OtrfTMrNKFJ1d45cAee5pMtmWMjR7NXr3AkklILFkUsABnC6c4AA+6sK4vcI9sUSRnllGHDadBYspOllOApGTnmK2OxE6sspwVRiGUEcgJMDI6bqayeN8Iuku1uFkte6TOQqv3zDDFV0OQrb45MucmtvhzX2++DpaWYdIYmi1sGZDI7DONiNR1DbzNXD2iAO0eR7yfwNZNhwh78mYXhjQZVkMIVtQO+WE5IOc+VaDdjFHO7X5rIfxlrLLK/DfHHHXb6m7SjohHrqcf5s0R9sIlI7yJsdfExPvkOPwqCbsmAp03SZH7MTEn5d7g1j3HZ8Bj+f29IVwPTe5pMqZY4/ByTjllPEdAw4KkZZiAQ4OCrHIPrj2NWOI2iKwIRcZQefOQ539iK88k7PgIzidsqNXht1J8Pi2H2nflT9dl+7QmRNJVSCIydi22cy881pjb8scpJ6OA4PD+yf77/6qntrJI86ARnGcsx/E1AFuv2oP7j/AOup4NYBMpTbqoIGMddRNWVZHDuydtHcTXJjR55ZTIJGRdaZRFCK3PSNGfdjXzwfsybcxqlxL3ERYxwYQKurPhZwNTquo4B5bc8ClXsr2umluJye9dJ45pLVHjdEBhZgiRyMoEneRFH8OcYbflVa542w4c88fEpJLhrOSR4/B4ZAFJcKqgwaWOnSeecEE0Dv2W4FJaRxxfaWlijjCIhjRSMYwda7nYEfOt6q9peRyZMciOBsdDBse+DtVigKKKKAooooCilrtpxMwNYN3vdI14iyEsFUp9nuDpYnbGpV+grM7Q9sjHcW628sMkbNAHAAbUs1z3OUlEgA0kNsoc5G+kb0DxRXlN32wu7ea6j76I4nuWUyrsBGkHd24JkUIX7wkMTtpJwcnGpe9rboTTgPBFGsttFGrxsz65rWOY6n7xU2HeDfSOW+2GD0KikPsj2imurm2MjAB7S9LquyM8N/HCsgXUwBKhupxqO5503T3E2orHF/bdgq/ILlm9sD3oLcoyCPSvCOLqkYM7HSvNlOQwIIBK/tjrtuM8q9o+wyt+lmbHVYx3YP9rJf6MKUZFEVzNAFRFyNICL4kcAgsSMv4tQOSd1NZcuXjq1px77kZHZ68mmjWQPMqbaTKq+MearKpYrtzG3rWvJY6h4gmfPDA/cxA+QFT3HBhNu3ibz6/wD5WaOBOHwGlwPJ5APuasfu9+mkn7R3dm6AlXb21Z+5lrBbiMgLRMZpmbZI8KMk+egDYdc7DnTb/wBBM+zNIPmD/mU1ai7PiMfmwB5lssffG2rrzzjpirY5y0t60z7ONLZAHOo6VGlACxPhLFjnSMsCcZPxVS4jxrW28LY1HYOMnbkcpt05Z5eWa3X4aQwwDjq3Vj79B6D5noYL22U/qnI5bkcvQEA/StM+SY/tljhuqPDrVHZmFsRqxqPeDPLr+bFaK8NHRJB/6g/lWNHrVtpXGPY7/Mfxq6810uCs6H9+PfHyespzY1t4pbrgoIJYyhQCT415AZJ+A8ufyqnF2etGGsIJgd1ZpZJExjbCKwQ1MOK3eP0sOR10N/qrHsOCrH3rQSMjTNqeHlHnme4DMQpLEtpbmDgEYGZnJjflFlffG3xE8a6UTSRpRVRcYO2E3PzJrRtpjLBarjeQQD2BcZ+lYl9aKysveuwKtq5KRgHIIUAgjfY+1b/Yi3aSeHOQtvAuryMjawAdugJOPQVbiz8rYpyTqPRxXGUEYPI86BXa3ZIvsy+Hwr4fh2Hh2x4fLbyr4+xR+LwJ4/i8I8X723i+dWKKCG2tI486EVM89Khc++BU1FFAUUUUBRRRQUOKXNvGqm4eJELYBlKBS2CcAvtqwG+QNQwXloysySW5WIZcq0ZCAgNliDhAdmyfeou0HCDcNaEFQILlZmDDOpRDKmkeuZAd/Kla17AyJb9130at9lsotSgkGS2nklJYEbo+pV39cigaZOL2OFdp7XD+JWMkWHAYLqDZ8XiZVyOpA60TcYtA0yySRJ3bIshkKKpdo1dPEx8R0EGluHsNJ+cLyRMz217GfCcLLctEQyjGAo7s5wBux23rk3YaXU7h4yxeFlOqVGXRZRwNiRNxkpnBBBBwcUDeL23WRY+8hEjKSiakDshOSVXOSOuRX2vFoCARNEQYzKDrXBiGMyA53TdfFy3HnSxw7snPHIpaWCVT9naRnh8YeGER/mVB0xhiA2f1SWwDnIz4Ow9wEjSSS3dIrM2qjTINad9CxLYbKkrFjK/CTnxcqB+tLtJVDxuroeTIwZTvjZhseVJn5S27s2syjcO6uw/8Lumc59ioPyPnTD2W4ZJbwd3JJrbW7Z3OkM2Qus+KQj9ptzWP22hMs1tCORE5b+1H3aj/ABsflVcsZlNVMuruJeATCQAg4pgMQ+6vNrO5ewuu5O6nLJnlgc0B68zT9w/iSyrqX5jyNcc1OmuUvuJ2YA4yM18nrUcoyc1xm+tNmn2cVTvIFwamck+lYvG+IBPB1P4CoyuonGdsKcZcgH+Wxr6Lk4BO3lUOs8xUtofGMisGyCcEPgHAH4V93QwmetWLpMgucYLAAexqe4Ud2q+fP2FR4m2Uy95GxcqsrDTqOyup2UOOh6CT65HJ07D2YigbP6VnJlB+JWGwQ+w3HQ5yMjelvh9j308UWAV1a3z0ROuOuW0qB6k9MU9Xtjkh4zolAwD0YfsOOq/eOY657/ppfDtz8t7XhXaqWN2XByhRlOGU+fmrYw6noR9xyKQL/wDKLPHbXcghiMsU8qxLlsNBG8wZ26g/0eXltnFdDJ6VRSpN28t0eUOsipGJ8S+Aq5t/0qqoYvlcEbqM4OM4qrH20lM/dvbmL+kwQ6XwZAJLOSdidDlc5TAwTQOtFJcPbwSTQwpEys88SOHKHEcsNw6sDE7ANm3IKtuPLlTmKDtFFFAUUUUBRRRQFFFFAUUUUBS5xi4CXkWoYHdkhvZ8Ef4h9aY6Xe1tpnu5dvAWU/uyY+njVKz5d+F0tjrfbD7acMEkJkU+OI60Pqozz8jUHZXiPwsPgcA+3mPkdq+LwakKNnBAGM+fMUvcElNvK9u2cfFH7E+L+B+defbu7dL1dxXy8YxnrVGxv/CM+wq47HGfOtd7jL0jZtqV+OMCyZ5nUceQzTVImEPoKR7qcvI5PQ4HsNsCs860wRocjI6GvuJxso579agU4z6/jXZh1HMcvU1Rd92wDBgxI0nKg8s5/lip7y+UaRhmLECONBqd28lUe4yeQ6kDNV5LkaGbBLsRhRzOdgBk884Hzp27Ndnlt11v4p2HiY76V592hPJB/iO5rbi4/OqcmXjHey3BmhVnlx30hBbByEUZ0Rg9QMkk9WZj5Y3q4BXa75NdOW3YpYuOxFm+rKN40uEPjPw3ErSSfPU74PQMRTPXlXEOH8R0TOj32vu+IugEkmO9jvh9kVVzjBjZ8LyZQM5AAEh0/wCqFpqlYxkiUSB01t3f539IQmcAtk7+p86iHY+0XdzI2ZEctJM7MZBC0K5Zjk+ByMZ60vcXh4iby4KC4C5k7spI/dG3+yEKoiHhEvfb6868gDGN6+ZOG3aqE/pUileESHvGeQiYXn9JwWyVxGiFlGw59TQMtr2NtkkjkHeFou60FpGbHdLKsYwdsBZ5Bj1zzpjBrzG2j4kqTLi6fKoXkZmWTa4TvFjRnZe8MJlIaEhBpAwCRU919sRMxpxBo2tL+OMO+qVZmkQwM2lsqQqvpdvGAQCcmg9HzXaQuHLei+hZhcNGVRXVy6oii38UmdRjkzJzDASAk76QafaAooooCiiigKKKKAooooCq3ELfvI5EP6ykexxsfcHBqzXKUIUMWsKfMKfn7VndsOFER9/GPzsXiHqP1lPuKZLe30lhzw8gHylbH3Fa+uJJlGB8sV51x06pUfZlklhSQfCwUj5it0jGffl6V57+TviJSJo2zpR2A/cLEjB9Nx8q9AhuUYE5z/CrYqZ+0d42lD65pCQHc+p/GnbijeAY8s/dSW4wMe/47Vny+1+OdOKRy5nr51wNg+I9MY/51r5Q9QOtQXeSQB58/SsvJpI1OzdoJryPONMatKR6g6YwR5Zy3ugr0cUpdhLPDXMpG5aOMfuogY/45X+gptFenwY+OEcvJd5O0UUVqzFcxXaKDmK7iiig5ijFdooOYrtFFAUUUUBRRRQFFFFAUUUUBRRRQYgh8cp/8zI/uIfxqnxTl70wPBnV6/yqhe2eR7VzcvHb6a4Zz5ec9m4yIEfp9ouY/qEYf5G+tM0KMm4zywf51LYcD0WhXqLgSD5kBvuLVp21ocjPKs8uO7mv0vMpYrd7qXB6UuXQxkf82pwktOdZU3ByT86rePKpmcjBSPZRj/hq5Z8JLuCR5Vv2vBgMVr21mFq+H0/5Vy5fw5wu3CJgdWY/U/yxVyjFFdcmmAoooqQUUUUBRRRQFFFFAUUUUBRRRQFFFFAUUVi8Z4jKjxxx4GorlmUkAFsE4G+Btk77umdIJYBtUVkrxJz9lOABKzBhgk7QyOCp909djVReKXGZVKgFO7JOgkKGdwQPFiTAUHmOdAw0Uu2nGpXeHKgK6x6vDjBdWPVsg7bAAjnkioL3tLJFNOjKpVDIUAzqeOOyWVwT0YSMozy0uvXNA01zFYkXGzJ3gRQpXvlDFgfHG8ig93tqX82ScHIzjHURRdoziXMR/NQ94SCAGZYo3ZQDuBiRACM/rZx4dQb+gYxQEFZVjxrvJNGjA1Srq1A+KOV0I046hC3PO/LrUC8YcK7nQfzjxxxfCcrddwrM+SdJJUsQvhB2B5ENwqK53Y8qwZO0hymiLIaKKTLPpI7xZWC6Qp5LBJvnnpHUkfTdoyJApjGguqhg/iwzQpkppx8dxFtqPh1HOQFYN4Cu0ux9p9SK4j2IVmBfdVMCSnA0+JhrAwcA45ipLPj5ZirIBp7zWdY2KyzqoQEDX/2eTJ2IypxgnSG9RWFa8ZlkaELGgDd8JAzsCGRVK6fB4gSdycY8jUVl2l1RhzH/ANwJD4ubCCOVhjHw6ZFAbPPUMDGSDFRWNa8bLSJG0YUtqDEOGAcBiAMgEqQj+IheWwPi0l/xWSOSRVVX0ra6QSUy088sZ1OA2ANKnZT189g2aKyuD8YFwodV0oyhlyw14IGdSD4eY5Eg+Y5VeE+XKaW2GdWnw9Ng3nv9xoJ6KWLPtI80YeNF3lg+MSJ/R5mGlwGTJbGRjlkZz0qzDxtgyo6hi00qal20qJmSPw5OTsATkdSPKg3qKXU49K8sKLGgDykOS5J7sx3BQjwDxFoDkHYDGCc7aHAuLC4Rm0ldLaSM5BBRJFIPqkifPIGRgkNKiiigKKKKAooooCobm2SQAOiuAcgMAwzg74PXc/WpqKD4ZM4yOXL02x+BNRm2XBBRcMcsMDBJ6kY3PL6VPRQQm3UsHKqWAIDYGQDzAPMV9GIeQ555dcYz7429qkooK8Nmi40oi4GBhQMKTkjYcs74qOeSOIgtpXUNJbAAwqs2GboANWM+tXKgvLRJV0uMrkHGSNwQRuPUfPccjQZ8N/bLuNMYCMVJUIDGrvq0EgalyurbbDK3JgT9NdW+WBC65CqOpTxvkKN0xl1CyDJOwBOcDNWZ+FxOEDJkR40bnbGMcjuPCMg7HrmvtrCMyCUr4wAA2TyGrpnH6x39vIYCnc8RhVnVxui5J05GAhbSD1IViceRPrUcnE4ispjQO0Yl5qVXXGxypfSdJzGDnB5A+VXH4VESxK51as5ZjnUuk8zyxtjp0xUdtwSFAQqthgwbLyNnWSWJ1McsdR8R8XTNBVh4pa5lUaNSDXKqgEgsAWJAGScFeY3z16fTcWgy5UZeJJm+HfCyMsmDjOC6cxzI6kVdHDIvH4dnGGGWxjGNlzgEgDJGCcDPIVFDwSFRgK2CrqdTyNs5Jc5Zj4mJOW+I+e1BXHEoIzoC6dBGAqbF3CYC7DxHvU/v+9WTLEGRdG7oAB3ZyIxjAYYyqgsBg8snPWuzcGhfOpDuQSQzg5AQAgg5Uju0wRuCoI3r7bhsZZHwcoAF8TYAHIFc6T0O45qp5qMBmXHE7R49RGUcsmQpzpaLvW3G4QxKH9RjrtWpayJINSr1wdQwQUbYH2OT86gXgVuE0CPw5Zsam5tEYjvnOO7YoByAwBjAxdggVM6RjJJPPmTud6D5W2UZwijOnOw308s+eByqY12ighEC4xpGMAchyHIewoa2UkEqpIJIJAyCeZHkamooIhCP2R06Docj7ya7BAqAhVVckk4AGSeZOOvrUlFAUUUUBRRRQ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0" name="Picture 4" descr="http://www.arthroscopy.com/nucleus/Knee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79"/>
          <a:stretch/>
        </p:blipFill>
        <p:spPr bwMode="auto">
          <a:xfrm>
            <a:off x="6564865" y="2808732"/>
            <a:ext cx="4396269" cy="376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07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Many major sports, activities and hobbies require us to be able to move around</a:t>
            </a:r>
          </a:p>
          <a:p>
            <a:r>
              <a:rPr lang="en-US" dirty="0" smtClean="0"/>
              <a:t>These movements define us as human because we have a unique ability to move in the animal kingdom</a:t>
            </a:r>
          </a:p>
          <a:p>
            <a:r>
              <a:rPr lang="en-US" dirty="0" smtClean="0"/>
              <a:t>There is almost no parallel of fine and large movement in the animal kingdom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278755" y="5994502"/>
            <a:ext cx="5127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https://www.youtube.com/watch?v=wNG0QJw7-4A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 descr="https://s-media-cache-ak0.pinimg.com/236x/4c/bd/8d/4cbd8d75ac3b7a54456b0e70c9040b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076" y="1761211"/>
            <a:ext cx="3573301" cy="411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99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Tendons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Tendons</a:t>
            </a:r>
            <a:r>
              <a:rPr lang="en-US" dirty="0" smtClean="0"/>
              <a:t> connect muscles to bones (or other structures like the eye)</a:t>
            </a:r>
          </a:p>
          <a:p>
            <a:r>
              <a:rPr lang="en-US" dirty="0" smtClean="0"/>
              <a:t>While they are not part of the articulation, they often times are responsible for the force and range of motion within the articulation</a:t>
            </a:r>
          </a:p>
        </p:txBody>
      </p:sp>
      <p:pic>
        <p:nvPicPr>
          <p:cNvPr id="5122" name="Picture 2" descr="http://www.nlm.nih.gov/medlineplus/ency/images/ency/fullsize/19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47" y="1690688"/>
            <a:ext cx="4890848" cy="391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6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Tendons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Just as an example the tendons in the rotator cuff provide much of the support for the shoulder joint</a:t>
            </a:r>
          </a:p>
          <a:p>
            <a:r>
              <a:rPr lang="en-US" dirty="0" smtClean="0"/>
              <a:t>The movements of this diarthrosis (defiantly there) are limited by the arrangements of the tendons</a:t>
            </a:r>
          </a:p>
          <a:p>
            <a:r>
              <a:rPr lang="en-US" dirty="0" smtClean="0"/>
              <a:t>Try this out by stretching your arms!</a:t>
            </a:r>
            <a:endParaRPr lang="en-US" dirty="0"/>
          </a:p>
        </p:txBody>
      </p:sp>
      <p:pic>
        <p:nvPicPr>
          <p:cNvPr id="6146" name="Picture 2" descr="http://www.smith-nephew.com/global/images/products/surgical/endo_healthyrotatorcu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159" y="1690688"/>
            <a:ext cx="5001641" cy="437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61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Bursae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4648" cy="4599559"/>
          </a:xfrm>
        </p:spPr>
        <p:txBody>
          <a:bodyPr/>
          <a:lstStyle/>
          <a:p>
            <a:r>
              <a:rPr lang="en-US" b="1" dirty="0" smtClean="0"/>
              <a:t>Bursae</a:t>
            </a:r>
            <a:r>
              <a:rPr lang="en-US" dirty="0" smtClean="0"/>
              <a:t> are small fluid filled pockets of connective tissue</a:t>
            </a:r>
          </a:p>
          <a:p>
            <a:r>
              <a:rPr lang="en-US" dirty="0" smtClean="0"/>
              <a:t>These are found connected to and around synovial joint cavities</a:t>
            </a:r>
          </a:p>
          <a:p>
            <a:r>
              <a:rPr lang="en-US" dirty="0" smtClean="0"/>
              <a:t>These bursae are lined by synovial membrane tissue </a:t>
            </a:r>
          </a:p>
          <a:p>
            <a:r>
              <a:rPr lang="en-US" dirty="0" smtClean="0"/>
              <a:t>Each one contains synovial fluid</a:t>
            </a:r>
          </a:p>
          <a:p>
            <a:endParaRPr lang="en-US" dirty="0"/>
          </a:p>
        </p:txBody>
      </p:sp>
      <p:pic>
        <p:nvPicPr>
          <p:cNvPr id="7170" name="Picture 2" descr="http://www.samrx.com/blog/wp-content/uploads/2012/03/22-300x2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790" y="1825624"/>
            <a:ext cx="4733417" cy="421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58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Bursae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These bursae are generally designed to keep tendons and ligaments from rubbing on other tissues</a:t>
            </a:r>
          </a:p>
          <a:p>
            <a:r>
              <a:rPr lang="en-US" dirty="0" smtClean="0"/>
              <a:t>They serve as a buffer that helps protect the ligaments and tendons from damage</a:t>
            </a:r>
          </a:p>
          <a:p>
            <a:r>
              <a:rPr lang="en-US" dirty="0" smtClean="0"/>
              <a:t>This makes their job vital in a synovial joint </a:t>
            </a:r>
            <a:endParaRPr lang="en-US" dirty="0"/>
          </a:p>
        </p:txBody>
      </p:sp>
      <p:pic>
        <p:nvPicPr>
          <p:cNvPr id="1026" name="Picture 2" descr="http://www.eorthopod.com/sites/default/files/images/knee_itb_anatomy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958" y="1268602"/>
            <a:ext cx="3465449" cy="536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70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Bursae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Bursae can be broken due to stress or damage to the synovial joint</a:t>
            </a:r>
          </a:p>
          <a:p>
            <a:r>
              <a:rPr lang="en-US" dirty="0" smtClean="0"/>
              <a:t>Generally it leads to a large amount of swelling as the synovial fluid leaks out</a:t>
            </a:r>
          </a:p>
          <a:p>
            <a:r>
              <a:rPr lang="en-US" dirty="0" smtClean="0"/>
              <a:t>Also they can develop in non synovial joint tissues if there is an excessive amount of rubbing or pressure</a:t>
            </a:r>
            <a:endParaRPr lang="en-US" dirty="0"/>
          </a:p>
        </p:txBody>
      </p:sp>
      <p:pic>
        <p:nvPicPr>
          <p:cNvPr id="2050" name="Picture 2" descr="http://sescoops.sescoops.netdna-cdn.com/wp-content/uploads/taraelbow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27" y="1572514"/>
            <a:ext cx="3643170" cy="485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21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Synovial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Synovial Joints can move in very interesting ways</a:t>
            </a:r>
          </a:p>
          <a:p>
            <a:r>
              <a:rPr lang="en-US" dirty="0" smtClean="0"/>
              <a:t>These joints can make a wide variety of complex movements that make up the movements of the body</a:t>
            </a:r>
          </a:p>
          <a:p>
            <a:r>
              <a:rPr lang="en-US" dirty="0" smtClean="0"/>
              <a:t>Since synovial joints vary greatly, there are many different types of movements that can be performed</a:t>
            </a:r>
            <a:endParaRPr lang="en-US" dirty="0"/>
          </a:p>
        </p:txBody>
      </p:sp>
      <p:pic>
        <p:nvPicPr>
          <p:cNvPr id="6146" name="Picture 2" descr="http://www.newyorker.com/wp-content/uploads/2013/11/mili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1978602"/>
            <a:ext cx="5210174" cy="398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89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Synovial Movement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first basic type of movement is flexion and extension</a:t>
            </a:r>
          </a:p>
          <a:p>
            <a:r>
              <a:rPr lang="en-US" b="1" dirty="0" smtClean="0"/>
              <a:t>Flexion</a:t>
            </a:r>
            <a:r>
              <a:rPr lang="en-US" dirty="0" smtClean="0"/>
              <a:t> is the movement where articulating bones decrease their angle</a:t>
            </a:r>
          </a:p>
          <a:p>
            <a:r>
              <a:rPr lang="en-US" b="1" dirty="0" smtClean="0"/>
              <a:t>Extension</a:t>
            </a:r>
            <a:r>
              <a:rPr lang="en-US" dirty="0" smtClean="0"/>
              <a:t> is the movement where articulating bones increase their angle</a:t>
            </a:r>
          </a:p>
          <a:p>
            <a:r>
              <a:rPr lang="en-US" b="1" dirty="0" smtClean="0"/>
              <a:t>Hyperextension</a:t>
            </a:r>
            <a:r>
              <a:rPr lang="en-US" dirty="0" smtClean="0"/>
              <a:t> is movement past standard anatomical position</a:t>
            </a:r>
          </a:p>
          <a:p>
            <a:r>
              <a:rPr lang="en-US" dirty="0" smtClean="0"/>
              <a:t>This can be seen in the elbow and neck</a:t>
            </a:r>
            <a:endParaRPr lang="en-US" dirty="0"/>
          </a:p>
        </p:txBody>
      </p:sp>
      <p:pic>
        <p:nvPicPr>
          <p:cNvPr id="1026" name="Picture 2" descr="https://classconnection.s3.amazonaws.com/875/flashcards/745875/jpg/at13167374084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2" t="18154" b="11153"/>
          <a:stretch/>
        </p:blipFill>
        <p:spPr bwMode="auto">
          <a:xfrm>
            <a:off x="438911" y="1385889"/>
            <a:ext cx="3241257" cy="24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2121409" y="3884205"/>
            <a:ext cx="3974592" cy="2782833"/>
            <a:chOff x="2533015" y="4145279"/>
            <a:chExt cx="3562985" cy="2521759"/>
          </a:xfrm>
        </p:grpSpPr>
        <p:pic>
          <p:nvPicPr>
            <p:cNvPr id="1028" name="Picture 4" descr="https://classconnection.s3.amazonaws.com/875/flashcards/745875/jpg/at131673740840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33" r="38237" b="10486"/>
            <a:stretch/>
          </p:blipFill>
          <p:spPr bwMode="auto">
            <a:xfrm>
              <a:off x="2533015" y="4145279"/>
              <a:ext cx="3453257" cy="25217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</p:pic>
        <p:sp>
          <p:nvSpPr>
            <p:cNvPr id="5" name="Rectangle 4"/>
            <p:cNvSpPr/>
            <p:nvPr/>
          </p:nvSpPr>
          <p:spPr>
            <a:xfrm>
              <a:off x="5218176" y="5157216"/>
              <a:ext cx="877824" cy="15098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552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Hyperextension could be normal…</a:t>
            </a:r>
          </a:p>
          <a:p>
            <a:endParaRPr lang="en-US" dirty="0" smtClean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youtu.be/5MayaRACKso?t=33s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Or not normal…</a:t>
            </a:r>
          </a:p>
          <a:p>
            <a:endParaRPr lang="en-US" dirty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www.youtube.com/watch?v=eGIQ4AzzXnE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65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Synovial Movement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However not all movement is regulated to linear movements</a:t>
            </a:r>
          </a:p>
          <a:p>
            <a:r>
              <a:rPr lang="en-US" b="1" dirty="0" smtClean="0"/>
              <a:t>Abduction</a:t>
            </a:r>
            <a:r>
              <a:rPr lang="en-US" dirty="0" smtClean="0"/>
              <a:t> is movement away from the center line of the body</a:t>
            </a:r>
          </a:p>
          <a:p>
            <a:r>
              <a:rPr lang="en-US" b="1" dirty="0" smtClean="0"/>
              <a:t>Adduction</a:t>
            </a:r>
            <a:r>
              <a:rPr lang="en-US" dirty="0" smtClean="0"/>
              <a:t> is movement towards the center line of the body</a:t>
            </a:r>
          </a:p>
          <a:p>
            <a:r>
              <a:rPr lang="en-US" dirty="0" smtClean="0"/>
              <a:t>These movements can be seen in the hand</a:t>
            </a:r>
            <a:endParaRPr lang="en-US" dirty="0"/>
          </a:p>
        </p:txBody>
      </p:sp>
      <p:pic>
        <p:nvPicPr>
          <p:cNvPr id="2050" name="Picture 2" descr="http://o.quizlet.com/8vga7A8x6pzP-ZNlUQveMQ_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8" t="14461" b="20479"/>
          <a:stretch/>
        </p:blipFill>
        <p:spPr bwMode="auto">
          <a:xfrm>
            <a:off x="7181087" y="1975104"/>
            <a:ext cx="3928826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21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Synovial Movement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Sometimes there is a mixture between angular movement and rotational movement</a:t>
            </a:r>
          </a:p>
          <a:p>
            <a:r>
              <a:rPr lang="en-US" b="1" dirty="0" smtClean="0"/>
              <a:t>Circumduction</a:t>
            </a:r>
            <a:r>
              <a:rPr lang="en-US" dirty="0" smtClean="0"/>
              <a:t> is the term given when a limb moves in a circular direction</a:t>
            </a:r>
          </a:p>
          <a:p>
            <a:r>
              <a:rPr lang="en-US" dirty="0" smtClean="0"/>
              <a:t>This would be similar to drawing a big circle on the whiteboard without moving the wrist or elbow</a:t>
            </a:r>
            <a:endParaRPr lang="en-US" dirty="0"/>
          </a:p>
        </p:txBody>
      </p:sp>
      <p:sp>
        <p:nvSpPr>
          <p:cNvPr id="5" name="AutoShape 2" descr="data:image/jpeg;base64,/9j/4AAQSkZJRgABAQAAAQABAAD/2wCEAAkGBxQHERUTEhQVEBIXGSEYFxgXFhsbGBUZGhcZHhUbGR8YHSggHBoxGxUZITUiJikrMjAuFyAzODMuNyguOisBCgoKDQwNGg8MGjccFiU3NDcrODgvNi8vODg3NCsxKzI3NTgrLDcrNys4NC43NzA0Ny83NzcrODc3LzE3Mzg4N//AABEIAMEBBQMBIgACEQEDEQH/xAAcAAEAAQUBAQAAAAAAAAAAAAAABQEDBAYIBwL/xABDEAACAgIABAMEBwUFBgcBAAABAgADBBEFEiExBhNBIlFhcQcUMkKBkaEVIzNicghSgqKxQ3OSsrPBNDVTY8PR8Rb/xAAXAQEBAQEAAAAAAAAAAAAAAAAABAIB/8QAGREBAQEAAwAAAAAAAAAAAAAAAAERAgQS/9oADAMBAAIRAxEAPwD3GIlCeXqeggYfFuJ18JrNlm9dlVVLO7HsqKOrMfcJGVHiGeQ26MKsjfIVNtw79GIYIG7duYd+8rwav9sWfXH2ybIxVOuVU7G0aOmL62GPUIQBrmbc/Ahn4flp1TM5m91lCFD8PY5W/wA35yx9cz8H+Lj1Za76HGs5LNbPUpeQvbX+0/CbBEDB4RxWrjCc9RJAJVgysjowOirq4DKfmPj2mdNZ8S4/7KsTPqXTqVTIAOhbQzBSX95Tm5wdbADDoCZs0BERAREQEREBERAREQEREBERAREQEREBERAREQEwOOIbMewKCWKkAAuDs9utasy9fvAEjvM+J3jcso0fh/DckVBbWbItDEtZyunMCF5fZdVC60RyrsdN92lZu8Sm9rlbuM+SRHi65qMHIKnlbymAP90sNA9e+t7/AAkvNf8AHmTVjYF/muqcyEIGIBdwCyqu+7Hl/wC/pJWk5RUKFVF6BQFHyA0JclrFvGUiuvVWUMPkRsf6y7AREQMDj2N9dxb6wQpep12ew5kI2fzjgP8A4Wj/AHSf8glPEV5xsTIcd1qdh+CEzH8J59WfiUmm2u4LWisUdWCsEGweUnR+ECYiIgIiICIiAiIgIiICIiAiIgIiICIiAiIgIiICIiAiIgJrvisDEenJdRbTWTXYp1tFu5UNq79QdA9R7Due40diljPxFz6rKnG0sUow94YEHv8AAwGBjDDqSsEsEUICTskKNDfx6S/NY8HizAsycS5ja9bLaLeXlFqXc3pzH2g1bAnt1GtTZ4CIiB8W1i5SrAMpGiCNgg9wR7pA8FRcnLvuqXkqRRjgqAFuasnnYa78h3V17FWHbUxfFXGbqMmqjFDXX8j2GtR7PUclJtbYVK+Yu3XqfK0NmT/B8EcNorqGtqumI+8x6u34sSfxgZkREBERAREQEREBERAREQEREBERAREQEREBES1kZCYw5nZUXttiAN/MwLsSxjZdeVvy3SzXflYHX5GX4CIiAiIgaz4rzquAXY2Za3IhY41h+6Ft0ys3yepfkHabMDua94nC5d+FQQHLXNYVIBHl102ByQfTmsrHzYS9hizghFRVrsbeq3UFmpHolg6syj0s69/aA1shNy1l5KYaNZYwStFLMxOgqgbJPw0JgL4gockKzOw7qtbs3Tv0C7mMmDZxpufKXy6VYNXRzHbaA02RynTHe9V9VHQnZ1yhZ8GXniqPmuvI17EIGXTpTWzLUjfHfO59xsI9JscgvCNgFdtXNzmnItQ71sbc2KDr+Wxevr3k7AREQEREBERAREQERLGTm14qM9liVov2mZgFX5knQgX4kTw7xLi8UJFF6Xkb/hnnHQbPVen/AOyxX4he9wteHltv7zIlagepPmOD+Gt/CBOxInItzGdlrrx0r+672OzHp3NaoB3305/xlMnh+Tlch+tmjS6cVVJp22Oo80OVGumuvfvAl58WWrWCWYKB1JJA0PeZHWcDXIQJZZfZo82/OdGJAI6mkr069u3wjE8O4uIxdKKw5HKzlQzsPczNtmHT1MC2fFGJzBVvSxiwXVe7DzE6APlg66++M/jb4zsleJk5JH3kFapv3A3WJvv3AIkrXUKhpQFHuA0P0n3AiXycu+utq6K6mO+dL7Oqf3QPKDAn8enxn1bi5WRWg89KLASXNdXMGH3QvmE8vxOj+ElIgQOUo4BjeflZN1oxwzs7ELzg70HWpQrdwANe71ng/h3j2b4/4uB7BrsbmeuxEsrqpTuAHXvo62NEkjc3v+0Vxr6phVYytprn5nX1NaDf5c5X8pif2cOCiqi/LYDmd/KQ+oVAC3y2WH/DA0v6R/D9v0ccQW/CZ6aXPPUyk6Ug+1WT6j4H0M948BeJl8W4NeSBysfZsX+7YvRu3oe4+BE1z6d+ErxDhL2EMXoZbE18WCNv+Xlcn8BNL/s3cYFdmTiE9XAtT/D7L/oy/lA95iIgfNlgqBLEKB3JOgPnINvEq5bFMRGzHGvaX2aBv32kFdgei8x+Erf4drsPnXh861QdLY37vvsBaiRUD0GmI306mXaeP01cqWhsRtABbk5FHuUP/CY/BWMBwjg7UWNkZDrdkuOXmC8qVV9P3dQJJC7AJJO2PU9AAM1a3W9m3+7ZANb7OrN2HxDD/hmRVatw2pDD3g7H6TGzVCvVYdAq3LskDo41rqR97l9/YdIGVY4rBJOgBsn3Ad5awnNqKx7t7XyBOwPyIEx+M81lYRe9jBD20FJ3Zvf8gb9JnjpAgc7h9uDknKxx5nmKEvp5goflJ5LEJ0BYAxB39oBR01MnhXH6eJs1alq7VJBqtUpZ07kK32l/mXY+Mkbb1p1zMq77bIG/zmucU4rw/jIFdhN42NMldp5GJ0CttS/u236hgfwgbPE1J2zOC81TPZdj968kILbaVB2yXJsFzrorqGJ68w31PzwXiFOZz1PxG253PRXC47r13qsCtH+G9k/GBtxOpg/trH8xa/PqNjfZQWKWbv2AOz2P5TGwfDOPheZpXsFo5XF11twYD01e7D1mdjcNpxP4dVdf9KKv+ggRlfiui51Stb7Sx0GXHtKd9ElioXXTvuXsziWQjAVYbWL6s1taAfIbYn8pLxAiOJJm3Nqh8ald97Ee1iNdeiugB38T2+PSmXwm7OVA2XbSwUc31da0Dt94/vUsYD4Bumu5kxECKHAKnqFVpsyVVuYG1yzb1rqRrfftMjh/CKOGArTTXSDrYRAObXbeh1mbECiqF7dJWIgIiICIiAiIgIiIHNP9oDiZzOKeV2WmtVHxLe0x/UD8J7X9FvDP2VwnFTl5WNfmN/U/tHfx6ic2+M8kcW4vks29Nklfjyh+UfoJ1xiULjVoiDSqoVR7gBoD8hAwvEuGOIYeRURvnqddb13Q66+k5k+hriDYHGMbRCiwmpt+oZTofPmC6nVhG55JR4q4Pw/jC4deHjpytyfWBTWOW/Y1pu4XZK79G+HWB65ERASjKHGiAR7jKxAi38PYxDBalq5u5q3Ux/xVkH9Z84nBmw+VVyLmqHdbCHJAHTTkc466PUnepLRAj8lMiyw+WaqkC6BdWcsx/lV1Cga+JPN6a62F4bfkBhfk7B1yiivyeUa67LO7Hr16ESXiBHYfA8fDYOtSmwDXO23s1/W+2/WSMRASxmYdecpS1EtQ91dQw6HY6H4y/EDX8zh2Tw08+E4sXe2x7mPK3uFdnU1a760w+Akhwzi6Z7MnWu5Bt6nGnQEkA+4qdHTAkGSEjuM8GTiyjmLV2L1rtrPLbUdg7Vtdug2p2D2IMCRia63FMjgoP1us31AdL8dGZj1/2lKgsD26pzDvvlkvw3iVXFU8yixLk3ranYBHcH3H4GBlxEQEREBERAREQEREBERAT5sfywSewG/yn1LOawStyegCkn8jA5D8LhuLcWxz1ZrMlXJPc/vAzE/hudhTkz6IRzcZw99fbP8A031Os4ER4rbJGJb9SVXySuqwzcoGyATvY6hSSPiBOP8Ai+HZgX2VXfxkcq/Xm9oH2uvr19Z2vORfpQHLxfN6Afvj2Gvd7/8AX1gdH/RmM2vBSviCcltfsqxcM1iADlZtb03p1PXW5SbLgfwq/wChf+URAvxEQEREBERAREQERNS+kjxHXwLF5GcJZefKT2whCt0tcMTpeVCxB9/KPWBtGPeMkcy6KHsffokH07dO/rLsiuB8XxM1BXi3VWisBeVHBKgAcuxvYGpKwEiOIeHacx/NHNRcO1tLFG2RrbAey/Qn7YbvJeIGuPkZ3BweZBxCoAAGvSZDH3srEVn3kgr/AEyU4ZxeriexWx516MjArYh/mVtEd+/aZ8jeMcEq4uAXBWxN+XbWSltRPfkdeo32I7EdCCIElEgMe7N4cSttYzax2trZUtbqdBq20uwNbYN176HaXF8UUVpz3izDA7+fWyAfNuqf5oE3Et0ZC5IDIyup6gqQQQRsdR8DLkBERAREQEREBI/xC3LiZBHQil9EensGSE8++ljxlb4WpK/VTdTchr83zAArMrDlI0TvXX3GB4d9EH/nOH/W3/TedZTjjwTxtfDmdRlOpsWpiSqkAnasOm/6p1zwPiB4rj13Gt6fMUMEfXMoPbeiR26wM6ch/Sbb53Fs0/8AvMO2u3T/ALTrycb+KScviWTsnbZDjZ697SIHYOB/Cr/oX/lET7x6/JRV76AH5CIFyIiAiIgIiIFGblGz2ExBxOtqzYDzBVDkAe0FK8w9nvvlO9d5kXXrQCWZUAGySQAAO56+k1Vb8OiwV0NZlOQWFNZNikFmIDP2Fe3Old+UbGh2gbDxbidfCaWusPsjWgPtOxOkVR6sSQAPUmadl8APEsvFbIVXyXJttPQ/V6EIaulB1BBcojN3b2yNDQGzYnDHyLVyMnRsXflVqSa6d9z1+3ZrpzkdASBrZ3Y4YPrXEMq0NzLWteOAD2YA2WbHYH96n5QJTN4ZTnry21JYvuZQf9ZG/wD859UCjFyLsYJ2Tm82tvgwt5m18FZZOxAg/wBq38OOsmkun/rUKWT/ABV7Ni/hzD4+6Uws2vPQPU62ofVSCP09fhMiRmZwOrKfzBzU2735lTFGboQOfl6ONHswI7e6BJxII4+dib5LqcodOVbkNbfHb1bBP+CfQz8ypdviI5HpTkBifl5iIO3vI6wJuUI3IzhnH6eIua1Y13KNtVYpSxfwb7Q/mXY+MlIETm+HMbNsFrV8to+/WzVv01rZrILdh33Me7h+Zia+r5K3deq5SA+z19lGpCEHsNsH/wDueiBBt4hOG3LlU2Y43oWD95SehOy6DaDQ7uFkxj3rkqGRldT2ZSCD8iJckNleG6nbnpLYlv8AfpPKCfXmT7D/AOJTAmYkCLs3hi+2i56gfaqIrub3bR9Vk69Q47dp9UeLMWxuR7Dj2Dut6NUR110NgCt1H3SYE5Eg7/F+HS3KLha3upV7j23/ALJW9CJ91cf84ArjZRU/eNQX/K7B/wDLAmZicV4dXxel6blFlTjlZT6g/wCh+MtcM4zTxTYrf2x3RlZLF+aOAwHx1JCB4f4U+hlsDijNkfvMKkh6TsfvjvaK4HX2ddegB6eh1PcJ4lnfThdjZb0fVayq3GrZsbZAcrvtrfSe2KdiAY8o3OP8Gr9tcXRdAi7LGwD0093XR+RnVnirJGHg5LseULS537vYPunM/wBDWAc/jGN0BFZNh2NgcinR/wCLl6+/UDq2IiAiIgIiICIiB8vWH7gH5iVA1KxAoTqQXgustjm5vtZFj39gPZdj5Q6e6oINmfXjO3WI1QZke8rjoV7hrTy7HyBLfhJjGpGMiovRVAUfIDQ/QQLkREBERAREQMDivB6eLAC1AWH2HG1srJ9a3XTIfiCJgV4uZwsarsXNrBGlu9i0L6/vFHK5+ajt1MnogQg8SLWxW2jJo13ZqS1ffX26uZfj11K1eLsG5ygy8fnHdTaoI/An4yalqzFS07ZFY+8qD/rArRkLkKGRldT2KkEH8RLkicrwxh5Y0+NSfTogHfvrl1qY1PhDGxf4Asxj76rXXv32CSp7eogT8oyh+4385r9PAcjDBNefe7dwL1rsT5EKqtr5MJZyMzP4VUXurqy1H2/q4ZbFX1ZUcnn0PuhgT6bgTuPkJyM4YeWC222vKOQkN1X0BUjr7pYs45jqoYXVuGOlCMGZ26+ygU7Zuh6CXeEZVOZSjY7K1WtLy9hr0I7gj1B6j1mNbwz6uxuR25hs8pVW5j1PflLjvroe0DD4iU4hyDJw7OQnSOPaessO58o+ZX/UOg9SJFDjw8Lqz2XnN4f7IFwZXsxyx1q0g+3Xvl9r7Q2d77iYUnh1T5Dg3GtCStaMDZYB+9ZQT7WyAB06AfGRuFhVvYGX6rkMQbFS6sJepYkjqB1HXWym+nrA59+lrEGFxbIKEFLCLlKnoRYobYPzJnTXg/iX7Xwca/oS9Sk69+tN+oM818afR3RxhWtOPfw64dAU1fSw3vfLUWcDqewX5SX+gvPIw7MOwOLcaw/aVl5q3JKEBwGA2G7gekC99PHFhw/hL179u91rXXuB52Py0mvxE0X+zfwlrMjIyiPYRBUO/VnIJ+HZf1Ewf7QXiP8AaOauKjE1449sa6ea3f56UgfiZ6n9DPh4+H+GV868l1xNr9d7Dfw/8gXp7yYG9REQEREBERAREQEREDXuM3+dn4WProBZkE/7pVRR+eRv8JsMgMKs5HEsiwgctVNdKH15mZ7Lf08r8pPwEREBERAREQEREBERAREQERECFzvDy2u1tFlmHc32nqI03bq6OCjHoPaI307z4Iz8MdPIzAP73NS5HTvoMpPf0HpJ2IGo38ZuYBWws7EC9A1IosH93QUM219fs9uvSYj8bpV+SzKx7rFIKLmVeRYp0fvlQA3fqF983mfNlYtGmAYe4jY/WBoFPEmtNgwqcq075TbRlV2Y4sYEnl85z7IPQ6Tp7piYvAOLYRtyC1WVxBk8pbTYK6a6+4PlpWC7Bj9/fw1sz0qusVDSgKPcBoT6geE+G/oWyb8sX8StrdOfndVZma09xskAAb7/AAGvWe6qoQADoB0A90rEBERAREQEREBERAREQNd8HnnbNY92zHHbXRErRex9yCbFILw5jrg3ZlQYHd/ncvqourUnfzdbJOwEREBERAREQEREBERAREQEREBERAREQEREBERAREQEREBERAREQEREDX+RcPiu+u8nG6/3d49nT8dZB/BZsEieK1ayMRxrYd0J115Wpckb+dan8JLQEREBERAREQEREBERAREQEREBERAREQEREBERAREQEREBERAREQEREDGy/tVf1/8AxvMmIgIiICIiAiIgIiICIiAiIgIiICIiAiIgIiICIiAiIg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71" y="2057273"/>
            <a:ext cx="5230871" cy="386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However movement does come at a cost</a:t>
            </a:r>
          </a:p>
          <a:p>
            <a:r>
              <a:rPr lang="en-US" dirty="0" smtClean="0"/>
              <a:t>It means that things that protect and are stiff and rigid will have to be able to bend</a:t>
            </a:r>
          </a:p>
          <a:p>
            <a:r>
              <a:rPr lang="en-US" dirty="0" smtClean="0"/>
              <a:t>Since there are transitions between areas that are designed for support and areas that are designed for movement, weaknesses can occur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29802" y="5992297"/>
            <a:ext cx="5025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https://www.youtube.com/watch?v=r_wPOfTGegA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0" name="Picture 2" descr="http://physioworks.com.au/images/Injuries-Conditions/dislocated%20shoulder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90" y="1825625"/>
            <a:ext cx="5707110" cy="353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15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Synovial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Rotational movements are often seen in the body </a:t>
            </a:r>
          </a:p>
          <a:p>
            <a:r>
              <a:rPr lang="en-US" dirty="0" smtClean="0"/>
              <a:t>If the head rotates to the left or right side of the body it is a </a:t>
            </a:r>
            <a:r>
              <a:rPr lang="en-US" b="1" dirty="0" smtClean="0"/>
              <a:t>right rotation</a:t>
            </a:r>
            <a:r>
              <a:rPr lang="en-US" dirty="0" smtClean="0"/>
              <a:t> or </a:t>
            </a:r>
            <a:r>
              <a:rPr lang="en-US" b="1" dirty="0" smtClean="0"/>
              <a:t>left rotation</a:t>
            </a:r>
          </a:p>
          <a:p>
            <a:r>
              <a:rPr lang="en-US" dirty="0" smtClean="0"/>
              <a:t>If a limb rotates to the outside of the body we call it a </a:t>
            </a:r>
            <a:r>
              <a:rPr lang="en-US" b="1" dirty="0" smtClean="0"/>
              <a:t>lateral rotation</a:t>
            </a:r>
          </a:p>
          <a:p>
            <a:r>
              <a:rPr lang="en-US" dirty="0"/>
              <a:t>If a limb rotates to the </a:t>
            </a:r>
            <a:r>
              <a:rPr lang="en-US" dirty="0" smtClean="0"/>
              <a:t>inside </a:t>
            </a:r>
            <a:r>
              <a:rPr lang="en-US" dirty="0"/>
              <a:t>of the body we call it a </a:t>
            </a:r>
            <a:r>
              <a:rPr lang="en-US" b="1" dirty="0" smtClean="0"/>
              <a:t>medial rotation</a:t>
            </a:r>
            <a:r>
              <a:rPr lang="en-US" dirty="0" smtClean="0"/>
              <a:t>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096000" y="1953038"/>
            <a:ext cx="2292096" cy="3901440"/>
            <a:chOff x="6632448" y="2050574"/>
            <a:chExt cx="2292096" cy="3901440"/>
          </a:xfrm>
        </p:grpSpPr>
        <p:grpSp>
          <p:nvGrpSpPr>
            <p:cNvPr id="6" name="Group 5"/>
            <p:cNvGrpSpPr/>
            <p:nvPr/>
          </p:nvGrpSpPr>
          <p:grpSpPr>
            <a:xfrm>
              <a:off x="6632448" y="2050574"/>
              <a:ext cx="2292096" cy="3901440"/>
              <a:chOff x="7107936" y="2050574"/>
              <a:chExt cx="2292096" cy="3901440"/>
            </a:xfrm>
          </p:grpSpPr>
          <p:pic>
            <p:nvPicPr>
              <p:cNvPr id="4098" name="Picture 2" descr="https://cdn.tutsplus.com/vector/uploads/2014/02/The-spine-3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203" t="5239" r="28709" b="6537"/>
              <a:stretch/>
            </p:blipFill>
            <p:spPr bwMode="auto">
              <a:xfrm>
                <a:off x="7107936" y="2050574"/>
                <a:ext cx="2011680" cy="39014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8814816" y="3182112"/>
                <a:ext cx="585216" cy="9631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8510016" y="2084832"/>
              <a:ext cx="390144" cy="5364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100" name="Picture 4" descr="https://classconnection.s3.amazonaws.com/739/flashcards/665131/png/cirular-medial-and-lateral-rotation-movem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880" y="2820352"/>
            <a:ext cx="3784854" cy="197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08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Synovial Movement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rotation between radius and ulna are a special case</a:t>
            </a:r>
          </a:p>
          <a:p>
            <a:r>
              <a:rPr lang="en-US" dirty="0" smtClean="0"/>
              <a:t>During </a:t>
            </a:r>
            <a:r>
              <a:rPr lang="en-US" b="1" dirty="0" smtClean="0"/>
              <a:t>pronation</a:t>
            </a:r>
            <a:r>
              <a:rPr lang="en-US" dirty="0" smtClean="0"/>
              <a:t> the radius moves across the surface of the ulna and the hand moves opposite of anatomical position</a:t>
            </a:r>
          </a:p>
          <a:p>
            <a:r>
              <a:rPr lang="en-US" dirty="0" smtClean="0"/>
              <a:t>During </a:t>
            </a:r>
            <a:r>
              <a:rPr lang="en-US" b="1" dirty="0" smtClean="0"/>
              <a:t>supination</a:t>
            </a:r>
            <a:r>
              <a:rPr lang="en-US" dirty="0" smtClean="0"/>
              <a:t> the radius moves back across the ulna and the hand moves to anatomical position</a:t>
            </a:r>
            <a:endParaRPr lang="en-US" dirty="0"/>
          </a:p>
        </p:txBody>
      </p:sp>
      <p:pic>
        <p:nvPicPr>
          <p:cNvPr id="5122" name="Picture 2" descr="http://www.aroundhawaii.com/assets/articles/2013/04/2799/images/r4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12" y="2001329"/>
            <a:ext cx="5131281" cy="402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1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Ball and Socket Joint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several different types of synovial joints</a:t>
            </a:r>
          </a:p>
          <a:p>
            <a:r>
              <a:rPr lang="en-US" dirty="0" smtClean="0"/>
              <a:t>Each has a function and purpose that helps the human body move and articulate in the natural world</a:t>
            </a:r>
          </a:p>
          <a:p>
            <a:r>
              <a:rPr lang="en-US" dirty="0" smtClean="0"/>
              <a:t>Each type has strengths and advantages</a:t>
            </a:r>
          </a:p>
          <a:p>
            <a:r>
              <a:rPr lang="en-US" dirty="0" smtClean="0"/>
              <a:t>At the same time each type has drawbacks and weaknesses that are important to understand</a:t>
            </a:r>
          </a:p>
        </p:txBody>
      </p:sp>
      <p:pic>
        <p:nvPicPr>
          <p:cNvPr id="6148" name="Picture 4" descr="http://www.highlands.edu/academics/divisions/scipe/biology/faculty/harnden/2121/images/synovi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03472"/>
            <a:ext cx="5894471" cy="332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77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Ball and Socket Joint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Ball and socket joints </a:t>
            </a:r>
            <a:r>
              <a:rPr lang="en-US" dirty="0" smtClean="0"/>
              <a:t>are joints where a rounded bone fits into a concave bone</a:t>
            </a:r>
          </a:p>
          <a:p>
            <a:r>
              <a:rPr lang="en-US" dirty="0" smtClean="0"/>
              <a:t>The hip and the shoulder are good examples of this type of joint</a:t>
            </a:r>
          </a:p>
          <a:p>
            <a:r>
              <a:rPr lang="en-US" dirty="0" smtClean="0"/>
              <a:t>Ball and socket Joints allow for maximum range of movement</a:t>
            </a:r>
          </a:p>
          <a:p>
            <a:endParaRPr lang="en-US" dirty="0"/>
          </a:p>
        </p:txBody>
      </p:sp>
      <p:pic>
        <p:nvPicPr>
          <p:cNvPr id="5" name="Picture 2" descr="https://classconnection.s3.amazonaws.com/796/flashcards/1295796/jpg/ball___socket_joint_blank13399858469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2275038"/>
            <a:ext cx="5426075" cy="297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02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Ball and Socket Joint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downside of a ball and socket joint is that they rest inside of a concave bone</a:t>
            </a:r>
          </a:p>
          <a:p>
            <a:r>
              <a:rPr lang="en-US" dirty="0" smtClean="0"/>
              <a:t>The rounded bone can migrate from the original location</a:t>
            </a:r>
          </a:p>
          <a:p>
            <a:r>
              <a:rPr lang="en-US" dirty="0" smtClean="0"/>
              <a:t>When this happens we call it a dislocated joint</a:t>
            </a:r>
          </a:p>
          <a:p>
            <a:r>
              <a:rPr lang="en-US" dirty="0" smtClean="0"/>
              <a:t>This can happen when playing contact sports or during trip and fall events. </a:t>
            </a:r>
            <a:endParaRPr lang="en-US" dirty="0"/>
          </a:p>
        </p:txBody>
      </p:sp>
      <p:sp>
        <p:nvSpPr>
          <p:cNvPr id="5" name="AutoShape 2" descr="data:image/jpeg;base64,/9j/4AAQSkZJRgABAQAAAQABAAD/2wCEAAkGBxQTEhUUExQUFRUXFxUUFxQXFxcUFBQXFxQWFhQVFRQYHCggGBolHBQUITEhJSkrLi4uFx8zODMsNygtLisBCgoKDQwNEAoPGiwlHBkrKysuOCw4OCsrMisrKysrKysrKy4rKysrKysrKysrKysrKysrKysrKysrKysrKysrK//AABEIAMsA+AMBIgACEQEDEQH/xAAbAAADAQEBAQEAAAAAAAAAAAADBAUGAgEAB//EADUQAAEDAwEFBgUFAQADAQAAAAEAAgMEESExEkFRYXEFIoGRsdETcqHB8AYUMlLhI0Jishb/xAAVAQEBAAAAAAAAAAAAAAAAAAAAAf/EABQRAQAAAAAAAAAAAAAAAAAAAAD/2gAMAwEAAhEDEQA/APy6J/Ra/wDS8QDXPIHAY8/zksPG/K2XZE1oW28eqK01M9pOg8gqsVM0jDR5BYz90RkLh/bczf4kDwuiN5+1aBctb5BTKp7b6N8gsn/+gqHmznA+ACbiqnHUoKkhB3DyC5DRwHkEBkmEVj0HoYP6jyCYpoBwHkF4xqcp2a9ECVXTt/qPJS4oMkWGvBaN7FMqYyx/I5QD2AB/EeSJT0oebWFugRiLo1NHs6XuUDrKONmgGltAbJkQM2bANvqcC6Bs93VIf9bHu4O/IugoNpwP/FvkFzUxk2sBi+4JejqX3sQbddFQfNxCCNXm+zgaW0HG/Dn9EDYHAeQTdXY3S5aQg4LR/UeQQn7PAeSOxhKM5gGg90Ex0F9GjyAQJqT5fJU5ErIEE99J8qSqKUjcD0VV4QXhBEGDkfRBlA5K3JCDqAp1XREZHkgkzRhJytCoPCTmagnSMXiJI1fICQBaLsOos0g6XUOFiq9mMyfBBfEV9EOSkT3ZuRZPy0iDPinsU3ExNPp14I0HrRhetduRGtXbYggZh3KpSswp8Md1WiZ3SgHs3uUGrgD29Mj7/T0TUiGCgiRgtNtfbirVK1ozqhNZqDxx6hMQxWHHkgLIWjOAPzcuZ6hh0d0wp8xJdkH2XIagqwRg6eaJPERm9/zglKE2NtybJQTapoAHFKSDawNfQLp7HvdbTmdU5DShot5neUAI4rCy4lCcjbqlZkCUoS7mpt5SsgQAkKCQjPjXJCBd4QXFNPal5GIJnaNHgvbu1USZaynGbHQrK9oR7D3N4Ej2QT5V8vpl8goQx5VKiZ3uqSjZlP0oyEGi7OZkLROjwFnaDVaOA3AQJz06W+CqkrLpV0SBYRoscJXQYjRMQM00ScI7o5n0S0DU05ugQDLCeqGQG6nPDVdyuIwEsRcoOJrk3CowTC3OynSsIRqccUBJI9rA6r1saI19kMOKBi1ty8L9wySgGUnfjgvYpMoPWxhvXU+y+K8kcdVzdB68Z8EpME+NEnUIJ8qFsph4XD0AS1BcxMFeW5IFDEgyRqqI+SBLFyQSi2xusx284GVx429Foe161sYtqdwWRq5doknUoFJSvlxI5fIL8Yymo0nGMpyNBY7PqxcX8VqqR+ORyPFYNgVr9PVJBLDp/Ics5Hog1F0CRqYtcIDmoOGsTDWWCHHhMSIOoV24k2P5ZTO1u1PgsGyO+7S+62pKgN7XmcO9IT5Dwwg1s8oGv++SUfVgaeXuVnaepIOdSdd/ijSV9kDclbtHNz4qjSzgNF7+eizrJyTtaDXGLpqeo3DrrxQaBk4O/wCy6dIG8uCz8dRewsUOepzbhv8A8QXY6lt83xy+qYkAOihwFwOqejm4eSClE+4sV6AgRFHYUHd0pMmbYSzwgUeEF6ZlCA4IB7K7jYvQEViDpzbBRO066wICodq1NhYLJdoz65QTK19ySd6lTlOzycFPmagUkcvl9IF8g0jRlNRhLDVMxoGGBN9nPs8cwfslWrtj9kh3D8KDfUGWAlAqHb9y77MrmfAbi+M8rphzmOFhcIJe2mKea+CupqW3TikNHIJ36uuJmjd8Nv1c66jtlsFd/V0ZIif/AOpYfBxI9SszUaBAVtRm4ydbJiZxIvbXQKay55JyGe2vSyD2Oaxu48rDinvi33clNpmtL84F78lRktc2QNUj7G/BAkaCb41XcLMHKWjdnKCnTyLuSaxuTZIiW2UD4tzcoLFH2nY++/2VWLtCM/y7vU4WRLkJxug/QI3Ai7XBw3EEEfRDKzP6Umd8RzLm1r258Voy7igFK1LEosst0B8fNB2CuC+yI1iT7RqxGzaIycNHE+yCZ2q8k5KzlUblN1ErnG7ilJAgSlak5mqm+IlLy06CPMF8mqiFeILLTlNRpeOI30TDRZAwzKowRAa5P0HglKCO5J4KrHEED9DMRhWIzcZUeCNPQ3HRAQuLObT9EnUsvkbk7OLsNtSprHkeiD3teP4lKeLTceH+ErGufbUX5Lflo+GeB1HIj/FjO0INkkEb/McUCLp7pQXv4pr4CDWf1HnxQdCQ7k80kgKVC03CssBtYZ+iDg1BA3oJqE3U07tkOxm+L5HVJPhPBAWOqvjcmWuCThhCI/CAhfcrsBAiwqFFT7Z5b/ZBd/TVOGMdI4ZOB+fmqJJMXORqrutawbhnqdfsPBe01JfJx90AGsPNEa0jXRPbbG8/ohS1jNCEHjmDwWS7aqPiS2GQ3A+5Wu7Rc0Q7V7cjr0WTbHqeOUCRp+K5dAqBiX3wvbxQSnQITqdW/wBuuTSoMvVU2q+Wgq6LB6FfICiia/8AgSDvBzu1ul5+znXADm/X2T9M0gd3UjO9dSxWIPK3kSg9pqQMaBe+8niU0xCaEZgQFabI8NRbCAGpeWUNNz+BBYhJJS7xdx62RKN20zuZJ/MrkNDTbXnzQHmOzHJya0/b7rNVUfxWXH8m7uI4LTdqOHwJCN7Q23O6y9M8tQRQ9EcAdVR7SoNoGSPO9zRr1AUppQdiEDRNx4SbHZTBygO6QW/Og9ChuK5ItfyXIeg9a1DeUTbXpagNRx3GVo+xKa3eI7rc9SNB6KV2TSF+tw0f+XHkOa1GxaOwwCQB0GfZAsNS45J8upXz5V9KzJ5fZBKDmolslBLY3OSvKh9zYITY0HdTO6S19BuXjGIjY0RsaCf2ntNie5ou4NcQLXyGkjG/IGN+iwnx5mxxTtkc+R73h3/QPJF2iON8V76tkORazmr9QZBdAi7Bga/bEbA7W+yAeoNsHnqg+jh8rm3S5sfKxRDTqg2BdNgQSqil7p6H0XyrSQd09D6LxBm44LHy9FRDQ5tna7jv8eKH8PPgPRGY3CAIiRixdNajCMlAo/AJOAs/XVbnHGB9VV7dmyIx1P2UOYILX6eLmsc/aIvgZ4b0xPMSb3ylqPELOh/+ivA9ATtGrd8IgHe31U6Kr/sPJHqTdpH5g3U0FBYjfazmm45bjwKWqII3km2y7iND1CUpqgsNxocEbiFQLQ7TB4cehQTnUB3OB8F62kdwv0TTmEJyA2a48kEY3JON68+C7gVWpR/zHn5rjaQJRUrzo11+irUnY9u9KR8gNz4ncvYpnaBGLtkXeejdXHwQFkmy0NFgCAB4rRyRW2BuAufHJ+yydPUOkla1rdXDXcLi58lrZZC7CBOQqc/BP55rQQwNFycqdUOY4nu679EEPZyihqf/AGIOht1CND2ZxJP0QJU8Bd/EJk0bm6jyVWKAAWaLD8yURjCEEeMBMNaFUNG126x4jTyQn0ezwtxQLsjXYYjshRfgIFZY+6flPovE1LB3XfKfRfIMo5ufAeiPEPzxXMzcjoPRdwhARsOUWJtrnkiQtQZZbAoMhVSbT3OPE+wSrW7ynq2DZceByELZQEp5+5s7wT5Erz4iSebHCOJg4cD69EDAddLyQgnBt6IbZbFFc5AP9qeITLSgfEXJmQPteu6qS0Z52Hv6KYK4NXk1Z8QgAWaPMmxQWWNs0cLBcAAaheQ1jS0DQ7x7IDpcoGTU7LbgAcBz5pUuJyckphrGkZXTaVvEoKv6epgBtnf/AKPT1V2Nt1LonDYAG4WVSmOEBnjunoVNbD5qlJJ3euEJiAEMaZYxEa1FbGgM2Pu2XLY7I0IR3RoBMjRHwXaUSNicpm8UERjEZrESpozGeLePDkV7GgDMzuu+V3ovkaYd13yu9F8gydXHp0HohxtVCsZgdB6JRjUDDRZqQrRYdVXhZdZn9RVhMmw3AAz1P+WQTK6UOfjQY9yl3LoBcuQKyDKA9MSJaRBy+Y9VwKw8F5IUpKUDv7oIElRfRKOkXHxEDDnp+mdp4fVSRIn6Z97cfyyBx7sLyGpvrqvKltuhyOn5hTnvIN0Gkpp8JwSYWXirDdUI688Ag0vZk3et5K/DKFhKeqcc6bsYVij7RcNc896DSmS+qYgAKhtrr8fojCYn2QaKKIHePMJlsCzTE9S1jm77jgfdBbjhzcIzWpeKcEAjem4pEHTWo0RXwaCvdhAy0AjKTqOzt7PL2TMaOx6CFL/FwOuy70K+Vqup2uY64zsuzv0K8QYqqZgdG+iTbHlUZRhvyt9EqxmUDBFmfVYOsdtSOdxcfVbntR2zETwafRYNwwgG5DeuihvKBeQpeRGeUq96Dh5SkxRZXJZ6ADiuHPXsiA8oDxuTUMlkg0pmM3QVJ5iQPL7/AHSTjdFce7+bkNrMIBtdYpmKVKzs4IbHoNFSPwFRgeoNLKq1O5BZp5FQheo8BVCFyCpGU1GFPiKcicgqUj8WT8MqjRuTbZSguRTDim43ArOszqmYgRkFBfDF1ZTaerI1zzVKKQHRB5Me475XehXy9qB3HfK70K+QY+X+LflHoErEMp+dvdZ8o9AlYBlAr+o32id0t54WMJwtb+qz/wAj1HqFjnFAEvQJJF1KUu5yAUjkrIUZ7ktKUA3lAeV29yXe5Bw8paQozygPQEcV3DJY5QA5dO0QU5JMBGaVHiqcgHwTzZ0Hc5ST32Kakekap2UFKmmValqFmaaZVKeZBp6eZUoJVmKedVKWoQaKGRPRSKLTSqjC9BUjcm43KdC9OxOQOxlNxFJRpuNA0xGjNtEBhRmlA2ai7HA/1d6FepOd3cd8rvQr5BEqp27DMj+I9AlaOUFyj9oVTtlmdw3Dh0QOzat9xn6D2QNfq+T/AJ+I9Vknuwqn6rqnFoud43DmswZ3cUDExS7igvmPH0S7pTxQFkKUlK4kmdxSr5TxQGcUF7kBzzxQ3FB29yC5y5cUMlB7trr4yA5fIPS/KajnSJXbSgofuEtI+5QbrwFAVj8p2CdTSUVjkF+nqFSpqhZmF54qhFIeKDVU1Sq1NVLH087uPoqUNQ7j6INlBOFRhlWOp6p3H6BUYKt/H6BBrYpE3FIsrFWv/t9B7JuOuf8A2+g9kGoZIiCVZltdJ/b6D2Xf76T+30Hsg0U83cd8rvQr5ZqWuk2Xd7cdw4Hkvk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2" name="Picture 4" descr="http://images.radiopaedia.org/images/1342321/1a3601db5c3bceafa1bfa97273acf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293" y="1949530"/>
            <a:ext cx="4460875" cy="365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07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www.thedoctorstv.com/videos/relocate-a-dislocated-shoulder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www.youtube.com/watch?v=GLEklCEKyx4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Always</a:t>
            </a:r>
            <a:r>
              <a:rPr lang="en-US" dirty="0" smtClean="0"/>
              <a:t> locate medical professional help!!!</a:t>
            </a:r>
          </a:p>
          <a:p>
            <a:r>
              <a:rPr lang="en-US" dirty="0" smtClean="0"/>
              <a:t>If no medical help is around, there are ways to place your shoulder back in the socket before being able to go see a doctor</a:t>
            </a:r>
          </a:p>
          <a:p>
            <a:r>
              <a:rPr lang="en-US" b="1" dirty="0" smtClean="0"/>
              <a:t>This is not advised if you can make it to a doctor in any capacity!!!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7601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Hinge Joint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 </a:t>
            </a:r>
            <a:r>
              <a:rPr lang="en-US" b="1" dirty="0" smtClean="0"/>
              <a:t>hinge joint </a:t>
            </a:r>
            <a:r>
              <a:rPr lang="en-US" dirty="0" smtClean="0"/>
              <a:t>is the area where a rounded bone meets a bone that curves inward</a:t>
            </a:r>
          </a:p>
          <a:p>
            <a:r>
              <a:rPr lang="en-US" dirty="0" smtClean="0"/>
              <a:t>These types of joint are surrounded by ligaments and tendons that prevent side to side motion</a:t>
            </a:r>
          </a:p>
          <a:p>
            <a:r>
              <a:rPr lang="en-US" dirty="0" smtClean="0"/>
              <a:t>This makes them able to articulate in one direction, but prevents damage from other directions</a:t>
            </a:r>
          </a:p>
          <a:p>
            <a:r>
              <a:rPr lang="en-US" dirty="0" smtClean="0"/>
              <a:t>The elbows and knees are great examples of this </a:t>
            </a:r>
            <a:endParaRPr lang="en-US" dirty="0"/>
          </a:p>
        </p:txBody>
      </p:sp>
      <p:pic>
        <p:nvPicPr>
          <p:cNvPr id="9218" name="Picture 2" descr="http://www.virginiashoulder.com/images/e12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880" y="1825625"/>
            <a:ext cx="4604920" cy="460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7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Hinge Joint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Since you have two bones that are meeting and making a repeated motion, there can be a large amount of ware and tare over a lifetime</a:t>
            </a:r>
          </a:p>
          <a:p>
            <a:r>
              <a:rPr lang="en-US" dirty="0" smtClean="0"/>
              <a:t>When the protection inside of the synovial joint wears down, it is known as arthritis</a:t>
            </a:r>
          </a:p>
          <a:p>
            <a:r>
              <a:rPr lang="en-US" dirty="0" smtClean="0"/>
              <a:t>This can often be painful and sometimes debilitating</a:t>
            </a:r>
            <a:endParaRPr lang="en-US" dirty="0"/>
          </a:p>
        </p:txBody>
      </p:sp>
      <p:pic>
        <p:nvPicPr>
          <p:cNvPr id="5122" name="Picture 2" descr="http://essentialhealth.com/wp-content/uploads/2013/10/Arthritic-hands-draw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7" y="1825625"/>
            <a:ext cx="5683563" cy="431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83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www.youtube.com/watch?v=FVCtXxd_P1c</a:t>
            </a:r>
            <a:r>
              <a:rPr lang="en-US" dirty="0" smtClean="0"/>
              <a:t> </a:t>
            </a:r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www.businessinsider.com/cracking-knuckles-arthritis-science-2014-12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52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Gliding Joints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Gliding joints </a:t>
            </a:r>
            <a:r>
              <a:rPr lang="en-US" dirty="0" smtClean="0"/>
              <a:t>are created where there are two flat bones that meet and move </a:t>
            </a:r>
          </a:p>
          <a:p>
            <a:r>
              <a:rPr lang="en-US" dirty="0" smtClean="0"/>
              <a:t>These may also be called </a:t>
            </a:r>
            <a:r>
              <a:rPr lang="en-US" b="1" dirty="0" smtClean="0"/>
              <a:t>plane joints</a:t>
            </a:r>
          </a:p>
          <a:p>
            <a:r>
              <a:rPr lang="en-US" dirty="0" smtClean="0"/>
              <a:t>These types of articulations happens when a gliding movement is seen </a:t>
            </a:r>
          </a:p>
          <a:p>
            <a:r>
              <a:rPr lang="en-US" dirty="0" smtClean="0"/>
              <a:t>The wrists</a:t>
            </a:r>
            <a:r>
              <a:rPr lang="en-US" dirty="0"/>
              <a:t> </a:t>
            </a:r>
            <a:r>
              <a:rPr lang="en-US" dirty="0" smtClean="0"/>
              <a:t>and ankles are excellent examples of gliding joints</a:t>
            </a:r>
            <a:endParaRPr lang="en-US" dirty="0"/>
          </a:p>
        </p:txBody>
      </p:sp>
      <p:pic>
        <p:nvPicPr>
          <p:cNvPr id="6" name="Picture 2" descr="http://www.hksports.net/hkpe/nss_pe/human_body/images/gliding_jo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24" y="2045936"/>
            <a:ext cx="5274984" cy="32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30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While the previous slide incorporated several different major impacts, small impacts can damage parts of the body</a:t>
            </a:r>
          </a:p>
          <a:p>
            <a:r>
              <a:rPr lang="en-US" b="1" dirty="0" smtClean="0"/>
              <a:t>Articulations</a:t>
            </a:r>
            <a:r>
              <a:rPr lang="en-US" dirty="0" smtClean="0"/>
              <a:t>, also known as </a:t>
            </a:r>
            <a:r>
              <a:rPr lang="en-US" b="1" dirty="0" smtClean="0"/>
              <a:t>joints</a:t>
            </a:r>
            <a:r>
              <a:rPr lang="en-US" dirty="0" smtClean="0"/>
              <a:t>, can be damaged from relatively small impacts or repeated motions</a:t>
            </a:r>
          </a:p>
          <a:p>
            <a:r>
              <a:rPr lang="en-US" dirty="0" smtClean="0"/>
              <a:t>This often presents as stubbed fingers, sprained ankles and swollen joints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22782" y="5992297"/>
            <a:ext cx="4836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https://www.youtube.com/watch?v=lgNttdd7UIc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AutoShape 2" descr="data:image/jpeg;base64,/9j/4AAQSkZJRgABAQAAAQABAAD/2wCEAAkGBxQSEhQUExMVFRUXFxkXFxQYGBoYFxwaGx8cFhwaGxgYHCggIhonHx8YIzIiJyovLi4uGR8zODMtNygtLiwBCgoKBQUFDgUFDisZExkrKysrKysrKysrKysrKysrKysrKysrKysrKysrKysrKysrKysrKysrKysrKysrKysrK//AABEIAL0BCwMBIgACEQEDEQH/xAAbAAEAAwEBAQEAAAAAAAAAAAAABAUGAwIHAf/EAEgQAAIBAwIDBQUFAwgIBwEAAAECAwAEERIhBRMxBiJBUWEUIzJxgQdCUpGhM2Jyc4KSorGzweEWJDRTY4PC8CVEhLK0w9IV/8QAFAEBAAAAAAAAAAAAAAAAAAAAAP/EABQRAQAAAAAAAAAAAAAAAAAAAAD/2gAMAwEAAhEDEQA/APuNKUoFKUoFKUoFKUoFKUoFKUoFKUoFKUoFKUoFVF2uL63bzhuE/NoGH/tP61b1UcXbTcWR/FLIh284ZH6580FBb1X8D/Zt/LT/AN69WFV3AydD58J5/wAuYxoE964uY4hGxRlZmfbSMdM758ANgfjHTxmxzqSwB3VtJ+eA+PyINQpUJuky2FETlQANyWUNk9cDubevpWb7RXQWUoHw/tlq+M7hXURA/IlWX6Gg2pNeY5AwBUgg9COlV/aJsW8meh0qfkzBf8a/LJ+VZox20QBj9EyaDh2TuudC0uhU1yyHCjGcHRk+ZOnr407LuZFmnJOJpnZATkctMQoV8ArKgfb8dVHD5Xg4NGUOmV4VWMnwmnIWPP8AzHWtVYWiwxRxIMJGioo8lUBQPyAoO9KUoFKUoFKUoFKUoFKUoFKUoFKUoFKUoFKUoFKUoFKUoFKUoFVPHB37Rvw3A/rRyp/1VbVU9ph7lW/DPbtn0E0ef0zQW1VvBW/ajfaaQ9Djdj49OoP/AGasqoezu8twfDUQPpNP/l+VBY3Ce/ib92Rfz0t/01huN3SksG06kul3GAfdTtKqnA66ZAQP4jW4v/2lv/KN/dyV8v7RIyXfFFBA1yWrrkeDrGpIx45Qj5Gg3vbuUrZsB1eSFB/OkQV67cT8rh10Rn9g6DHXLDljHrkiuXaafWtkF3EtzEf5uGfP9lc/tDfNvDFjPPu7aIj0MiufyCk/Sg6XEHveH2udo1MzjwIhQRKD/wAyRHH8lWkql4Z7y8upPBBFbr5ZUGZiPnzVB/gq6oFKUoFKUoFKUoFKUoFKUoFKUoFKUoFKUoFKUoFKUoFKUoFKUoFVnadM2dz58mQj5hSR+oqzqBx59NtcE9BDIfyU0EuCXWqsOjAHfY7jO4rP9i5+YsraWXvj4hjOpRNkb/D7w4NWizcq1DHfTEDjzIXp8ydqjdmbblrIvXSyJnz5cUUZ/VTQWU8Gpo2z8DE/mrL/AI18y+0RDHxJGWN3E9o6HRoDao2wMF2A6S4Po1fVKwX2hWrqBOF1COeKQnSP2b6baVCQM7e7kyTnbHRaDx2e4l7TJwsKCAkNy7K2CQIitshJUkbkkjc9Kuu1a6rnhoPwrcSSt6BIJt/zYfnWS+xq0k9o4k8rFhHL7PHnGyhnlPTbfWpq6+0Qs0sUSnGu1u0yOoMr21spHqOaaC/7HofZIpCCGmzcMD1BmJlwflqC/SrqvMUYUBQMAAAD0Gwr1QKUpQKUpQKUpQKUpQKUpQKUpQKUpQKUpQKUpQKUpQKUpQKUpQKp+14zZzp4yryR85SIh+rVcVUcW95Pbw+AYzv/AAx7KPmZGQj+BvKg/OOTqvLQ/CMzMo6lIcMAPXmGLbx3FTOE25jiUN8Zy746a3JdsemScemKp4F9qn5gYcvuYXxaOMsVceQeXcHOGWBcZBONJQKzPbEuyGMYeORHSSIjdlK4bSeuwOdtx1wRnFlH2itWnNutxE0wzmNWDMMDJ1Y6bedUvGONsygGHC5DMrnSwHgQ6EgEHSVlRiucjIbSGCk+yJJktRq3aS7l5+VGoe5GCSpwBqUYPQh1xsRU/tavMv4Y/wAItT9Gu0lP6W36VddmbFRmZGbEhOoFdJOkkd9egcNrzpwCdxjJzU8aT/xWI+YtR9Ab0/2kUG2pSlApSlApSlApSlApSlApSlApSlApSlApSlApSlApSlApSlApSlArJ2shuZZdJPv2wWG2m0iJQbg9ZZOcVOx0uSPgq37TXTRwERnEspWGM7bPIdAbB6hQS5HkhqDw0R2kN1IMLCiq0TggpyI4Iwmkj7oIfb5n71BUcR7V29tI8ayu8gf3kdtAZSAuyRayOWgCDBUnOST3c1n+0F1xC+dhHwyaKNiF1y3ksQIxvqihkAGxORk9AOu1aTgfZi4gsouVKEucCSRHXVDI7DLiRcagWJYl1IIJ8QMVI7M9sEuXe3mi5F5EQJbcknG+zK2nBUjcEeY880Hyv/8Aj3dqdacN4a7RAkCMTl8LhSRIZN3+HqdR17CpnZ/tPdi6SL2SKG3YHFs8pIVkIEjQvuYxpbJTGghH/er7dJaKxyyr88d7bODq8MZf+lVD2o7KLcxNokaOcYaOcBSwZcHfYAq2BqB2PpQWfBY1APL1omMezuN42ycgdcDwABK4AK7dc92zl5d3aMBuxjyfDC3FvGRnz0Tyt/NNTOxfaNZ0MMjp7VC3KmjU5AYaiCreKFVJBO+xB3Brj9pFm8kMPKPvOYyr6loZVQH05nKP82g11KjcMvVnhjmQ5SRFdT6MAw/tqTQKUpQKUpQKUpQKUpQKUpQKUrldziNHc9FUsfkBmg48R4lFbrrmkWNc4BY4yT0AHUn0G9Vzdq7ZRlzNGv8AvJbeeOMepd4wqj1JFcezNoCxmlGu5KqzyNvpEgD8qL8MSjC4GNRXJy2Sb24h1KVDMufvL1B8xkEfQgj0oPaOGAIIIO4I3BHmDXqvl3FuzMdvdLcLbQSd9EuINCgMsraEnti28cms6WQEKSTn8R2Npwx1UPZ3biNgCsc4a4j33yC7CUeWC+B4KKDQUqmE96pOYbeQeDLM8Z/oNGw/rV6PFph1sZz6q8DD9ZQf0oLelUw4/wCdtdA+XJLfqhI/WvQ42T8NrdN/y1X+8ZaC3pVSeJTn4bRx6ySRKP6jOf0qFNd3rAaVhjyTssck5wPNnaFVO+2c/XFBo6qb/tBDE/LBaWbGeRENcm+cFgNkGx7zlV9aqm4BcTnM9xKU2IjLhFHmDHbaMj0eVwfKvM3AYrQKW71oARJDpSOKPO/NaOFVVk8G1htIw2RhiQr7i29tuElvHzHASUsrdZJgrkadU8sQwW0kjl4xhiO8M568Nu7e4KyXEyR3ejU0LjS0IDAqojlAGUJHfZSSWDAgFa0/E+K29nEXmkjhjUbZIXp4KvifICqLg/AIb3F9eW6SSzKpiSVFfkwjLRJpYYD7l2PUM5GcKKCXw6+5hk5F20zxOUeKVUVSR4BkjUjPUMNQ9DVb2l4H7Zi6s2EV9B3CGJUMOpgnCnpuGU/Ig4OadqOx0RUtZGK1ucakUALFIwKt3oxgashRzB3hnByNq9dkeJ+0rzVAW4hIgmUsC0qJvhj+NSXxnowcZwxNBw7MdutQMN4hhuo9nhbCuT07utgGB6hgSCMVbcX7QnSUhRuaVLjYHCg7sckAL17x26gaiNNZX7SOIxXY9nhspL1o5FEksJVZYN8nlkgtr23204Iyak8KtXN2ElmLw29vmRHjWOZtZWUGVY+6VGlAFAGo8zOdJ1BA7MWrRLLcTlV1SvcSy5OkIp1sRnpGpGkDq7LHtpQ5vL3tIJriwhfTFzZQ+GJLakWVuX5Bg3I36EkgZyKoO3/EGnubayh1e8lS4udQ3MccuhYdsjSNMrYGxKA/eJM+1g1e3zSDSY7ZwG8RIxbVpPgwMELDHiRQavsaumB0zkJc3Sr6KJ5NI+QGB9KvaouxrZhlO3+1XeceYnkB/UGr2gUpSgUpSgUpSgUpSgUpSgVF4rbmSCWMdXjdR82UgVKpQUHDrjMdvdKO48MayjxC41K2P3CWBHk5P3avgc71S8CPKlntj4OZ4s+MUpLEZ/dl5i4HReX5ipqWSxbq7og35YwU+gIJH8Kkb+G9BU9sI192SvMZvcxwhzGXkZ45V94N1VREzEgEhQ2ATtUS6W6iKxtOQZDI6paW8YxuGbL3MjBmyxOwBO507GuN1xF5OLWSHaIJcMBgY5mgBTn8WjndNsZNaziFksyaSSDnKuPiVh0ZT5j8juDkEigz0DXaozwXPtTJnXb3UaRSE4yFDxKgQ+RZGB88HNS+FdqYpGWOYezzMMrG7DDjxMT7B8eIwGX7yjaukUx5sesFZlzHJhH0SIckMrAEY1YYZPdy4PXNL7hAkDgxqwEhZUYKyujhTIpDbd5tZ3+8FPhQXdKgcJ4cLdTHGAIskou+V1Elh/DnceWSOgFT6DxLIFGTnHoCT+QGahX3FliQuUlYDGyxsWOcdFxnx3z0wfKrCuEtqjghxqBxkNuuxyO6duv+FBR8N7Z29wzJCs8jqcFVhfGfIy45QPhu43rzOjOWWed8MMG3hIaQjcd541BUb/dAx4uRWh5K6dOBpxjTjbHljyr9iiVRhQFHkBgfpQZ/hHZq2QNpsYogVC6mCPKRjGGPe2A/eNQ+xHF3MBtZdC3dt7l0LbELskg8SpTS3yI33rRXN06EEiIR4Gt3lKlfPA0EH6sK+Zdtu0FnJe2ckCR3M6MUmZMtBoYaRHJKO62HbUAQcaT0LDIbiG+UFvZ15zk+8uX7sWc9OZjvY3wiZA6ErnNZxuyL2LNdwGaWfmPczKCFhlJDmSMQ5JU6WfQcsQzLqLda29rw5QQzkyOOjH4V/gT4VGNtt8dSa7X94sMbSPnCjoNySdgqjxZiQAPEkCgy3GLSKaGGS1lhKHAiBeJIjnONMht5GDE7YGPEVSxcLYOlpdAEEMttLHI7GFsajCZIoohGukApnONLDOCErHC0veEyRCdUSK5Ll0iYTLHqJY6o2GcAYVwoKMoXHeAzb2XDnYtcxkCEGQK6tOut8YQQkuUQZJUOpMZ6DVqIAbDgnDoVv15aqCkEmoZDOpJj068jWGwSBk4OGOM1z7PRC6nuFXVyIrwtIT0kkiCxpGPNFZBIx8WKj8YqJ9l9h7LaSXdwqJLcZc6RhmjjDMpbJJLka3J6kMM75qTwWST2eKzgwk0geSeYbmNXZuZKNsc15OYIwdsKWOQukhe9iI8WaH8ck8v0llklB/JhV9XGztUijSONQqIoRVHQKowAPpXagUpSgUpSgUpSgUpSgUpSgUpSgruL8N5uhkblzRktFJjOCdirLkao2GxX0BGCqkZnjHbmKA+z3iPDMVDMqq8yNGcrrjaNTlc7YcKeu3TO3rG/aR2Ye6jint/9qtmLR+OtG2kiIJAOpc4BxnpkZJoMbx7tIodZIDNJLFIs8aLBKQWXKOmvQMakLIS2SNWfAAfVOB8Yiu4llhbKnYg7MrDYo69VcHYg1j/s9vFm2yA6gakydQUHAz01KGDANgEYZSAQyjQ3XZC2ad7hBJDNIAHeGWSLXjoXWNgGPqaCdx3jkFnEZbiQIvQAnvMfBVHix8v8KzXCvtGhnRXSG4YEAkRwSzEHByMxIy7EY6+INReHdhbVuIzSyqZ+UkYTnSSTHW+ZGY81iMAaAo8MsdzjG04o7JC5QbquQBscLuQPI4BA8jigpoe2cbZHs16pC6tLWsgYjzVMam8jgHBIB6ir+zuBIiuARkZ0tjUp8VYAnDDoR4GquDVKsiE63gcGOTYFjoWRSSBgEhirYwCCemcVdUHmRcgjJGRjI6/Sowj32Vz6lyF3JPTPmo8OjbeIqXSgo5+ESytqZ+UdhhJZ22Hlh0XPqVNRv9C4WOZZryU/vXU4X+jG6r+laQ15Yt4Y+v1/y/WgqLbslZIdQtYS343QO/8ATfLfrVncWiPG0bKCjKVZMDBUjBGPLFR9Nx+OH+g//wC68XNxJGmZJYEGd3OVAXfOzN16eOKCN2Wvi9vmQ4MbSRNnAxyWMRJ9DpLZPgwrtApuHWU/skOYl/G2Mc0/u4JCj5tv3cZG2urd+KXCrLrhMME/L6wvMXELTYGA+lVg33UE56jb6HQUvavgSXkDRs2g9Q+M4wQSCMjKnAyM71g5+MBmhdmKO66Rb6VXlPICgQByDzdMUyBUHxMB45H0vid5ykyo1OxCRr+Jz0G2+BuSfBVY+FfKY+H5jmiklEUkczyxTiJ9kZSOV3AAZou6SgbuqSMnDUEvi3GEhtZI1GXIW3VQMgmT3kmkr1UxKFTx90AcEgHcdi+CNa2yLK2udgrTP+8FChR+4oAUfLPUmsP2f7OvJewGZi6qz3YXSFAKhIwcAnGuTDgjZjE5Hd019WoFKUoFKUoFKUoFKUoFKUoFKUoFKUoFKUoMjx7gskE/t1mpZ/8AzFuuBzV21NHnYTYA26PpAO4UjS8Nv454klibUjjKncfMEHcMDkEHcEEGpNY7jZk4fc+1RnNpKf8AWosbI+wE6/hz0Y9M6Scd5lCymkNvfBm/ZXSrHnwWePUVGf8AiISPnEB1ar4iqrtNJGLOd5YxIixNIUO2dA1jBHRsgYYbg4IqBw3gd2kSI/EZG7o1OYojIDgZ0uykY6/GrHzJoOlhLFYjlyza5HbUFRGZ9AAjT3aam2RUBboTk7ZxXS54s8pEdurK2zM0qmI6Ae8EWQaixGQDp0jqTtgw+C23s2pwxYPcNHKHwXBLmOJuYRrYnMYwxOz5GkDBu+L2oeJthrUFo2xurrupH1/MZHjQThSvKOCAR0IyK/WXPX/vxoOFxKnwsckhjpGSxA64C7+n1qkveH3Mzq0E0tqo2YsRISMk92JtSg79Sdtu6cVolUDoMfL86/aCiv8AgauoWUSXWdiJJAseP3o00of6BNdeDdn4IO8trawt/wAGNRgfxaQSfoKuK/M0FF2v4cskPN31whmyOpjIxNHt1DpkY/EEPVRVlwicvChY5YZVj5spKMR6Egn61E7XXnJsbqT8MMhA820kKB6k4H1qPbXptrbDLqlGttBIQfEzkl27oULuSTt8yAQn8QgTZpJNA6A50bb7BuoJ8SpB2HSs/fJbvcW6JytMZM28ZKxxxDcq57ka6ig0qMnOfDNep+CvxB45J2kigTLCJJJI2lYjAL4YFY1GMDZmO50/CYnHuDCSaOyhjWGKRg1wygF5YY8Mys2ciMkrHvuxZsYVTqC87MxtIZrtxg3BXlqRhlt0GIlPjkkyS4O45xHhV7X4BX7QKUpQKUpQKUpQKUpQKUpQKUpQKUpQKUpQK43dsssbxuMo6lGHmrDBH5V2pQZm1ia64bJbux5oiltZHI35iAxF9I8GwHA8Qw86tez/ABRbmBJVxkjS6gg6ZF7roceIYEVW8TulsZzPIdNvcFElbG0cwxGkjYGdLrpQsdl5cfgSRm+POUvLeazuBCZ5lSZtJaNg2VUyRk4LatCB8jGVGVyFIa7i3DJHcGIqFeSFpQxIxynSTWmAe8Qugg9e6cjThpfFuLRW6hpGOWOlEUF5HbrpRFBZm9AOgJ6Cqu69tDRo1xCms6cxWzs/QkkF5SqAY6sG8B1IqF2Osc6pJHeaSa3hkaWTAlXm68xqyBQqAKvdUDfJ6mgl8NubsSvLcwaY3CiNI35jxKMnEsYG7k4JMZbwXouptGjZAI6HeqO4tZY5FSGdlWQPgOOaUYDOoFjq0+hJAOnwOK9Q8BwrEv7z7sqakfP7zF21b+DZHpQXdcniJOdbAaSNI04yfvZxnP1x6Vl+F86eOUieZblCyn4CpwWAAjK6NiCufNDvgg1ZWvC9fdueZKw6lmzCw8xGuF+jLkeZxkhTcatbWT3McL3cjaUJDPJHHozgyuXCAjJOgsCxOfUduF/Z7YogD2yM25JZmc7+pwPoAAPAVp2aOFNykaLsOiqB/YK4xcVhYgJIr5Gcr3l+rL3R9TQY3tV9njzBPZbuaFYyHW3aR3g5ikMjaWJIAI+Hp0Ixg5suzJN4TNKscZUoZLZFb9rpWRWkdgNeFZSoA0gknLHGmz7VcUlgiQW6K9xNIsUKtnRk5ZmfG+hUV2P8OPGvfDrD2S3fvqz4Mkkj9xCwGMnGdMagKoG+lVA3xQdeMcXEGlFUyTSZEUKnDNjqSTssa5GpzsMgbkgHxwPhRi1ySsJLiUgyyDZds6Y0B6RoCQB45Zjuxqt7G8MOZb2VneW5wVLjBSAfs0CfcB3cr1BfByRk6egUpSgUpSgUpSgUpSgUpSgUpSgUpSgUpSgUpSgUpSg5XVskqNHIoZGBVlO4IOxBr5bx/gr2fMSZWksm+G4BOqMb4WYjvKVycTdPxFSXL/UrqASIyNqwwIOlmRsHbZkIYH1BBrO3HYKycEMLhgdiDeXZGPLBmoIHAu2EYRVu2PcHdusZjcY+KQqMI2OpIC9DsTpHTg3FrKCNo1vI7lm0hEtzzJeWirGgCQsznAGS2wySdhXmH7NLWLHs8t1bgHIEcxIHX7socY3yR0JxkbCpkfZi5TPL4pcjps0Vqw22HSEf50C14RPMTJIzQqw0rG2JZguc952LRqSQCVUH4RljgY7Rf6q0yl5jq0mLWJJY8aVX7qnD6g50DGQRgeXg8M4kMaeIQt/KWmT+aTL/AGV7S34mOtxYn/00wP8A8mg98IjaLLmKQq4VQcDXhNTa5EyCGdndsAbZGcHYcriyuLmTVrkto1Jxspc5VkBUamCnvE6mHgvdGM15PZueY67m/nz/ALu2JtoR9AWkJ9S5+Qr2vY6LxuL8/O+uv8JaCHL9nNo51O108mD703M3M39QwH0xj0rpw3s3JEoXl2ZKgrzmV5HcdMsGxpJHUBiDv06VI/0Jtj8TXb/xXt2f/urwewViesUh9DcXBH1Bl3oKPjXbK3s7tFuJ1luApBEUTlYYzgsNCF25rkIO8cAAHbo8WXt5a37cqVZ4bUEF1eCYtPjcIdCMqw5xkE5fGkgLnP0DhfC4bZBHBEkSD7qKFH6dT61MoONpcrKiumSrDIJBU4PowBH1FdqUoFKUoFKUoFKUoFKUoFKUoFKUoFKUoFKUoFKUoFKUoFKUoFKUoFKUoFKUoFKUoFKUoFKUoFKUoFKUoFKUoFKUoFKUo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782" y="2152301"/>
            <a:ext cx="4479639" cy="317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4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Gliding Joints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Because these joints are gliding joints there are many different things that can affect how they move</a:t>
            </a:r>
          </a:p>
          <a:p>
            <a:r>
              <a:rPr lang="en-US" dirty="0" smtClean="0"/>
              <a:t>Any small defect or deformity in the area of the gliding joint will create pain and damage as the bones move over each other</a:t>
            </a:r>
          </a:p>
          <a:p>
            <a:r>
              <a:rPr lang="en-US" dirty="0" smtClean="0"/>
              <a:t>Things like fractures, deformed disks and bone spurs can cause debilitating pain</a:t>
            </a:r>
          </a:p>
          <a:p>
            <a:endParaRPr lang="en-US" dirty="0"/>
          </a:p>
        </p:txBody>
      </p:sp>
      <p:pic>
        <p:nvPicPr>
          <p:cNvPr id="3074" name="Picture 2" descr="http://www.brianfukudaphotography.com/Portraits/Self/Ankle-Bone-Spurs/i-22cDv3V/0/XL/RightAnkle104502-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167" y="1690688"/>
            <a:ext cx="3330829" cy="418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40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Saddle Joints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</a:t>
            </a:r>
            <a:r>
              <a:rPr lang="en-US" b="1" dirty="0" smtClean="0"/>
              <a:t>saddle joint </a:t>
            </a:r>
            <a:r>
              <a:rPr lang="en-US" dirty="0" smtClean="0"/>
              <a:t>is when one bone that is shaped like a saddle glides along another bone</a:t>
            </a:r>
          </a:p>
          <a:p>
            <a:r>
              <a:rPr lang="en-US" dirty="0" smtClean="0"/>
              <a:t>This provides a joint with a large amount of movement that is relatively stable and safe</a:t>
            </a:r>
          </a:p>
          <a:p>
            <a:r>
              <a:rPr lang="en-US" dirty="0" smtClean="0"/>
              <a:t>It can move in almost every single direction except for where the concave surface of one joint interacts with the convex surface of the other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462" y="1904669"/>
            <a:ext cx="5097947" cy="321785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42732" y="5729269"/>
            <a:ext cx="3747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youtu.be/0cYal_hitz4?t=6m8s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20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Saddle Joints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Saddle joints can be seen in different parts of the body</a:t>
            </a:r>
          </a:p>
          <a:p>
            <a:r>
              <a:rPr lang="en-US" dirty="0" smtClean="0"/>
              <a:t>The most famous saddle joint is your thumb</a:t>
            </a:r>
          </a:p>
          <a:p>
            <a:r>
              <a:rPr lang="en-US" dirty="0" smtClean="0"/>
              <a:t>Because of how the bones glide over each other, there is movement in almost every direction</a:t>
            </a:r>
          </a:p>
          <a:p>
            <a:r>
              <a:rPr lang="en-US" dirty="0" smtClean="0"/>
              <a:t>However the “saddle” prevents it from left and right rotation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095" y="1480811"/>
            <a:ext cx="3876934" cy="469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40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Pivot Joints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/>
              <a:t>Pivot joints</a:t>
            </a:r>
            <a:r>
              <a:rPr lang="en-US" dirty="0"/>
              <a:t> consist of the rounded end of one bone fitting into a ring formed by the other </a:t>
            </a:r>
            <a:r>
              <a:rPr lang="en-US" dirty="0" smtClean="0"/>
              <a:t>bone </a:t>
            </a:r>
          </a:p>
          <a:p>
            <a:r>
              <a:rPr lang="en-US" dirty="0" smtClean="0"/>
              <a:t>This gives a good amount of rotational movement</a:t>
            </a:r>
          </a:p>
          <a:p>
            <a:r>
              <a:rPr lang="en-US" dirty="0" smtClean="0"/>
              <a:t>However it also supports the joint by holding it tight within a bone</a:t>
            </a:r>
            <a:endParaRPr lang="en-US" dirty="0"/>
          </a:p>
        </p:txBody>
      </p:sp>
      <p:pic>
        <p:nvPicPr>
          <p:cNvPr id="1026" name="Picture 2" descr="http://www.buzzle.com/images/diagrams/human-body/pivot-jo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92" y="2132436"/>
            <a:ext cx="5717908" cy="343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59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Pivot Joints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Pivot joints are seen in a few different capacities throughout the body</a:t>
            </a:r>
          </a:p>
          <a:p>
            <a:r>
              <a:rPr lang="en-US" dirty="0" smtClean="0"/>
              <a:t>A very easy one to recognize is the joint between C1 (The Atlas) and C2 (The Axis)</a:t>
            </a:r>
          </a:p>
          <a:p>
            <a:r>
              <a:rPr lang="en-US" dirty="0" smtClean="0"/>
              <a:t>The Atlas holds The Axis within a bone and ligament structure and allows for rotational movement while supporting the head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776764"/>
            <a:ext cx="5733160" cy="407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2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Condylar Joints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condylar joint (aka ellipsoid joint) </a:t>
            </a:r>
            <a:r>
              <a:rPr lang="en-US" dirty="0" smtClean="0"/>
              <a:t>is formed when an oval head of one bone rests within the elliptical cavity of another</a:t>
            </a:r>
          </a:p>
          <a:p>
            <a:r>
              <a:rPr lang="en-US" dirty="0" smtClean="0"/>
              <a:t>This gives a large range of motion, however it limits motion in the rotational direction</a:t>
            </a:r>
          </a:p>
          <a:p>
            <a:r>
              <a:rPr lang="en-US" dirty="0" smtClean="0"/>
              <a:t>This is because the oval and elliptical cavity will prevent rotational movement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12" y="1825625"/>
            <a:ext cx="5888888" cy="434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0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Condylar Joints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condylar joints are seen in the fingers</a:t>
            </a:r>
          </a:p>
          <a:p>
            <a:r>
              <a:rPr lang="en-US" dirty="0" smtClean="0"/>
              <a:t>The joint between the metacarpals (2-5) and the proximal phalanges (2-5) forms a condylar joint</a:t>
            </a:r>
          </a:p>
          <a:p>
            <a:r>
              <a:rPr lang="en-US" dirty="0" smtClean="0"/>
              <a:t>This allows your fingers to move in almost every direction except for rotationally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423" y="2359217"/>
            <a:ext cx="5737172" cy="356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3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Shoulder Joint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shoulder joint </a:t>
            </a:r>
            <a:r>
              <a:rPr lang="en-US" dirty="0" smtClean="0"/>
              <a:t>(glenohumeral joint) permits the greatest range of motion of any joint</a:t>
            </a:r>
          </a:p>
          <a:p>
            <a:r>
              <a:rPr lang="en-US" dirty="0" smtClean="0"/>
              <a:t>Since it allows the most motion, it is also one of the most injured joints in the body</a:t>
            </a:r>
          </a:p>
          <a:p>
            <a:r>
              <a:rPr lang="en-US" dirty="0" smtClean="0"/>
              <a:t>Stability must be sacrificed to create mobility</a:t>
            </a:r>
            <a:endParaRPr lang="en-US" dirty="0"/>
          </a:p>
        </p:txBody>
      </p:sp>
      <p:pic>
        <p:nvPicPr>
          <p:cNvPr id="5122" name="Picture 2" descr="http://www.build-some-muscle.com/images/shoulder-musc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19" y="1825625"/>
            <a:ext cx="494347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10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Shoulder Joint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ball in this joint is the head of the humerus</a:t>
            </a:r>
          </a:p>
          <a:p>
            <a:r>
              <a:rPr lang="en-US" dirty="0" smtClean="0"/>
              <a:t>The socket of this joint is made up the </a:t>
            </a:r>
            <a:r>
              <a:rPr lang="en-US" b="1" dirty="0" smtClean="0"/>
              <a:t>glenoid cavity</a:t>
            </a:r>
            <a:r>
              <a:rPr lang="en-US" dirty="0" smtClean="0"/>
              <a:t> of the scapula</a:t>
            </a:r>
          </a:p>
          <a:p>
            <a:r>
              <a:rPr lang="en-US" dirty="0" smtClean="0"/>
              <a:t>The head of the humerus sits inside of the glenoid cavity and can articulate in a wide range of motions</a:t>
            </a:r>
          </a:p>
          <a:p>
            <a:endParaRPr lang="en-US" b="1" dirty="0" smtClean="0"/>
          </a:p>
        </p:txBody>
      </p:sp>
      <p:pic>
        <p:nvPicPr>
          <p:cNvPr id="1026" name="Picture 2" descr="http://upload.wikimedia.org/wikipedia/commons/0/09/Glenoid_cavity_of_scapula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997698" y="1690688"/>
            <a:ext cx="4356101" cy="435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21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Shoulder Joint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shoulder is held together by five ligaments that hold various parts of the humerus, scapula and clavicle together</a:t>
            </a:r>
          </a:p>
          <a:p>
            <a:r>
              <a:rPr lang="en-US" dirty="0" smtClean="0"/>
              <a:t>The muscles that hold the shoulder together do more to stabilize the shoulder than the all of the ligaments combined</a:t>
            </a:r>
          </a:p>
          <a:p>
            <a:r>
              <a:rPr lang="en-US" dirty="0" smtClean="0"/>
              <a:t>Four tendons bind the shoulder together in order to create a stable and movable joint</a:t>
            </a:r>
            <a:endParaRPr lang="en-US" dirty="0"/>
          </a:p>
        </p:txBody>
      </p:sp>
      <p:pic>
        <p:nvPicPr>
          <p:cNvPr id="6146" name="Picture 2" descr="http://www.upperlimbcentre.com/_Media/ligs_me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23" y="1825625"/>
            <a:ext cx="4921533" cy="433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57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Articulations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There are two different categories of joints</a:t>
            </a:r>
          </a:p>
          <a:p>
            <a:r>
              <a:rPr lang="en-US" dirty="0" smtClean="0"/>
              <a:t>The first category of joint defines it based on how much the joint moves</a:t>
            </a:r>
          </a:p>
          <a:p>
            <a:r>
              <a:rPr lang="en-US" dirty="0" smtClean="0"/>
              <a:t>Once that has been determined, the second category further defines the joint based on the features that make it up</a:t>
            </a:r>
            <a:endParaRPr lang="en-US" dirty="0"/>
          </a:p>
        </p:txBody>
      </p:sp>
      <p:pic>
        <p:nvPicPr>
          <p:cNvPr id="4098" name="Picture 2" descr="http://upload.wikimedia.org/wikipedia/commons/b/bc/Blausen_0597_KneeAnatomy_Sid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485" y="2032477"/>
            <a:ext cx="4679315" cy="350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82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Shoulder Joint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01254"/>
            <a:ext cx="5181600" cy="5131557"/>
          </a:xfrm>
        </p:spPr>
        <p:txBody>
          <a:bodyPr>
            <a:normAutofit fontScale="92500"/>
          </a:bodyPr>
          <a:lstStyle/>
          <a:p>
            <a:r>
              <a:rPr lang="en-US" dirty="0"/>
              <a:t>The </a:t>
            </a:r>
            <a:r>
              <a:rPr lang="en-US" b="1" u="sng" dirty="0" err="1" smtClean="0"/>
              <a:t>S</a:t>
            </a:r>
            <a:r>
              <a:rPr lang="en-US" b="1" dirty="0" err="1" smtClean="0"/>
              <a:t>uperspinatus</a:t>
            </a:r>
            <a:r>
              <a:rPr lang="en-US" b="1" dirty="0" smtClean="0"/>
              <a:t> </a:t>
            </a:r>
            <a:r>
              <a:rPr lang="en-US" dirty="0"/>
              <a:t>is a thin muscle that connects the top of the scapula to the top of the </a:t>
            </a:r>
            <a:r>
              <a:rPr lang="en-US" dirty="0" err="1" smtClean="0"/>
              <a:t>humerus</a:t>
            </a:r>
            <a:endParaRPr lang="en-US" dirty="0" smtClean="0"/>
          </a:p>
          <a:p>
            <a:r>
              <a:rPr lang="en-US" dirty="0"/>
              <a:t>The </a:t>
            </a:r>
            <a:r>
              <a:rPr lang="en-US" b="1" u="sng" dirty="0" smtClean="0"/>
              <a:t>I</a:t>
            </a:r>
            <a:r>
              <a:rPr lang="en-US" b="1" dirty="0" smtClean="0"/>
              <a:t>nfraspinatus </a:t>
            </a:r>
            <a:r>
              <a:rPr lang="en-US" dirty="0"/>
              <a:t>is a large flat muscle that connects from the scapula to the </a:t>
            </a:r>
            <a:r>
              <a:rPr lang="en-US" dirty="0" err="1" smtClean="0"/>
              <a:t>humerus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u="sng" dirty="0" smtClean="0"/>
              <a:t>t</a:t>
            </a:r>
            <a:r>
              <a:rPr lang="en-US" b="1" dirty="0" smtClean="0"/>
              <a:t>eres minor </a:t>
            </a:r>
            <a:r>
              <a:rPr lang="en-US" dirty="0" smtClean="0"/>
              <a:t>is a small thin muscle that connects from the lower scapula to the humerus</a:t>
            </a:r>
          </a:p>
          <a:p>
            <a:r>
              <a:rPr lang="en-US" dirty="0" smtClean="0"/>
              <a:t>The </a:t>
            </a:r>
            <a:r>
              <a:rPr lang="en-US" b="1" u="sng" dirty="0" smtClean="0"/>
              <a:t>S</a:t>
            </a:r>
            <a:r>
              <a:rPr lang="en-US" b="1" dirty="0" smtClean="0"/>
              <a:t>ubscapularis</a:t>
            </a:r>
            <a:r>
              <a:rPr lang="en-US" dirty="0" smtClean="0"/>
              <a:t> is a large flat muscle that connects from the bottom of the scapula to the lower part of the shoulder</a:t>
            </a:r>
            <a:endParaRPr lang="en-US" b="1" dirty="0" smtClean="0"/>
          </a:p>
        </p:txBody>
      </p:sp>
      <p:sp>
        <p:nvSpPr>
          <p:cNvPr id="4" name="AutoShape 2" descr="data:image/jpeg;base64,/9j/4AAQSkZJRgABAQAAAQABAAD/2wCEAAkGBxQTEhUUExQWFhQWGBoaFxgWFxcYGBgXGB8YFxoXGhoZHiggGhwlHRcWIjQhJSkrLi4uFx8zODMsNygtLi0BCgoKDg0OGhAQGywmICQvLCwsNCwsLCwsLS40LCwsLCwsLywsNCwsLCwsLCwsLCwsLCwsLCwsLCwsLCwsLSwsLP/AABEIAM0A9gMBIgACEQEDEQH/xAAcAAACAwEBAQEAAAAAAAAAAAAABgQFBwMCAQj/xABJEAACAQMCAwQHBAcFBwIHAAABAgMABBESIQUGMRMiQVEHYXGBkaGxFCMyUkJicpLB0fAWM3Oy4SRTgoOiwtI0wxVDRGOjs/H/xAAaAQEAAwEBAQAAAAAAAAAAAAAAAgMEAQUG/8QANBEAAgIBAgMGBAUDBQAAAAAAAAECEQMhMQQSQSJRYYHB8DJxkaETM7HR4QWS8RQjQlKC/9oADAMBAAIRAxEAPwBz4gtzNxOZENx2Ua2/91crEsevUWbQVPaHbODttXaPnW4KCT7ENEshht27de/N2rRAP3cxqQrNkavwkYyRlxis0V3kVQHk0h28WCZC59mTUafglu8Bt3hjaAkkxlQVyWLk489RJz50AlD0kSmRVW1XQqxmdjL/AHZe4ezYJhfvO8upTtkZzirvkvil5NJeLdLCBDOY17N2Yg6In07oupcODqO+SRjYE2/9n7XTp7CPToSPSFAGiJi6LgeCsSR6zU23tEQuUUKZG1vgY1PhV1HzOFUe4UAi8T4vcC9k4esrCWeeGSJgBqjtNOqbBxjGqCRAfOUVxj5+kVlhit5LiZmmkZWcDTCtxLCNLrHoGOzb8ekAAZYnq7X32eOQTy9msgUortgNoJDFR44yAfdSnxm94a4UGzjn0MxTMSBQXJZyCwzuxJO253rjaR2jm3pLX7SbYQEydqYh3tjJ24h0509eyzMR5YHrrQKy6943mTtI7eGNg5l16dT9oV7Mvk4GSmB0r4Obrz/ej9xP5VHnR3lZqVFZ3ac7XRGDHG36xyPjg4+lD82Xb7Ds09aqSf8AqJHypzocrNDJqq4pzHbwDvOGY9ETDMfh09+KSZNcg1Sysx9Zz8F6D4UW1pGDq6nzPWovJ3HVAZ7Pj7ytsukeXU49ZpjjOwpN4fdrHsvVup8qYre8yAOtdjJsSVFlRXwGvtWEAooooDP+J89NFxtbNsC2FuzOcbiUK82dXl2adPXXH0fekEz2fbXmQ7XggQKm+JQjxZA8MPjV5LmufMHoye7S51zhZJrwTo6g5WEIIuzPr0FvVsPXUjiXIkjS3D200aKz2s0IYMwWe2BRg4XHdZAg2Oeuw8QLziHPFrEzqe1Z0mEGiOMuzylBJpQDr3T1OOleLnnu3RISY7jXMrMIRA5mVEOlneMbqoI6+Phml5+R71orgSmwme4uO2dZI5uz/AidwqweNgQdwTkeIyRUqz5Pv7ZopYLuGScW628zXMbuCquzqyFWDZGrGGJzpGaAkrzaI728aaUraRWtvKoZSCplLDpjXqYlRpO+cDFSk9IlkYppCZVMDIskbxOsoaXaMaCM5b+G+Kr+P8gSXRuWe4AaeG2UMqEYlt2LlyA2ysfAHIz12rzZcn3UdpNBjh2HK4iFvL2LYJ1NKzSGRnPd3ztp+ADbwLjC3SM6xTRaXKFZ4zG+QAc4PUd4bj1+VV3Gud7S1m7GV31AIZCsbskQkOlDK6jCZPn6q+8i8Cls7bsppRIdbMqrr0RIcYhjLksUXBxqPjVHzByPcTTXQinjS2vjGbkOhaVezAXELA4wyqB3umTigI/E+bJJeLJaRSXMUMQUydnbFjJIZCuGZ1OmDSv94Njk4O1O/HOJfZoHm7OSTSB3IkLuckDZR4DOT6gaq7PgkicSlue6IWtooUGTq1IzscjHTceNMLjII8xQGUP6S5Hs7C6dZIAbmNLg9kezlQpKWEOdTMuVHTfNOMPPlq1v2/3o+9MHZGJ+3MwAYxiIDOdJB9lVVhybpt+G2jzxmSymWZgNy4XtMBQdwMuNyPCq/jPo8+0PPpnhLi7e4WNtbLpljSN45gjKwyU8D0887APXLvHob2HtoGJTUVOpSrKy7FSD0Ir5XPlXhstvAI5TBkHurbxGKJFwO4oJJO+Tk7nNFAXFFFFAeJZAoyxAA8TVDxjj6hO5Isa5w00ndVfUuv8AE3sBqj5r4wBxBLaR3QNErRENpVmJYHf82wHWq295Shc6pULt+Z2dmHsLHb5UqzjdEbjfMPD7eQiQ3Ekv6R7F8k+2TGa4cMvZrpg0NnJFAThprkY2xkCOMEFifPpTlwPjH2dFimJZF2WQ9VXwD+YHn5Y9tXXH94dQ3AIPu6Z+dQ/DVkud0Z7xvgsiwPIkrFlxsUj07kDoADtnz8Kijle/aMSRdjKAcFMmN+gO2e74+dOGnVbsD0JUf9S0x8LjATboWYj2ZOPkBUnBEVJmYR8H4kBj7EfdLD/519XhHExjFnj/AJsP/nWtV8ZgBknA8zUeRE+ZmUx8G4k3/wBLp/alix8mNdV5X4k2x7CMebyk/JVNOd/zbbq3ZxyLLNjZEOQPWzDZR86rrnjsa5d2w3iWO3u9XqqEnFbE+Wd0yLw7kWYYM137okA/6nJ+lN1jw1IhgZPrY5P8qoOXuao52wrBgOpwR76a6nBprQjOMoumFFFFTIBRRRQHxq/PXIF3Dr4fHZxzQ35KtcSO3Zwzwam15Vm+9OOmlc5HqNfoaqFuULM28Vq0IMUJBiBZtSFTqBV86gc+ugFq355unlikEMIsp7l7WIlnM/aL2gErKO7oLRkY6gVVcG5hvrRuKT3jwyxW8g1xoJc9q6RCNYi5ISM6lyDnfJp3teS7SO5+1LGe01M4BdzGsj7PIsZOlWO+4HjUp+WrZhcq0epbs5nBJIYhQgx+XZR08aAUjx7icn2y1ZbWK4jgSZWXtiqrJqBQ75LgKe8Ns42qu5Z5m4glnw+EdhNc3gPYNIZQqRRJqZp2yWd9v0cZpz4PyZa2zvJGJS7xmJ2kmlkJj2wvfY9MbY6ZNFzyXaPbwW5Rwlv/AHLLI6yJtg4dSG3HXzoBXi53v5zBFbW9v28kdwZO0Z+zV7aTsmK43ZWIwBt+IZIANPnDLiU28clwgjm7MNKinIV8ZZQcnODnxNQ+GcrW1u0LQx6DBE0UYDHARyHbOTuSyg5O/WrqgMs4PwCDicKcR4hKe0mlBtwJdCwIJPu4UB2LNpw22TnbBGatLHnW4khsWEcWu6uZ4iDr0qsXbafHIOUXJ3/S2q5teQeHxz/aFtx2gYuoLOURzuXSMnQpzvsPCvNryDZx3C3CLIHSRpFHayGNXfOoiMnSM6idhQCbyBaXrycQu+zsWuPtE8Yd+11iRCiGMPgkQBQcDGTtmrb0L8PkFp9okS2H2gaxJGr9u5Z3Zu2ZtjuRgDYb04cD4FHarKsZY9tNJM5YgnXKctjAGw6D2eNe+X+DpaW0VtEWKRLpUuQWI3OSQAM7+VAWNFFFAFFfGYAZOwpe4lzF3jHDpLKMsWOAoPzJ26fMV2jlq6IHpN5ZW8tSV0i4i70TE4z4tGT5MB8cVmfAOcL+1xHNGJYx+jI2HUeSsPoafmmml3MhA81AUe7OT86h3PLcEh1SIHbGMsWb5EkVGSf/ABLMbx3/ALibXgRk5ntbju57J/yuRj2Bht9K+W8l1FqjibMTA90nKjP5fL3VA4ny7GmCsK4BB7qjOxphvucLOBAY0ZmA6BTgH17VCUpJakuWEpdi/MnWckvZ6XQKM5zq22weh9lQ0466o0cc57Q5wSA6qfAb+HhWacd56ubhyQukHw6be6otjx2RNypJ86g5NrcmsMou+X7F3d843j/juZB6lwn+QCqZpp7rOC8gHV5HOhfaT9BVQ0xJGoEjyPjXafibsNJOFHRRso91UKLe57ksijpiSXjRdQcUjtEKxESTN+OTw/ZX9UVSXnEpJmzIxbyHgPYPCop3rva2xY+qpFMYdq92y55X4q0EynJ0nYitvHHENlJNrKBIyS4QuU2/FpG7Y649VYSbbSM1p/o/4np0r4HH9f15V3FLUzf1DFVMpuD8wm0LaJorhc2/b3aTXEsSq0qRv2glcojlWJyh2A3AAGY550kNzNdJcQK5t8QxlC/2oRXd4kUUeGzll0jK5JLA+dbQFGMY2qDe8UiiIQ96Q7rGg1OfXpHQes4HrrWeS2lqxB4jz1cR3F0naQnsx3FRe0SJS8URe4ZX1o0Rd2ZSoVgNjsa8cxc+SwQgx3VrIBFNIs5QhLh4mCLbxgSYL75YgnO2B1w+WwuJHDtphTroGHkb1O34V9i5/aqz0/KgTsye/wCfrtHuhHJBKY2uQsSxkyRRQp2iTuQ+6HZcYGdQ3rtf83GS4a5h0XC2pvBB2e4dVtraTGRnPfdtx5Vo3DOFxwdr2efvZWlfJz33xnHkNulTFUDoKHTMbDnC8uJBb29zZyO07RidY2aMqLYXGyiT8+pc56DcEivHGOaZ7Vbh+0giZbopKeruEtrdtUKSOquQ77qCCVxgE1qOkUEUB5gbKqfMA9MfI9PZXuiigCiiigCsu9IXF7iG8laN5VWG3t5AyzKsceqWYSM8TH77KJjSAT3dsbVqNJfNHELWG6kkuLSJ3htO2hlKq0jFHZGiUkZBDPFjH+9oCPcekMozuYB9mH2oI3aYlZrT8eYyuFVjsMtnxIFQuZOa7q2kt5JY01hLnVHBK0kWMW5SSZiqlFTWSTg4G461Yi6sY3knu7e1juAUWQxxtJKZZIdUinEepsIz7jPdyTjcVJsOJ8JiVBD2CKwbRoi0giSPt2xhejRoCfYB1wKAarViUUsVJKgkp+Ekjcr6vKiufDTH2MfYgCLQvZhRpATA0gLgaRjG3hRQC1zHIJJyp/DEo2z+mwyT+7pHvNUVpbdq4bHdwD092D6tqlXsn39z59ofoAPlXLgHFFSIKw3BI/dOMfQ++q4vV+/D1IZFU4Pvtfa/Quo7En2VKisB471wTiGoZFfftuf6z/Crgdrm1UjGMUl832qouABg+r+NN8k/d2I/r2fypK5lvV6HY+X8vA1TmfZN/ARvKnQjXMAXp0qO1TLiQVw1isSZ78oroQJ4aj6KsiAaiMN6sTM8ohb2+TV3bWoUVBsjTDa2pZcjAX8zHC/Hx9gqDTk6RapY8Ueebr5+/sVtz0pm5G1MAR+ifLY+oHzqmuTHGMhe0bzcdwexere/4Vacg37vcMHYk6ds9AARsANhVkFGO+vy/f8AYwcdLLnh2FSXWW/lHf8Auqu5mpJHcTjvOIY/KM5lb9pyMJnyUZ/WqfYcPjhBEaBc7serMfNmO7H1k184ce77/rv9c1LrYpWjxORJ979+9AooooSKvjPHYrYoriR5JM6I4o2kkYLjU2lRkKMjJO2486lwXqMqtnTkKcONDDUMgMrYKn1HelvnLgU1zIhW3s541QhRcNJG8chO7q8asSpXAK9093qc7UqcmXcWhS8U0ebeSWR3kEuqBWUqq6WDDGnBZ87b0BoEd5Gy6lkQr5hgR0z1z5b16Fwh04Ze8MruO8OuR5j2VkfKvI5aCzmnjtYoStpri3+90CU9pKCgBmZplGnfoe8aYJuRZI7pHgjtjCkkDxmRnEkUcSlDAg0N3DqZwdQ3YgjxoB3PEYf97HsdJ767MATjr1wCceo14biaCRkY6dKqdbEBG168BSTuQEJI8iKyfiXLUlotqksNmUN0Ozhd2eMIkFxkSTGEOyhiCoZWIP6W+3SHl+H7hJJY5okNp2g7OXDLbrOCoBXddUiYGegOa42kKNc+0J3e8vf/AA7jvePd89vKoXDOO285cRSoxjcxsAR+MDOB5jB6jbY+VZjDyw2YcPaPo+z6XkaVGhW3maYpGOyI0uNOfw4IPUAUxLyg6lprYWxcX5uY1yUQxmHsezZ0QlSCztgAj40tAd/tkeVXtE1N+EahlvYM79D08qq+YOWIruS2kkzm3k1gDo42OhvNdSxt7UFJ3BuUp7a4sC/2ZSqrHK2p3MpRZmCIjRYRgWJDh1OAQQelaZXRYpce5ChuXaRncOZlmGVidQwjEONEilWUhQd9wQDUPjPoyt7ltcsspk7OKPX3AfuySzYVQoLodBwAMeFPNFAfEUAADYDYeyivtFAIXHIgl3MPz6XHsKhfqppe4eudQPhI3zC/yp65z4cGQTLs8eAfWjHcH2Eg/Gk6zjxI4/WU/EEVXVNrvX8kcu0Zd0l9+z6kTisBVu67pn8rEVRXfGrmBsLKW9TgGm/idkQSx6/SkC/XXMF8z3vYP6A99Qg2XSSGPhPOiyDTcJoJ6OD3T/KqvmFznKvqU9Mn6EV4uLdCMGlq8j7NtjhT8PbUssU0aODySxzvod2fPqrmzer4VFe4KnvDGeh8DQ02azcrR7CzRkrTJBk2qOZd65vJXyMV1Ig5WX9tLDH+AGVvzOMJ/wAKdT/xH3VbxXDPgsST9PYBsPdS7air6zbaozm3p0J8Pw0IPnesu96vy6L5JJeBzvBsa78iuReoB+kCPiKj3bZrzy/cdndRN5MPntUYlueNwfyN7sDgY/r+utTKgWh3BqfW3E9D5ie55ZgNzUBuMRZxq3rpxe2SSJg7Mox+JThh6x4fGsW4zxPsx2MTsRk6nP4nPmcfSuZJ8pbgwvLLlRssk2r8LD31W3fE54+mk+0VjnCeLz25zE5weqndW9oNX39syfxKRtvvke7xqlZW+pry8BOGqVobrzmORjGzxgiOTVpUkajpYDOc4AJDe0CuXEfSA6LlYUX9py3yAH1pRu+JyNpSOORzpDNojdsF9wDpBxtiuEnLd/Pv9llIP5tCf52BrQ+bY8rDqnJ9W6+Wy+qV+Z0tOaIpZXluJlL9MsQMD8qjwHqrjxPnCE5EcgHsqw4X6IpZTm5McKZ3EZ1ykeWcaV9veqXfcsW1vbcQjijA7LDjPeYqhSXBY7kYHTpXFCy1zogcqekCFZAl1pCnYP0X356Vp6XNuyhkdd+hBwfiKg8K4XaaIpEijB7pUqoB73s8wT8amcS5asmy0kSJ5srNF8ShXPvpLF3BTIXF+LwMnZNMA7MvZnqRICChGOuGAyPEZq+4Te9tEr4w24dfyuuzL7iDWVcQ5btDPrgjYKvRnkkck/mUOx0jy8av+EXkkZ7rnOdwTkN4b+fQb9a7CWlFeTstS6PR+n308/A0Kio1hddogJGD4jyP8qk1NOyQUUUUBD4ymqCUfqN9DWdxf3hPmqn4Vp0i5BHmMfGsztlzo/ZwfdUX8S+hXm/Kk+6n9HfoWnMIxDt4isdnu2SYvg6fw5xtnqRnz6VtHNvdtsnriq3kDl6K54WyTLlZZpHB6MpGIwynwPcqnGrNfMk02ZPNfk9PhUV0ZlLYyoIBPkTnH0Pwq35y5Um4fLpfvQsfu5fBup0n8rgDp7xnfEGxbMFwPVE37r6T8nrlNun4/ob3kjHGpQ74r6yS9TjZQkKcjUh/RPzI8jUW/tOzIKHMbdPNT+U1c2o7g9lRL2PYr4H5EdDVcZ26Zry8NypTj5lQDU22NQhUiA1JkMb1LOKrS2NU8Rq2telUyN2PU9T1Cib71d/0h9amy1CUfeoP1h9a5ElkWh+g7F/u1b1A1Z1V24xCB5L/AAqe8mE1eQ+dbMXU+UnuJ3pI472UXZqd26+ysgQliT40y+kO5LXGM5xSwHx41nyS5me9wGJQxp956dzX23Op1D7KSNR8h4/KuLN6/rXWztpJG0xqXP6oPzPhUEa8kuy9a8e4kycQYyNIpdCxJ7pIIHgMg+WKtrTnG9jxpuHIHg4D/wCYE/OpvCeQbiTeVhGPIbn+QqZfW/C7A4mJnlH6Gc/EDAFTqTdmGXEcNCChVpKlp+504b6ULjIDwxy/salb/uHyqXcC7upJnS1eJJ4tBEjAblSurpnGNPh4VSj0isO7BFHEvgFAr5/ai5fcykezpV0XNdTzcuTFP4YV5saeBct3UEUKNKpaIAAgbEgFQcN5Z+IFS5+DysdUhMh82OfgOg9wpHl5nkTcv76hQ82TO2InLEH8wA39ZNO1Io7KH/8A+HsNtJqyseD7EsceXnnw+dI3DuPXrP8Af3UcEedzpaViPUBsPea98X4khlV/t1xLp3XRGIwD02OR9DXVCSdhqE04yejNT4WuE8c5OrPg3Qj2DG3qqZSJy/zSCcaixOM6xgkjbORsTj6U5WV6sg7p3HUHqK0NJbGbE5ctS3Wnz8fP+CTRRRXCwKzm1j3YeTOPgTWjUg8PQmSXH+8k+Go1CTppnJQ54Sh3po98/Ppsx7Kt/RwmOG2vrTV+8zN/Glf0iSE2ifsDNOnJ0WmxtV8oI/8AKK5CNNo7GfPCMu9WTeKcOiuImimQPGwwVP1HkR5isS5i5GlsGnKkyWzwyBH/AElYYcJIB49w4bofbW8VT83IDaS6gGVQGIO4IRlcg+rAqxJNiU3GDr3Wp+fbGXMa0XAyKdubvR49sTJaqzwbkp+J4/H2svr6jx86SsZrz5RcZan1OHLHLjTiUM+ze2vUbb13v4s1Eh9dWrVGNrllRc2xq0g6VU2tWcL1TI34WdXqPbJmaMebr9a7SV94Cmq7hHjrFciSzOos3uXaIn9U/Sut70VfM5PsXf66a43f93jzKj4kConHuICPVk9FAHtOSflprVHSLPleoi848PtC2qSfQfWpP0pTThtq52vYwP1g4+q1ZXtt9ol1Mciu83DbWNe/ge07+6o8q6miGbKuzFnXg/Klge/Jexso6hGAHsyd6a/7TcLs00xuhx0WMaifhWV38MDH7vV/D571HisB6/69lcbgi9cNxGb4vuMHM/pMlmykSmGI+WNZ9/hSeoD5PZsc9SQN/XkneriO0VeijPzrqsBNQeRdDdh4GUFUmn5erKM2j5GlQMHxbwqzjEh2XGTU7slHhn2/6VK4S33gA29g3riyvYsl/T8VOTXp+h14d6OJbjDTSlV8lA/j/KmOx9FdshyZJCceYH0Apm4aCqjOc+s7/wClTC2evT+vD+db4LQ+czNczSKO25Is06KSfNmZj8zVnDwa3j/Cgz6wP4CpWf68a5lh4f1/OpFZFuyAcYxXGGfB1KdLDoa632ANROB66ozxePOBv9KPRHFqx+4ZedqmrbI2OPOiqLlG5y8qjphW+o/lRVcXaLGqY0Uo8tRZef8AxX/zNTdS3yzH3rj/ABn+pqGXYlAWvSCv+ykeWofBjT7wZcW8I8o0/wAopE9IH91IPIn5jP1NP/Dx91H+wv0FTXxMow/lRXdp9NPQkVD4xB2kEqfmjcfEEVMoNSJtWqI3DZ+0hjf86K3xANUnMHJNrdZYr2cp/wDmR7En9YdG9+/rqfyvtaQr+RdB9sZMZ/y1a0lFPRksOWcUpRdMxDjnouu48mLRMv6p0v71bb4E0lX3AbmI5e3mXHXMbY+OK/UlFVfhLobP9dN/ErPy3bNkVNgenX0m8ndi5urdcI5PaIOit1LAeAO+R4GkFHrNONOj1+HzKcVJE+V9quvR9a671D4Lk0sGQmtJ9FXDN2mPToP41GKO8VkrG2aQwyyj15/d3+uKUOb59RJ/RH8Nv4U4QN3mPgo/1/hWf82ykIR8av2ieDFXKhGvOLvkhO6PMdf9KhRxFjk5J8Sd6+Bck1OtkxWeUmz6TDghBdlH2KACuoQV0Hsrwz4FQZpij4QKNdcpCfEEZ3G2Nj4+yuWquE00d3AqVwibTICMCq0vXxbjHTb60Wjs5OnFo1yxn7ox3j8h/OpRlA69f66edInBeZAFCt4fuj+LH5UyW96jbg5JH18/5DrXpQyJo+T4jhpwk7LRpc1W8X4wsI/M/goqFxrjawrpXd26ev8AkBVFw+yed99yep/rwq0xtH2SSa6cajnyUfhH8/aatrjhiwxZc5Y9APE+qrdlitI8nr82NJPGOLPI+ttsfhHlUZOkditR15AJaWY+AVR8Sf5V9qf6PrFkttbjDTHXj9XAC/Hc++ioxVIk9xnqq4Rb6Wm/WlY/E1a14jTGfWaSVhMTuZrMzSTR46IjD2N2in5pThbrhFHkAPlVXMn+2j9e3b/8brj/APYauKlVFcNmvF/d36hRRRQmVXL+yyr+WeUfvMXHycVa1VcLGJ7pfN0f96NF/wDbq1rr3IY/hCiiiuEyPf2oljZD4jb1Ebg/HFY/zTySylpIF6fjh8VPmnmPHHw8q2iol/w9ZRvkMOjDqP5j1Gq5w5i7DnlilaPzzwzh7SyBEGWPy9tbjwXh62tuBjSFXJ9vjUcWckL6vsyux/Tjxv62Bxg/1mrGK3llIMwCIDnR+Jmx01EbAZ8BnpVMcTNXE8X+Kkloj3N93bsT+JuvtchQPdkCkHnQYz7K0Ljn91j9ZPkyn+FIPOELNsoySP6yanNa0jLinGL5pOlfUzyNtzU+3OcDqT0A3+A8a4PDGh776z+WLGP+Jzt8Aa6x8SbGEAjXyTqfax7xrO4JfE/X370PoI8TOarFG/F9lfpb8lT/AOxYNBp/vGCj8vVz7QP4kVxa7C/3a4P5mwz+4fhX3Coury//AJ/rXl2x/X1rjnXwqv19/KiUeG/E/OlzeG0fp1/9OQTSFiSSST1JNcNVDt51yL1XubNIqloj7Ia4lqHao0s2KkkUzmkdzLjxqXBzAYFODlj09ZP9daop7jbPh9a9cJsGuJVXoCQCfAL1PyyathF2YuIyx5Xey1L/AILM80mWbU7bsx/Co/h7Kf4+P29tGQneIHXzPn7KStOuXTCup5W7iKMZ8vkOvqPrqu5j4bLb3pt5WDFVRu70OtQffg5Huq6OSTfZ2MGXh8eLGpZPia27v8Ddb3D3cnaN+HwH9eFTDw0SSRoR+Jwp9mRn5V35biAjUD8RHQVZ8MtSLyFT1DMx9WFY4+OKN2zDVIfAMbCivtFXlYUUVVjmK1Nx9lE8ZuOnZhu9kDUR7dIzjrigPnEji4tW/M0kf7yF/wD2qtagcVtmYwsoyY5lb/hIZGP7rmp9dZCO799ApT4+tyb+2SK7kijlWQsgjhZfutB6uhbva8Hfw2psqn4lyzZzSieaCOSVQMOwyRp3GPLBrhMSrj0gSPbXM0Np2cn2aWWOQup1LA5iLkEDZS2QPHfp43HD+PXEBjtTbzTSJFFJPI00bFFlkePJOBrICFsAdAfIZtouXbKaBQsQ7J4GjXGtT2MxEjL1DDUQD51Y3EcEJe5fSh0KjyMcDQhYqDnYAGRv3qAVY/SAzK7JZyn7mKeIagS8MztGsjBAxTGkuQAxC48dqIufm1qDbgxlbYvLFMrqv2qRoU07DWNQG48M7bYq3TkiwXOm3VdQx3WdSACGAUhu6ARkBcAb46mo9ryPbJd9voTQkcKQRgECIxGQ6gM4bPaDGRsVz40BSWfpBdTGnYvKjLHI8rPGpjWe5ktlXSqAHBCYx1XOdxvKm55lljmNtbd77O88DySAK8aP2ZcgAkH9IL4jGdOaY/7MWmCvYJhlRSBkDTE5mQdfCRi3tNeLblOzjd5EgRXkV1YjVukhy6gZwFJ3wMDJJ8aApLHnWTsx28AEgFnq0SalP2x+zUjKjGB3sevHrqy5b5la5adWgMRiI+7L5m3LjvxkDTnTkEEqc7HY1Ju+VLOR45HgUvEECHLDAiOqMbHfSemc9TUjhHAbe2LGCIIXxqOWJIXOlcsThRk4UbDJocexz4osjR5OFGV26t18T0HzpJ52hCoMbjxzT/xkkQsR4YPwIJ+VJnNqa4M+RqrNJ7Inw2GCmpS1ae79Oi8kjK5Buc10gG9eLrZq9W7ViZ9XF2ib0FRpGqQzbVAmkrhNSoJXrg8tcppqiSS1JIz5Mx0muKiSS+NeZX38zXSC1zu5x9f9KsSSMvNKbpBZ2hkOTsB/WB66buBWjEMsKFpMBI1HXVJsTn1KHJNQOEWUlxIsFumpz7go8WY+A9dbB6PuXlte3wxchghY9C6gGQqPBdR0/wDLqeKLlK+iKeNywxY1jWrk1fy3fk6rzJPJfKKWa63w9ww7z+Cj8ier1+PyrOfS9Bo4oj+D26fFHlB+RWturLfS9w/tLqwA/T7VCfUOzY/LNaOVRjSPLnklknzS3L70fcNxCJ26sMJ6h0Le+pHDhm+B8kc/w/jV7YqFhUKAAFAAHQAbAfCqTg4/25v8I/5hVMfiQ6MaqKKK0FYVmicEvizJBDLZl2lacm6WS2ftA+rsk3fLOytqITG/srS6KAx/i1pcs9t9otbjDSxRrAlyivJ2VtchyrpKAozg7sCRnzxVxwjlC87N3mmk+2Rxxi3ft3MXaCDQSyZww1nckZOnPt0Z4wSCQCVOQSOhwRkeRwSPfXqgMnk5euzbyKLa7ALxOkbXMcup1jdJO11TjVGz4YgMDup6givHCeE3L3s3ZxyI8UqCRxcsYFX7HErQBGbMjF2QhyvRQdW2K1uvKRgEkAAscnA6nAGT5nAA91AZhY8pXquk/fE6NaqpMxKBVgEczldWGOs75BJCbVDfk+6mtLqKWCUu8EOgTXIk1XkZkEsoIkIAcOuNgML0GAK12igM7u+CXcVz2cEMhtjcRSq6TKFSJIDCYsM+rOsBumNwatfRvwua3ilWaJo8uNBkcPK6hFBeXS7oG1A7qRq6kA030UAUUUUAUUUUBwvo9UbjzUj5Un3EeuFh1yNqd6XVte9Inkxx7DuPkapyrZlmNmK8VTB9hxUSJqY+duGGKU7d1txSoXxWV7n0WGd40yXLcbVCeSvDvUOeeiRDJlo6SyiorzeVPvo19H320G4ugy23SNQSrSnxbI3CDzHU+ob6jZejzhsWNNpGceMmZD/1k1fHEzzcnFJOj852Y1MFQF3PgoLN7gMmnjl70b3twQ0i/Z4z1aX8eP1Yxv8AvYrdbWyjiGI40QeSKF+ld6sWJdSt8bJKooXuE8Ft+GWr9kpOlSzud3kYDxPyAGwzVpwW0MUEaNu2MufN27zn94mo3G++8EHg763/AGIcP837Me81bVdVKjA5Oc3J+/egUnekCDL2r/laQfvBf/GnGlfnxfu4T/8Ad/7XqEtia3Luy3hX9mqbgo/2x/VF/wBwq04S+YF9lVXAP/Vy/wCGPqP5VTHdE3sxnooorQVhRRRQBRRRQBRRRQBRRRQBRRRQBRRRQBRRRQBS7xuQxTqw6OuPep3+TD4UxVV8x2JlhOn8aHUnrI6j3gke+ozVo7F0xU5wsxNET4jcVj94mkkVsFteiRMeBH1pH4nyjNI50YVc/iY7e3A3NZGj1eFzKMWpMRJpsnA6+AH0pw9H/JBurgfaFPZqNbp026Kpx0yfkpq04dwCG03wZJDgA4yzMdgqjwyfAVqXKPBzbxEuPvZTrf8AV2wqZ9Q+ZNW44amXPxDlsXMUYVQqgBVAAAGAANgAPAV7oorQYzjdq5RhGwVyDpZl1AN4ErkZHqyKSOGcxXUQup72eA29pM8LrHAyuzARlCrGUgFjKgwR49afaz0ca4ZcRyQmNyl9fSQSAnGbiNU+9B15VcRwkFd8lTgb0BJTn22bROlrdySOkwVURHbs4ChdgRJ2bKdakMrENjGc4FSovSHbNJOiJO4t0kd2RUYERbMoAfWDnIGpVDaWwTjNdOFQWcUiytK6yqZY1+03AZmDOkZKguRpLRIABjHkCTXROAWcbzaJXjJ1M6Jcuio0x70mgN3WJ6E+e1BRa8vcXF1CsyoyKxOkM0bZHgwaJ2Ug+o+dVXP39zF/jD/K9WXLfD4IYiLZtaO7uz6+0LyMe+xbPXPl5Vz5os+1iUeTg/I/zrktjq3OnBBi3X2Gq7gf/rJf8MfWrXhdvphC+qo3CrTTO7eaAfOqYp2ibejLqiiirysKKKKAKKKKAKKKKAKKKKAKKKKAKh8UtmkTSjaTlTnfcAglTjcAjaplFALVxwCcuGWchcqShd8ZVXXOevRgMeOhW61yg5euUIP2jtAoUASM+G0pMi6seWuIk/pFCTvghqooBc4lwW4kkDJL2YEaqSHkOWAYE6DkDBKsDnJ04PWuvA+ETwuplnMgCOpBLbljGQcHb9Bz/wAwjpV9RQChxzlqQO0ttg6jloycHJ6lSdt+uDjx38Kp4rC8dtIgdfMuQqD35OfcDWj0VBwTJKTKDl/llICJJD2k/wCb9FM9Qg8Padz7Nqv6KKmlREKKKKA5XSsUYIQHKnST0DY2J9WcVmlr6K2iGY5V7REgaLOrSLuNo2nmPU/eCFR4nDNWoUUBnV56OGcS5eJmMV0sRYHuSXE7ThvcpCkjfriuV16N5ZO1DPAQzSENobtJRNPDcOJz46RFpXHmOlaVRQEbh/D4oFKQosaFmbSowNTEsxx4ZJNd5FzXqigPirXhEwa6UUAUUU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408" y="1940623"/>
            <a:ext cx="5041392" cy="419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83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Shoulder Joint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www.youtube.com/watch?v=ja2LhK-PSsg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Ok…</a:t>
            </a:r>
          </a:p>
          <a:p>
            <a:r>
              <a:rPr lang="en-US" dirty="0" smtClean="0"/>
              <a:t>Ok…</a:t>
            </a:r>
          </a:p>
          <a:p>
            <a:r>
              <a:rPr lang="en-US" dirty="0" smtClean="0"/>
              <a:t>This guy is kind of boring…</a:t>
            </a:r>
          </a:p>
          <a:p>
            <a:r>
              <a:rPr lang="en-US" dirty="0" smtClean="0"/>
              <a:t>But its really good information!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40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Knee Joint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knee joint </a:t>
            </a:r>
            <a:r>
              <a:rPr lang="en-US" dirty="0" smtClean="0"/>
              <a:t>is a hinge joint that connects the femur to the lower leg</a:t>
            </a:r>
          </a:p>
          <a:p>
            <a:r>
              <a:rPr lang="en-US" dirty="0" smtClean="0"/>
              <a:t>Since the knee has to support large amounts of weight from many different directions the knee is fairly complex</a:t>
            </a:r>
          </a:p>
          <a:p>
            <a:r>
              <a:rPr lang="en-US" dirty="0" smtClean="0"/>
              <a:t>The knee contains three different articulations</a:t>
            </a:r>
          </a:p>
          <a:p>
            <a:pPr lvl="1"/>
            <a:r>
              <a:rPr lang="en-US" dirty="0" smtClean="0"/>
              <a:t>Two between the femur with the tibia</a:t>
            </a:r>
          </a:p>
          <a:p>
            <a:pPr lvl="1"/>
            <a:r>
              <a:rPr lang="en-US" dirty="0" smtClean="0"/>
              <a:t>One between the femur and patella </a:t>
            </a:r>
            <a:endParaRPr lang="en-US" dirty="0"/>
          </a:p>
        </p:txBody>
      </p:sp>
      <p:pic>
        <p:nvPicPr>
          <p:cNvPr id="3074" name="Picture 2" descr="https://myhealth.alberta.ca/health/_layouts/15/healthwise/media/medical/hw/c_h9991916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39" y="2127504"/>
            <a:ext cx="5112918" cy="333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27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Knee Joint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joint has 7 major ligaments that keep it providing flexion and extension while limiting rotation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patellar ligament </a:t>
            </a:r>
            <a:r>
              <a:rPr lang="en-US" dirty="0" smtClean="0"/>
              <a:t>connects the patella to the tibia</a:t>
            </a:r>
          </a:p>
          <a:p>
            <a:r>
              <a:rPr lang="en-US" dirty="0" smtClean="0"/>
              <a:t>The other end of the patellar tendon is connected to the quadriceps femoris</a:t>
            </a:r>
            <a:endParaRPr lang="en-US" dirty="0"/>
          </a:p>
          <a:p>
            <a:r>
              <a:rPr lang="en-US" dirty="0" smtClean="0"/>
              <a:t>The patella will move within the patellar grove to continue to protect the knee</a:t>
            </a:r>
          </a:p>
          <a:p>
            <a:endParaRPr lang="en-US" dirty="0"/>
          </a:p>
        </p:txBody>
      </p:sp>
      <p:pic>
        <p:nvPicPr>
          <p:cNvPr id="2050" name="Picture 2" descr="http://www.jamesdisabilitylaw.com/images/Knee_Ligaments_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59" y="1825625"/>
            <a:ext cx="434340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60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Knee Joint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two </a:t>
            </a:r>
            <a:r>
              <a:rPr lang="en-US" b="1" dirty="0"/>
              <a:t>popliteal ligaments </a:t>
            </a:r>
            <a:r>
              <a:rPr lang="en-US" dirty="0" smtClean="0"/>
              <a:t>cover the back of the knee and </a:t>
            </a:r>
            <a:r>
              <a:rPr lang="en-US" dirty="0"/>
              <a:t>connect the ends of the femur and the tibia/fibula </a:t>
            </a:r>
            <a:endParaRPr lang="en-US" dirty="0" smtClean="0"/>
          </a:p>
          <a:p>
            <a:r>
              <a:rPr lang="en-US" dirty="0" smtClean="0"/>
              <a:t>They </a:t>
            </a:r>
            <a:r>
              <a:rPr lang="en-US" dirty="0"/>
              <a:t>provides an important reinforcing function within the </a:t>
            </a:r>
            <a:r>
              <a:rPr lang="en-US" dirty="0" smtClean="0"/>
              <a:t>knee</a:t>
            </a:r>
          </a:p>
          <a:p>
            <a:r>
              <a:rPr lang="en-US" dirty="0" smtClean="0"/>
              <a:t>They </a:t>
            </a:r>
            <a:r>
              <a:rPr lang="en-US" dirty="0"/>
              <a:t>acting as a stabilizing structure for </a:t>
            </a:r>
            <a:r>
              <a:rPr lang="en-US" dirty="0" smtClean="0"/>
              <a:t>the posterior knee</a:t>
            </a:r>
          </a:p>
          <a:p>
            <a:endParaRPr lang="en-US" dirty="0"/>
          </a:p>
        </p:txBody>
      </p:sp>
      <p:pic>
        <p:nvPicPr>
          <p:cNvPr id="6" name="Picture 2" descr="http://www.humankinetics.com/AcuCustom/Sitename/DAM/086/250art_Mai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" r="47729"/>
          <a:stretch/>
        </p:blipFill>
        <p:spPr bwMode="auto">
          <a:xfrm>
            <a:off x="6686987" y="1405918"/>
            <a:ext cx="4983828" cy="493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16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Knee Joint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66591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Inside the joint capsule the </a:t>
            </a:r>
            <a:r>
              <a:rPr lang="en-US" b="1" dirty="0" smtClean="0"/>
              <a:t>anterior cruciate ligament (ACL) </a:t>
            </a:r>
            <a:r>
              <a:rPr lang="en-US" dirty="0" smtClean="0"/>
              <a:t>and the </a:t>
            </a:r>
            <a:r>
              <a:rPr lang="en-US" b="1" dirty="0" smtClean="0"/>
              <a:t>posterior cruciate ligament (PCL) </a:t>
            </a:r>
            <a:r>
              <a:rPr lang="en-US" dirty="0" smtClean="0"/>
              <a:t>attach the femur to the tibia</a:t>
            </a:r>
          </a:p>
          <a:p>
            <a:r>
              <a:rPr lang="en-US" dirty="0" smtClean="0"/>
              <a:t>The ACL and PCL have the job of preventing the tibia from sliding out from under the knee under normal circumstances</a:t>
            </a:r>
          </a:p>
          <a:p>
            <a:r>
              <a:rPr lang="en-US" dirty="0" smtClean="0"/>
              <a:t>It also provides some twisting support to the knee when moving in non linear fashion</a:t>
            </a:r>
          </a:p>
        </p:txBody>
      </p:sp>
      <p:pic>
        <p:nvPicPr>
          <p:cNvPr id="1026" name="Picture 2" descr="http://www.straightbackphysio.co.uk/images/physio-portal/Knee.Ligam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79" y="2053463"/>
            <a:ext cx="55245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46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Knee Joint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tibial collateral ligament </a:t>
            </a:r>
            <a:r>
              <a:rPr lang="en-US" b="1" dirty="0" smtClean="0"/>
              <a:t>(MCL) </a:t>
            </a:r>
            <a:r>
              <a:rPr lang="en-US" dirty="0" smtClean="0"/>
              <a:t>and </a:t>
            </a:r>
            <a:r>
              <a:rPr lang="en-US" dirty="0"/>
              <a:t>the </a:t>
            </a:r>
            <a:r>
              <a:rPr lang="en-US" b="1" dirty="0"/>
              <a:t>fibular collateral ligament </a:t>
            </a:r>
            <a:r>
              <a:rPr lang="en-US" b="1" dirty="0" smtClean="0"/>
              <a:t>(LCL) </a:t>
            </a:r>
            <a:r>
              <a:rPr lang="en-US" dirty="0" smtClean="0"/>
              <a:t>run </a:t>
            </a:r>
            <a:r>
              <a:rPr lang="en-US" dirty="0"/>
              <a:t>outside the capsule and connect the femur to their respective </a:t>
            </a:r>
            <a:r>
              <a:rPr lang="en-US" dirty="0" smtClean="0"/>
              <a:t>bones</a:t>
            </a:r>
          </a:p>
          <a:p>
            <a:r>
              <a:rPr lang="en-US" dirty="0" smtClean="0"/>
              <a:t>The MCL reinforces the medial surface of the knee</a:t>
            </a:r>
          </a:p>
          <a:p>
            <a:r>
              <a:rPr lang="en-US" dirty="0" smtClean="0"/>
              <a:t>The LCL reinforces the lateral surface of the knee</a:t>
            </a:r>
            <a:endParaRPr lang="en-US" dirty="0"/>
          </a:p>
        </p:txBody>
      </p:sp>
      <p:pic>
        <p:nvPicPr>
          <p:cNvPr id="2050" name="Picture 2" descr="http://probraces.com/wp-content/uploads/2015/07/mcl-lc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764" y="1595438"/>
            <a:ext cx="3481085" cy="499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9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Knee Joint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www.youtube.com/watch?v=Tkb4YzvFSE4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Animation of a Knee Replacement </a:t>
            </a:r>
          </a:p>
          <a:p>
            <a:endParaRPr lang="en-US" dirty="0"/>
          </a:p>
          <a:p>
            <a:r>
              <a:rPr lang="en-US">
                <a:hlinkClick r:id="rId2"/>
              </a:rPr>
              <a:t>https://</a:t>
            </a:r>
            <a:r>
              <a:rPr lang="en-US" smtClean="0">
                <a:hlinkClick r:id="rId2"/>
              </a:rPr>
              <a:t>www.youtube.com/watch?v=m8LDBlZN-XM</a:t>
            </a:r>
            <a:r>
              <a:rPr lang="en-US" smtClean="0"/>
              <a:t> 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Probably one of the roughest we watch all year…</a:t>
            </a:r>
          </a:p>
          <a:p>
            <a:r>
              <a:rPr lang="en-US" dirty="0" smtClean="0"/>
              <a:t>Its tough to watch…</a:t>
            </a:r>
          </a:p>
          <a:p>
            <a:endParaRPr lang="en-US" dirty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www.youtube.com/watch?v=H9NrKylKMIY&amp;spfreload=5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3905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Can Go Wrong?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knee is a very stable joint</a:t>
            </a:r>
          </a:p>
          <a:p>
            <a:r>
              <a:rPr lang="en-US" dirty="0" smtClean="0"/>
              <a:t>However it is still prone to acute and cumulative injuries that can cause lasting pain and damage</a:t>
            </a:r>
          </a:p>
          <a:p>
            <a:r>
              <a:rPr lang="en-US" dirty="0" smtClean="0"/>
              <a:t>These injuries can be easily fixed or injuries that can linger over a long period</a:t>
            </a:r>
          </a:p>
          <a:p>
            <a:r>
              <a:rPr lang="en-US" dirty="0" smtClean="0"/>
              <a:t>Understanding these injuries leads to a better understanding of the knee</a:t>
            </a:r>
            <a:endParaRPr lang="en-US" dirty="0"/>
          </a:p>
        </p:txBody>
      </p:sp>
      <p:pic>
        <p:nvPicPr>
          <p:cNvPr id="4098" name="Picture 2" descr="https://upload.wikimedia.org/wikipedia/commons/thumb/b/bc/Blausen_0597_KneeAnatomy_Side.png/250px-Blausen_0597_KneeAnatomy_Sid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307" y="1825625"/>
            <a:ext cx="5261023" cy="395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10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Articulations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three different types of joints that are based on their movement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synarthrosis</a:t>
            </a:r>
            <a:r>
              <a:rPr lang="en-US" dirty="0" smtClean="0"/>
              <a:t> is an immovable joint</a:t>
            </a:r>
          </a:p>
          <a:p>
            <a:pPr lvl="1"/>
            <a:r>
              <a:rPr lang="en-US" b="1" dirty="0" smtClean="0"/>
              <a:t>S</a:t>
            </a:r>
            <a:r>
              <a:rPr lang="en-US" dirty="0" smtClean="0"/>
              <a:t>tays </a:t>
            </a:r>
            <a:r>
              <a:rPr lang="en-US" b="1" dirty="0" smtClean="0"/>
              <a:t>T</a:t>
            </a:r>
            <a:r>
              <a:rPr lang="en-US" dirty="0" smtClean="0"/>
              <a:t>here</a:t>
            </a:r>
          </a:p>
          <a:p>
            <a:r>
              <a:rPr lang="en-US" dirty="0" smtClean="0"/>
              <a:t>An </a:t>
            </a:r>
            <a:r>
              <a:rPr lang="en-US" b="1" dirty="0" smtClean="0"/>
              <a:t>amphiarthrosis</a:t>
            </a:r>
            <a:r>
              <a:rPr lang="en-US" dirty="0" smtClean="0"/>
              <a:t> is a slightly moveable joint</a:t>
            </a:r>
          </a:p>
          <a:p>
            <a:pPr lvl="1"/>
            <a:r>
              <a:rPr lang="en-US" b="1" dirty="0" smtClean="0"/>
              <a:t>A</a:t>
            </a:r>
            <a:r>
              <a:rPr lang="en-US" dirty="0" smtClean="0"/>
              <a:t>lmost </a:t>
            </a:r>
            <a:r>
              <a:rPr lang="en-US" b="1" dirty="0" smtClean="0"/>
              <a:t>T</a:t>
            </a:r>
            <a:r>
              <a:rPr lang="en-US" dirty="0" smtClean="0"/>
              <a:t>here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diarthrosis</a:t>
            </a:r>
            <a:r>
              <a:rPr lang="en-US" dirty="0" smtClean="0"/>
              <a:t> is a freely moveable joint</a:t>
            </a:r>
          </a:p>
          <a:p>
            <a:pPr lvl="1"/>
            <a:r>
              <a:rPr lang="en-US" b="1" dirty="0" smtClean="0"/>
              <a:t>D</a:t>
            </a:r>
            <a:r>
              <a:rPr lang="en-US" dirty="0" smtClean="0"/>
              <a:t>efiantly </a:t>
            </a:r>
            <a:r>
              <a:rPr lang="en-US" b="1" dirty="0" smtClean="0"/>
              <a:t>T</a:t>
            </a:r>
            <a:r>
              <a:rPr lang="en-US" dirty="0" smtClean="0"/>
              <a:t>here</a:t>
            </a:r>
          </a:p>
          <a:p>
            <a:endParaRPr lang="en-US" dirty="0"/>
          </a:p>
        </p:txBody>
      </p:sp>
      <p:pic>
        <p:nvPicPr>
          <p:cNvPr id="5122" name="Picture 2" descr="http://www.uofmhealth.org/sites/default/files/healthwise/media/medical/hw/n5551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72544"/>
            <a:ext cx="4381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91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Can Go Wrong?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/>
              <a:t>repetitive motion injury </a:t>
            </a:r>
            <a:r>
              <a:rPr lang="en-US" dirty="0" smtClean="0"/>
              <a:t>is a type of injury that is caused by a joint moving in the same motion over a long period of time</a:t>
            </a:r>
          </a:p>
          <a:p>
            <a:r>
              <a:rPr lang="en-US" dirty="0" smtClean="0"/>
              <a:t>This can be based on a motion that is normal or a motion that is abnormal</a:t>
            </a:r>
          </a:p>
          <a:p>
            <a:r>
              <a:rPr lang="en-US" dirty="0" smtClean="0"/>
              <a:t>Both can lead to major types of strain that must be treated</a:t>
            </a:r>
            <a:endParaRPr lang="en-US" dirty="0"/>
          </a:p>
        </p:txBody>
      </p:sp>
      <p:pic>
        <p:nvPicPr>
          <p:cNvPr id="5124" name="Picture 4" descr="http://www.federaldisability.com/wp-content/uploads/2014/05/injury-images-mo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74" y="1612416"/>
            <a:ext cx="5825635" cy="448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00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Can Go Wrong?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Many times articular cartilage can be worn down by normal repetitive motions </a:t>
            </a:r>
          </a:p>
          <a:p>
            <a:r>
              <a:rPr lang="en-US" dirty="0" smtClean="0"/>
              <a:t>Many high profile athletes in the NBA have had </a:t>
            </a:r>
            <a:r>
              <a:rPr lang="en-US" dirty="0" err="1" smtClean="0"/>
              <a:t>microfracture</a:t>
            </a:r>
            <a:r>
              <a:rPr lang="en-US" dirty="0" smtClean="0"/>
              <a:t> surgery to help repair or slow the breakdown of the cartilage</a:t>
            </a:r>
          </a:p>
          <a:p>
            <a:r>
              <a:rPr lang="en-US" dirty="0" smtClean="0"/>
              <a:t>This has been met with mixed results</a:t>
            </a:r>
            <a:endParaRPr lang="en-US" dirty="0"/>
          </a:p>
        </p:txBody>
      </p:sp>
      <p:pic>
        <p:nvPicPr>
          <p:cNvPr id="6148" name="Picture 4" descr="http://www.regenexx.com/wp-content/uploads/2012/10/knee-pain-after-microfracture-surgery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169" y="1825625"/>
            <a:ext cx="5274984" cy="422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52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Can Go Wrong?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Runners knee is a very common injury that does not always happen to runners</a:t>
            </a:r>
          </a:p>
          <a:p>
            <a:r>
              <a:rPr lang="en-US" dirty="0" smtClean="0"/>
              <a:t>Anyone that uses their knees in a repetitive manner falls victim </a:t>
            </a:r>
          </a:p>
          <a:p>
            <a:r>
              <a:rPr lang="en-US" dirty="0" smtClean="0"/>
              <a:t>Due to the tracking of the patella over the femur, the underside of the patella or the femoral surface becomes irritated </a:t>
            </a:r>
            <a:endParaRPr lang="en-US" dirty="0"/>
          </a:p>
        </p:txBody>
      </p:sp>
      <p:pic>
        <p:nvPicPr>
          <p:cNvPr id="7170" name="Picture 2" descr="http://www.bodyheal.com.au/image/data/runners-knee-patellofemoral-pain-syndrome-smal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47" b="18787"/>
          <a:stretch/>
        </p:blipFill>
        <p:spPr bwMode="auto">
          <a:xfrm>
            <a:off x="48862" y="1670659"/>
            <a:ext cx="5695804" cy="438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93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www.runnersworld.com/training-video/inside-the-doctors-office-with-dr-jordan-metzl-runners-knee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3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Acute Stress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Acute stress </a:t>
            </a:r>
            <a:r>
              <a:rPr lang="en-US" dirty="0" smtClean="0"/>
              <a:t>to a joint is a sudden increase in force, pressure or movement on the joint</a:t>
            </a:r>
          </a:p>
          <a:p>
            <a:r>
              <a:rPr lang="en-US" dirty="0" smtClean="0"/>
              <a:t>This means that there is a sudden increase in stress on the joint</a:t>
            </a:r>
          </a:p>
          <a:p>
            <a:r>
              <a:rPr lang="en-US" dirty="0" smtClean="0"/>
              <a:t>This can create many of the </a:t>
            </a:r>
            <a:r>
              <a:rPr lang="en-US" dirty="0" smtClean="0"/>
              <a:t>problems </a:t>
            </a:r>
            <a:r>
              <a:rPr lang="en-US" dirty="0" smtClean="0"/>
              <a:t>that we see in the knee</a:t>
            </a:r>
            <a:endParaRPr lang="en-US" dirty="0"/>
          </a:p>
        </p:txBody>
      </p:sp>
      <p:pic>
        <p:nvPicPr>
          <p:cNvPr id="1026" name="Picture 2" descr="Image result for peter griffin knee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990" y="1690688"/>
            <a:ext cx="5433222" cy="407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47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Acute Stress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72175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torn ACL is a very common injury in today’s world</a:t>
            </a:r>
          </a:p>
          <a:p>
            <a:r>
              <a:rPr lang="en-US" dirty="0" smtClean="0"/>
              <a:t>Most torn ACLs come from sports, but it can easily happen during any sort of knee injury</a:t>
            </a:r>
            <a:endParaRPr lang="en-US" dirty="0"/>
          </a:p>
          <a:p>
            <a:r>
              <a:rPr lang="en-US" dirty="0" smtClean="0"/>
              <a:t>The most common way is to have the foot planted and rotated internally with the knee rotating because of the hip</a:t>
            </a:r>
          </a:p>
          <a:p>
            <a:r>
              <a:rPr lang="en-US" dirty="0" smtClean="0"/>
              <a:t>It can also happen when the knees track inside the feet when landing a jump</a:t>
            </a:r>
            <a:endParaRPr lang="en-US" dirty="0"/>
          </a:p>
        </p:txBody>
      </p:sp>
      <p:pic>
        <p:nvPicPr>
          <p:cNvPr id="2050" name="Picture 2" descr="Image result for acl str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47" y="1690688"/>
            <a:ext cx="4835234" cy="450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70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www.youtube.com/watch?v=O0KegyyvfFM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Watch the knees!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99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Acute Stress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Knee dislocations are not overwhelmingly common, but they are very destructive</a:t>
            </a:r>
            <a:endParaRPr lang="en-US" dirty="0"/>
          </a:p>
          <a:p>
            <a:r>
              <a:rPr lang="en-US" b="1" dirty="0" smtClean="0"/>
              <a:t>Knee dislocations </a:t>
            </a:r>
            <a:r>
              <a:rPr lang="en-US" dirty="0" smtClean="0"/>
              <a:t>happen from high impact stress scenarios where most or all of the ligaments from the knee are torn</a:t>
            </a:r>
          </a:p>
          <a:p>
            <a:r>
              <a:rPr lang="en-US" dirty="0" smtClean="0"/>
              <a:t>Scenarios such as car crashes, falls and high speed injuries</a:t>
            </a:r>
          </a:p>
          <a:p>
            <a:r>
              <a:rPr lang="en-US" dirty="0" smtClean="0"/>
              <a:t> When the femur and the tibia no longer line up, the knee is considered dislocated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8" name="Picture 4" descr="Image result for knee disloc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970" y="2135054"/>
            <a:ext cx="5344785" cy="386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4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Acute Stress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www.youtube.com/watch?v=Oih90HXSjvM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Not always high speed!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63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Articulations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8243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Once you figure out what type of joint it is, you have to figure out what type of material the joint is made of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bony joint </a:t>
            </a:r>
            <a:r>
              <a:rPr lang="en-US" dirty="0" smtClean="0"/>
              <a:t>has the ability to connect two bones without anything in-between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fibrous joint</a:t>
            </a:r>
            <a:r>
              <a:rPr lang="en-US" dirty="0" smtClean="0"/>
              <a:t> has no joint cavity and are connected by fibrous connective tissue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cartilaginous</a:t>
            </a:r>
            <a:r>
              <a:rPr lang="en-US" dirty="0" smtClean="0"/>
              <a:t> </a:t>
            </a:r>
            <a:r>
              <a:rPr lang="en-US" b="1" dirty="0" smtClean="0"/>
              <a:t>joint</a:t>
            </a:r>
            <a:r>
              <a:rPr lang="en-US" dirty="0" smtClean="0"/>
              <a:t> is connected entirely by cartilage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synovial joint </a:t>
            </a:r>
            <a:r>
              <a:rPr lang="en-US" dirty="0" smtClean="0"/>
              <a:t>has synovial fluid surrounding the joint</a:t>
            </a:r>
          </a:p>
          <a:p>
            <a:endParaRPr lang="en-US" dirty="0"/>
          </a:p>
        </p:txBody>
      </p:sp>
      <p:pic>
        <p:nvPicPr>
          <p:cNvPr id="6146" name="Picture 2" descr="https://classconnection.s3.amazonaws.com/391/flashcards/548391/jpg/flexion2_-_copy1307639157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1935162"/>
            <a:ext cx="360045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61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Movement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Articulations provide the ability to move many different ways</a:t>
            </a:r>
          </a:p>
          <a:p>
            <a:r>
              <a:rPr lang="en-US" dirty="0" smtClean="0"/>
              <a:t>The movement can happen in several different ways</a:t>
            </a:r>
          </a:p>
          <a:p>
            <a:r>
              <a:rPr lang="en-US" b="1" dirty="0" smtClean="0"/>
              <a:t>Gliding</a:t>
            </a:r>
            <a:r>
              <a:rPr lang="en-US" dirty="0" smtClean="0"/>
              <a:t> </a:t>
            </a:r>
            <a:r>
              <a:rPr lang="en-US" b="1" dirty="0" smtClean="0"/>
              <a:t>movement</a:t>
            </a:r>
            <a:r>
              <a:rPr lang="en-US" dirty="0" smtClean="0"/>
              <a:t> is movement from the base of the articulation</a:t>
            </a:r>
          </a:p>
          <a:p>
            <a:pPr lvl="1"/>
            <a:r>
              <a:rPr lang="en-US" dirty="0" smtClean="0"/>
              <a:t>This is good but it does not happen often in the body</a:t>
            </a:r>
          </a:p>
          <a:p>
            <a:r>
              <a:rPr lang="en-US" b="1" dirty="0" smtClean="0"/>
              <a:t>Angular movement </a:t>
            </a:r>
            <a:r>
              <a:rPr lang="en-US" dirty="0" smtClean="0"/>
              <a:t>is when the angle created from the base of a joint changes</a:t>
            </a:r>
          </a:p>
          <a:p>
            <a:r>
              <a:rPr lang="en-US" b="1" dirty="0" smtClean="0"/>
              <a:t>Rotation</a:t>
            </a:r>
            <a:r>
              <a:rPr lang="en-US" dirty="0" smtClean="0"/>
              <a:t> happens with the angle of the base stays the same, but the position of the appendage changes</a:t>
            </a:r>
          </a:p>
          <a:p>
            <a:endParaRPr lang="en-US" dirty="0"/>
          </a:p>
        </p:txBody>
      </p:sp>
      <p:pic>
        <p:nvPicPr>
          <p:cNvPr id="7170" name="Picture 2" descr="http://www.cumc.columbia.edu/dept/rehab/images/ei_027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4762500" cy="471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59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Try this…</a:t>
            </a:r>
          </a:p>
          <a:p>
            <a:r>
              <a:rPr lang="en-US" dirty="0" smtClean="0"/>
              <a:t>Put your pencil or pen tip on the center of the cross in your notes labeled gliding movement</a:t>
            </a:r>
          </a:p>
          <a:p>
            <a:r>
              <a:rPr lang="en-US" dirty="0" smtClean="0"/>
              <a:t>Use your massive brain power to create a scenario where you create gliding movement</a:t>
            </a:r>
          </a:p>
          <a:p>
            <a:r>
              <a:rPr lang="en-US" dirty="0" smtClean="0"/>
              <a:t>If you are having trouble with this, think about moving from the base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92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</TotalTime>
  <Words>3031</Words>
  <Application>Microsoft Office PowerPoint</Application>
  <PresentationFormat>Widescreen</PresentationFormat>
  <Paragraphs>309</Paragraphs>
  <Slides>68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2" baseType="lpstr">
      <vt:lpstr>Arial</vt:lpstr>
      <vt:lpstr>Calibri</vt:lpstr>
      <vt:lpstr>Calibri Light</vt:lpstr>
      <vt:lpstr>Office Theme</vt:lpstr>
      <vt:lpstr>Articulations</vt:lpstr>
      <vt:lpstr>Introduction</vt:lpstr>
      <vt:lpstr>Introduction</vt:lpstr>
      <vt:lpstr>Introduction</vt:lpstr>
      <vt:lpstr>Types of Articulations</vt:lpstr>
      <vt:lpstr>Types of Articulations</vt:lpstr>
      <vt:lpstr>Types of Articulations</vt:lpstr>
      <vt:lpstr>Types of Movement</vt:lpstr>
      <vt:lpstr>Types of Movement</vt:lpstr>
      <vt:lpstr>Types of Movement</vt:lpstr>
      <vt:lpstr>Types of Movement</vt:lpstr>
      <vt:lpstr>Synovial Joints</vt:lpstr>
      <vt:lpstr>Synovial Joints</vt:lpstr>
      <vt:lpstr>Synovial Joint Accessory Structures</vt:lpstr>
      <vt:lpstr>Synovial Joint Accessory Structures</vt:lpstr>
      <vt:lpstr>Ligaments</vt:lpstr>
      <vt:lpstr>Ligaments</vt:lpstr>
      <vt:lpstr>Ligaments</vt:lpstr>
      <vt:lpstr>Video</vt:lpstr>
      <vt:lpstr>Tendons</vt:lpstr>
      <vt:lpstr>Tendons</vt:lpstr>
      <vt:lpstr>Bursae</vt:lpstr>
      <vt:lpstr>Bursae</vt:lpstr>
      <vt:lpstr>Bursae</vt:lpstr>
      <vt:lpstr>Synovial Movement</vt:lpstr>
      <vt:lpstr>Synovial Movement</vt:lpstr>
      <vt:lpstr>Video</vt:lpstr>
      <vt:lpstr>Synovial Movement</vt:lpstr>
      <vt:lpstr>Synovial Movement</vt:lpstr>
      <vt:lpstr>Synovial Movement</vt:lpstr>
      <vt:lpstr>Synovial Movement</vt:lpstr>
      <vt:lpstr>Ball and Socket Joint</vt:lpstr>
      <vt:lpstr>Ball and Socket Joint</vt:lpstr>
      <vt:lpstr>Ball and Socket Joint</vt:lpstr>
      <vt:lpstr>Video</vt:lpstr>
      <vt:lpstr>Hinge Joint</vt:lpstr>
      <vt:lpstr>Hinge Joint</vt:lpstr>
      <vt:lpstr>Video</vt:lpstr>
      <vt:lpstr>Gliding Joints</vt:lpstr>
      <vt:lpstr>Gliding Joints</vt:lpstr>
      <vt:lpstr>Saddle Joints</vt:lpstr>
      <vt:lpstr>Saddle Joints</vt:lpstr>
      <vt:lpstr>Pivot Joints</vt:lpstr>
      <vt:lpstr>Pivot Joints</vt:lpstr>
      <vt:lpstr>Condylar Joints</vt:lpstr>
      <vt:lpstr>Condylar Joints</vt:lpstr>
      <vt:lpstr>The Shoulder Joint</vt:lpstr>
      <vt:lpstr>The Shoulder Joint</vt:lpstr>
      <vt:lpstr>The Shoulder Joint</vt:lpstr>
      <vt:lpstr>The Shoulder Joint</vt:lpstr>
      <vt:lpstr>The Shoulder Joint</vt:lpstr>
      <vt:lpstr>The Knee Joint</vt:lpstr>
      <vt:lpstr>The Knee Joint</vt:lpstr>
      <vt:lpstr>The Knee Joint</vt:lpstr>
      <vt:lpstr>The Knee Joint</vt:lpstr>
      <vt:lpstr>The Knee Joint</vt:lpstr>
      <vt:lpstr>The Knee Joint</vt:lpstr>
      <vt:lpstr>WARNING</vt:lpstr>
      <vt:lpstr>What Can Go Wrong?</vt:lpstr>
      <vt:lpstr>What Can Go Wrong?</vt:lpstr>
      <vt:lpstr>What Can Go Wrong?</vt:lpstr>
      <vt:lpstr>What Can Go Wrong?</vt:lpstr>
      <vt:lpstr>Video</vt:lpstr>
      <vt:lpstr>Acute Stress</vt:lpstr>
      <vt:lpstr>Acute Stress</vt:lpstr>
      <vt:lpstr>Video</vt:lpstr>
      <vt:lpstr>Acute Stress</vt:lpstr>
      <vt:lpstr>Acute Stress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Articulations</dc:title>
  <dc:creator>Owdij, Michael</dc:creator>
  <cp:lastModifiedBy>Administrator</cp:lastModifiedBy>
  <cp:revision>73</cp:revision>
  <dcterms:created xsi:type="dcterms:W3CDTF">2014-12-09T12:01:04Z</dcterms:created>
  <dcterms:modified xsi:type="dcterms:W3CDTF">2018-01-16T12:16:17Z</dcterms:modified>
</cp:coreProperties>
</file>