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6" r:id="rId18"/>
    <p:sldId id="274" r:id="rId19"/>
    <p:sldId id="273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7" r:id="rId30"/>
    <p:sldId id="289" r:id="rId31"/>
    <p:sldId id="290" r:id="rId32"/>
    <p:sldId id="291" r:id="rId33"/>
    <p:sldId id="285" r:id="rId34"/>
    <p:sldId id="296" r:id="rId35"/>
    <p:sldId id="292" r:id="rId36"/>
    <p:sldId id="293" r:id="rId37"/>
    <p:sldId id="294" r:id="rId38"/>
    <p:sldId id="295" r:id="rId39"/>
    <p:sldId id="297" r:id="rId40"/>
    <p:sldId id="298" r:id="rId41"/>
    <p:sldId id="299" r:id="rId42"/>
    <p:sldId id="300" r:id="rId43"/>
    <p:sldId id="301" r:id="rId44"/>
    <p:sldId id="257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>
        <p:scale>
          <a:sx n="70" d="100"/>
          <a:sy n="70" d="100"/>
        </p:scale>
        <p:origin x="48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89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206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5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8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2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314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089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77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43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006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998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F4FC2-4C13-4813-8868-83ADB87BAEB2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6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youtu.be/L5W6JyF7br8?t=4m10s" TargetMode="Externa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LJCgGq946c" TargetMode="External"/><Relationship Id="rId2" Type="http://schemas.openxmlformats.org/officeDocument/2006/relationships/hyperlink" Target="https://www.youtube.com/watch?v=PEgkuoD5VsU" TargetMode="Externa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LGfx4aKPE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Appendicular Skeleton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08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Glenohumeral Joint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bones of the shoulder stay together with the help of the </a:t>
            </a:r>
            <a:r>
              <a:rPr lang="en-US" b="1" dirty="0" smtClean="0"/>
              <a:t>rotator cuff</a:t>
            </a:r>
          </a:p>
          <a:p>
            <a:r>
              <a:rPr lang="en-US" dirty="0" smtClean="0"/>
              <a:t>The muscles and tendons of the rotator cuff are designed to help support ant help the shoulder stay in place</a:t>
            </a:r>
          </a:p>
          <a:p>
            <a:r>
              <a:rPr lang="en-US" dirty="0" smtClean="0"/>
              <a:t>However, repeated motions (especially overhead) can damage the muscle and tendon that hold the glenohumeral joint together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4880" b="5896"/>
          <a:stretch/>
        </p:blipFill>
        <p:spPr>
          <a:xfrm>
            <a:off x="6374131" y="1825625"/>
            <a:ext cx="4979669" cy="394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18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Upper Limbs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upper limbs are designed for the ability to use and utilize our hands</a:t>
            </a:r>
          </a:p>
          <a:p>
            <a:r>
              <a:rPr lang="en-US" dirty="0" smtClean="0"/>
              <a:t>Unlike most organisms they are not used to balance on the ground</a:t>
            </a:r>
          </a:p>
          <a:p>
            <a:r>
              <a:rPr lang="en-US" dirty="0" smtClean="0"/>
              <a:t>They can be free to use during any activity</a:t>
            </a:r>
            <a:endParaRPr lang="en-US" dirty="0"/>
          </a:p>
        </p:txBody>
      </p:sp>
      <p:pic>
        <p:nvPicPr>
          <p:cNvPr id="1026" name="Picture 2" descr="http://wellnessadvocate.com/Anatomy/img/upper_extrem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76" y="2057272"/>
            <a:ext cx="5574224" cy="364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81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Upper Limbs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bones of the upper arm consist of four separate sections</a:t>
            </a:r>
          </a:p>
          <a:p>
            <a:r>
              <a:rPr lang="en-US" dirty="0" smtClean="0"/>
              <a:t>The humerus (upper arm)</a:t>
            </a:r>
          </a:p>
          <a:p>
            <a:r>
              <a:rPr lang="en-US" dirty="0" smtClean="0"/>
              <a:t>The radius and ulna (lower arm)</a:t>
            </a:r>
          </a:p>
          <a:p>
            <a:r>
              <a:rPr lang="en-US" dirty="0" smtClean="0"/>
              <a:t>The carpals (wrist)</a:t>
            </a:r>
          </a:p>
          <a:p>
            <a:r>
              <a:rPr lang="en-US" dirty="0" smtClean="0"/>
              <a:t>The metacarpals and the phalanges (hands)</a:t>
            </a:r>
          </a:p>
          <a:p>
            <a:endParaRPr lang="en-US" dirty="0"/>
          </a:p>
        </p:txBody>
      </p:sp>
      <p:pic>
        <p:nvPicPr>
          <p:cNvPr id="2050" name="Picture 2" descr="http://boneandspine.com/wp-content/uploads/2007/11/upperlim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750" y="1568768"/>
            <a:ext cx="3867785" cy="475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88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Humerus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humerus is a long bone that is found in the upper arm region of the body</a:t>
            </a:r>
          </a:p>
          <a:p>
            <a:r>
              <a:rPr lang="en-US" dirty="0" smtClean="0"/>
              <a:t>This bone sits inside the shoulder and articulates to create all of the movements of the upper arm</a:t>
            </a:r>
          </a:p>
          <a:p>
            <a:r>
              <a:rPr lang="en-US" dirty="0" smtClean="0"/>
              <a:t>It also interacts with the bones of the lower arm to create a twisting motion of the forearm</a:t>
            </a:r>
            <a:endParaRPr lang="en-US" dirty="0"/>
          </a:p>
        </p:txBody>
      </p:sp>
      <p:pic>
        <p:nvPicPr>
          <p:cNvPr id="3074" name="Picture 2" descr="https://anatomystudybuddy.files.wordpress.com/2012/09/humeru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6"/>
          <a:stretch/>
        </p:blipFill>
        <p:spPr bwMode="auto">
          <a:xfrm>
            <a:off x="1362583" y="1474502"/>
            <a:ext cx="3721481" cy="49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04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Humerus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most prominent feature of this bone is the </a:t>
            </a:r>
            <a:r>
              <a:rPr lang="en-US" b="1" dirty="0" smtClean="0"/>
              <a:t>head</a:t>
            </a:r>
            <a:r>
              <a:rPr lang="en-US" dirty="0" smtClean="0"/>
              <a:t>, which is a large projection on the proximal end</a:t>
            </a:r>
          </a:p>
          <a:p>
            <a:r>
              <a:rPr lang="en-US" dirty="0" smtClean="0"/>
              <a:t>The large head will rotate when the muscles of the rotator cuff pull it in different directions</a:t>
            </a:r>
          </a:p>
          <a:p>
            <a:r>
              <a:rPr lang="en-US" dirty="0" smtClean="0"/>
              <a:t>The other end of the humerus articulates at the </a:t>
            </a:r>
            <a:r>
              <a:rPr lang="en-US" b="1" dirty="0" smtClean="0"/>
              <a:t>condyle</a:t>
            </a:r>
          </a:p>
          <a:p>
            <a:r>
              <a:rPr lang="en-US" dirty="0" smtClean="0"/>
              <a:t>This section will rotate with the radius and ulna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6094" y="1385888"/>
            <a:ext cx="2487905" cy="497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27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Radius and Ulna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radius and the ulna are parallel bones that support the forearm</a:t>
            </a:r>
          </a:p>
          <a:p>
            <a:r>
              <a:rPr lang="en-US" dirty="0" smtClean="0"/>
              <a:t>It is often easy to get these two confused</a:t>
            </a:r>
          </a:p>
          <a:p>
            <a:r>
              <a:rPr lang="en-US" dirty="0" smtClean="0"/>
              <a:t>However, the radius always lines up with the thumb</a:t>
            </a:r>
          </a:p>
          <a:p>
            <a:r>
              <a:rPr lang="en-US" dirty="0" smtClean="0"/>
              <a:t>This is because when something is “rad” you give it a thumbs up</a:t>
            </a:r>
          </a:p>
          <a:p>
            <a:r>
              <a:rPr lang="en-US" dirty="0" smtClean="0"/>
              <a:t>If that does not help, then the knob you feel in your elbow is the ulna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094" y="1690688"/>
            <a:ext cx="2786451" cy="449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2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Radius and Ulna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ulna has two major features that allow the elbow to move</a:t>
            </a:r>
          </a:p>
          <a:p>
            <a:r>
              <a:rPr lang="en-US" dirty="0" smtClean="0"/>
              <a:t>The trochlear notch is where the humerus sits and articulates</a:t>
            </a:r>
          </a:p>
          <a:p>
            <a:r>
              <a:rPr lang="en-US" dirty="0" smtClean="0"/>
              <a:t>The olecranon is the projection that is posterior of the elbow</a:t>
            </a:r>
          </a:p>
        </p:txBody>
      </p:sp>
      <p:sp>
        <p:nvSpPr>
          <p:cNvPr id="5" name="AutoShape 2" descr="data:image/jpeg;base64,/9j/4AAQSkZJRgABAQAAAQABAAD/2wCEAAkGBxQSEhQUEhQVFBUXGBYZFRUUFBgVFxkYGRcZFhgUFRYYHCggGBolHRgaITEhJykrLi4uGB8zODMsNygtLisBCgoKDg0OGxAQGiwkICQ3MCwsLC8sLCwsLywvLC0tLCwsLCwsLCw0LCwtLCwsLCwsLCwsLCwsLCwsLCwsLCwsLP/AABEIANEA8QMBIgACEQEDEQH/xAAbAAEAAgMBAQAAAAAAAAAAAAAABQYBBAcDAv/EAEkQAAIBAwIEAwMIBgcHAwUAAAECAwAEERIhBQYTMSJBURRhcQcjMlKBkaGxFTNCYnLBJFSCorLR4RZTZJPC0/BjkvE0c4OUpP/EABoBAQACAwEAAAAAAAAAAAAAAAAEBQECAwb/xAAtEQEAAgECAwYGAgMAAAAAAAAAAQIDBBESMWEFISJBcYETIzJRsfAzwSSCkf/aAAwDAQACEQMRAD8A7jSlKDGKYrNKDGKjuLcctrXSbmeKHV9HquqZ+GTvUiao3GEe34lJcyW0t1DLbpEnSQSmN1ZiyMhOwfI3929Bb4+IxMyosiMzp1EUMCWjyB1Fx3XJG/vFbNccj5fv4Yk6UbpILG6A094+peRSrbqwOziLIABH0djXtb2l4I06nt72ntDGRIxNHOF6BCdPVM0xj6uM5bvnyrA67is1zReH3euSQ+3npWEZhjefDPP88CJCg0NKFK+RGSNiQKiuG8OvmxGTeLE1zZsTruFYRlJBN45XZwM6Q24GcEAbUHYKVyo2N0qxJOL97VJb1SIJJOv9NfZmZwwd49OvBz8a8J+GcReGR5Wu+tHYwNEI5XUNcCSY4YIdMkgXTqG4Od/LGR1wCmKipbq5GAkCyDSuWabQc43BXQcb18e3Xn9Uj/8A2R/26CYxWKgp+K3SY1WsYz/xI/mlQ/H+cjboC3T6p7RI2sj+N/IfZ51pa8V5uuLDfLbhrC7YpXPuGc/kjEiapANXTiBZmXz2ziP4sce8VPiyubreeT2eIjaG3Y9Qg/72fy28kAx9Y0peLRvBlw2xW4bc2nzdx26t2iNuts6SSxw/OM+pZHON9O2AMe+vpOdoo+qk4fqQYWZo4nMXVOjTFGxHiduoML3ODXtxXhFr/RbYHonrCaJIl3ZofnGL7Hw9ssfMjfJr5uuU4ZEugZHHXnS41qVBiljCBChII2MYO+e5rdyP9ubbH0Zur1Ol7P0m6+vR1MdP00eLPbFaE/ygxRzsHST2cW8M/UET6k1ySRsZlP6tRoHffc19tySmer7XKLrq9b2n5rUT0+jo0adGjQcYx7818cT5WgWKRZZ7h/aIYbJnPzsh+ccq7EKfEWkOSdgPSg9254jjkuEmUnROIYViUs8mbdJyceWAx327CvWbn+0VYn+cMcgQ9QRNpXW/TUOfI69sdxUavKlreq08czEtOZFYxxsA0cYtXQxyoQy+DzHcZFL35OIJNI68gASJcaIDvHJ1Q6fN/NlifEExnb0oLJwTmKK6eVIlk+Zdo3do2VNaMVZFc7MQRnbyxUziojgPCktVlRXLa5pZm1EZBlYuRt+yD2rb/ScfWEOodRkLqPrKpAbSexIyMjyyKDcxTFfPVHbIz8aw0oGdxtud/L1oPvFZrTsOJxTRrLE6uj/RYHY742+2vmy4rHK0qIwLRP05BgjDaQ2BnvswO1BvUrGaUGaUpQKUpQKpHNHN1xbzXKQwwuttbJcuZJGRmUs4ZFABGcJ3P86u1Vy+5Ot57trm4RZsxxoqOgYJ02Ztak+Z1fgKCBbnyfTcSCCLpRzRQRapGDNLMIShk8OFQCXc7n0r6PO1z1/Y+jB7V1zFr6jdDSLc3GvONQbAxp+3NXCTgtuyyoYYykx1TKVBDnAXLDzOAB9grUblKyMIgNrD0g2vRoGNX1vj76CqXPygXAl0Jao2iOCScJI0g+dYgiKRF0YAXIZu522xXtHz3N7RNG8CKB7R0QWdTL0slNMpXpEsBkrqBX31aJ+V7NzGzW0JMQURkoPCFOVA9wO4ovK1mJHkFtFrfXrbQMnX9PP8Xn60EbyRzM951llRY5IumSoEqsBICRqWRR5qQGBIOD2q1VHcJ4Hb2oYW8KRBsatC4zpGFz8BsPSpGgYrBoTXnJOo7sB8SBQavGI8xN9h+41zrn/ljWrTJpjWNQcRg65OwYu3YY8sDPv8qv3GL9VjwDksQAFwSfM/ZjzqocUVbghgzqQCPm5AGPxjfKN9o7edRs1qcpT9HF67WjlCH4FaCOI6AACmnI/aZ/Dv5k5PnXVrZcKo9AB+Fchtp54rm2hKrKpmyBkRyPpUsAe6bY7DAro8fM0SnE4ktj/xCaE+AlGYz9jVjTV2jfdt2lk4rR3bInmOBvbxtnrWVxFCdfT+dDB2QPg6WK75x+yfSqba8nXwgKdAiITQO0RMCyzKiSLIrKjmF92Q5bSX07iuwRurgMpVh3DAgj4gisyzqgyzBR6sQB+NSlc5NPyLcPCVMLHFndLEkksZMc7zdSFBpIUFR2IyF7ZqQTlK5jdhFFpjM/DJcCRcExEG6fBbvtv9b310xWBrNBypOW76KNNFuXYwcShKiaNdBuJupE5JbBGB5ZIyKxPyXct1nMOZFXhfs7dRcq0RAuSvi8J07e8bDNdWpQckn5VvWuJ5BbaC636M6yRYkEsbCDLFzIwzj6WApOwxvUzw/g/Qm4RBGmmWJJZbncsd4Ok+tsnOqUr576fdXQNYzjIz3xnfHrXypUk4xkbHHceeD99BzzmLlKaa5vJxFqYvYNav1ACOmR1yo1DSdO3vBxWtDylcm6XXB4vappZr0yowmtnEgW1KatX7ajSRpGjIrqFMUHHrPk64SC2STh/WCQyxGIXEcQSdpdQudQbsy4GsZddPbepZuTpvaHnEOJf0hbyLIJAW9nWONZcMTnBwwIO5x2rpeKzig+N6V90oFKUoFeVy2FYjyB/KvWvl1yCD2OxoOTcI51uzDwt5klVX6rTTExEXCpBLJhVU5XdQew7VJ2PyizPE7tahCUieEs0qRt1HCCNmeIEuMg4QNnyq5R8AtlWFBEoW3z0V3wmVKnGT6MRv61qRcl2KqyrboFbRnBfI0NqQIdWUAO4C4AoK7w/n24uBHHFbJ12e6Vw8rxoFtioZlLJq1HWuFZRjfNSfKPH5n4fZyvFNcySxBnaMRjfP7WplA+z0qQk5OsdAQ26aQ7SDdh43ADtnVnxAbjsfOpbh1jHBGkUShI0GEUZwB6DNBH/pS5PaykH8c0A/wu1fLXd8T4baAD9+5b8lhP51N0oIYi/I72iH4SyfzWvkWt8fpXNuv8Fs/wD1zGtu847bxHEk0ak9lLjUfcFG5rUHMiv+oguZv4YTEv8A7p9ANBo8Yt5I11T30wXt81FCoz5DxI1Vi45qjjV1MlzLqGAZkQhf3gIo1xVs4gby4jdOhDErKRmWYyP2+pGuM/26rXJNgRG0kumR3OB4dIUDbA3Od/fUXPa0TtE81hpK4uGbWiZmFaa6FzIqwumWDBlYMB3U6XAwR+Pwqdijjtzi4jaEYOdWHt32/ZkxpU57atJqF5jtVg4g0ijTiNJBg+ZkVH/MmrvzFxDTw2ZxgkqEIP77BM7/ABz9lQ6xG/esNRkvMV4OU9yqfJmjXd81xIBiNCY1H0U1tpXSP4Q2/vrrpQEYIBHvrlPyf8Okgtpbm2LZVxrgGGWVEALoud1fBbSQRv3zXUbK6WWNJEOpHUMrDzDDINWOCI4I2VWtmfjTE+Xci5uWIM6oQ1s+c6rZjFk+rIPA/wDaU1VOboYlv7c8RUzWYtXVTJGZE9q1r45FVcBjHnBwN84xXR6q/MfNTW0/QjtnuH6D3B0yImI43Ct9LudxgeddURT7vijwxxJDJd2Nt7PI9sDF1JHl1nTE+tHIXTpKpscH3Yr3PF+Ilb2UvIrwxW2mBYlZVaWJGlcDSWcp4iFB75G/YSw+UWMrNILeVoIo4ZDKGQZM6I8Maod9bF8egxud69JOeyrmCS0dbvXEiW/VQhuqruriYeELiN85GRp7HbIQA41dORHBdzyQtc2sa3TRIJPnFfrIvzYQhcKQ2nYnBzWG47dL047i6nhhWS9RrpIkaRmidVhR/mygypJ2UasbYqb4p8oogZUe0lEnS6ssZdAyLrZML36rEqxAHcD31sW/PqNeG16LDHZjIiuwEfUDLC2GZD9EFcnPlQVaTjd6FaZwYpWs+HmaRYRrjRrmYTSYIJyqeLScgZ7VZ/k1bU3EGEjzK10CssiaGcezwgMQFUeWMgAHGa2+TOcV4gZAIumUCnBlR2GrPhkQYaNxjdSMb7E1agKDNKUoFKUoFKUoFKUoFKUoOQc3maK54rcx63QRRxTRL5pJCQsqD6yPjP7pava15ovFuUhV4wENskdu2gGWJoI2Z1GOoxyThh4RjBrqxiG+w377d/j61jojOcDI2BwMgegoOR3XME1zYXeu5EsjWzvJbLDpaCQSqqxmRfokDbS3iPcbA1auU+MXc8UuRH7QkxSSGUlFgUDKBSikyalw2okZye3arl0V38I377Df41lYwN8D/wA9aCF/R12/6y7CD0t4FU/DVKX+/FZ/2Yhb9a00/r1pnZT/APjBCf3anKUGpZcNhhGIoo4/4EVfyFbVM1FX3MMMbdPUZJf91Cplk/tBfoD3tgUEjKdj8KqXCJo4bTW7LGo3LOwUDue5r14zdXjwyNpS1TSR4sSzHO2MKdEZ+16h7DhMUY6j5kKAnqTHWw27qDsn9kComeY449E3T0maT6wgOdbiO5NrNFq3EinKldQALZGobjIHiG23uqU482eHMv1mhHxwQ38qqVg7zl5jkx6niiJ9cBjpHphx95q6c4RBLSBR+06/cq1CtaeKfRb8MVjHSJ371h+T220WSerM7fe5x+Fe3DP6LctbnaKbVLbnyVu80H/Wo9GbyWtrlJNNpAP3Afv3r14/w0zxEKdMikPC/wBWRd1PwO4PqGIq1xRtSFDqLcWW09ZSdVTj/J63l4s0rsIhbPCVjkkiclpEfdkIymkEFSd89qy3O0KJAZEm6s3UHSiieV1eEhZkYIDjST38xvUpwjmKC5iEsb4TUyHqAxsHU4aNlfBDA+VbuLXXlK1Ec8fSHTnWNZUydJWNBGgUZ8OFUdsdq1RyJaaSCJmYuj9ZriVpwyAqhWYtrXAJGAfM+tS3GONw2ya5XwMouBu2XcRr4RvjUw3r7teLRuGbOgK7R/OeDLKcHTq7j0PnQQ8nItoQmFlUomjUk8qM6FtZWVlbMg1EnxZ+kfWvR+TLUyiVlckMXVTLIYw5QoXWPVgHSfL496lbbisckssS51xaNeRgeMalwfPYVsJdIxwrKT3wGBOPXAoIngnK0FrI0kQcuyLHqlleUiNSWVAXJwATU5Udf8bghjMskihAQpYHUAzEKAcZ3ya2JL1FzllyFLYBBOkDOcdyKDZpWjwji0VzEksLaldVceTaWGV1L3G3rW9QKUpQKUpQKUpQKUpQeVzJpRm74Un7hmqBy18oklw9qJI7cLcK7fMXBlkiCoZMzR6BpGBjOe5FX+6UFGBOAVYE+gI71SuHcm27Q2LW8+0EcirPCFBmSSIx6iw9PpDvuBQSKc+2ZSRi7ro6ZKtDIrsJCVjMaFcvqIwAK0uHc9iWUKECobqS3BfWr4S2E5YoVyrdwQcdvsqK4dyFCWkVLomaL2UFliUFJIG60UjZzrZg3iz3z5dqloeRvFre6kaQ3ElwXCKh1yW/s5AC7KANwfdQZvPlAh6TNAGd1e3DJKjwnRPKIllGtckdz9nlU1d8VmLtHb27ORsZJT0oQfiQXf8AsqR7xVZt/k3RQc3BJYWwJEarn2ebrKx38TMdiTk7+Xar7qFBBfoSWbe7uGcf7mDMEXfO7Keo/wBrYPpUvZWEcK6YkWNfqooUfhXhZ8ZglKhJFJYMyr2YqjaGYKd8Bts1vaqCB5vf5tV+s4/Df88VWud7gQcOIGzSkL78Hv8AgKneZzrnhT3MT+X8qovyr3mqeKEHaOMk/FsAfgDVbkt8y0+y20tN60r6zKQu+GCGy4dEBgnxN/E4DH8TW3z+2Et19FZvuAFb/MyZmsUHZVLY+AUCoj5QX+cjHpET99cs3129od9LO9sf+0uhcIj0wRL6Ig/uitw15W30V+A/KvaravJR2neZVLmfltrq8s3BZIohc9RopDE4MixhMFdyDpOap9/yNdmAQCONwGv8MzRGQ9ZsxO7SI3dSdTAa8gb96tXO3HZIJ4IxOlpC6TM9xIisNaaNEIL+FSck+pxtULydczXXEo57gkN+jon0aNKgvLIhKg7rnSG9fFjsBWWEfc8i3TaswRSO7WLrcPKBJCIBGJIVBByMq2MEA6jXrxfkm6kRkWOJ1aW/cbx6gZ2zGSZEYKpGdWkaxtgipZ+bpFu5LcyIHHEIokj0jUbZ4gxbBHbVnxVWuD8bu47RhDMIxFbcQuTqjEhZoruXSuW7KQMfDtQXnkvgs1uZDMBloLNM6gxLRQCN84/e++qxa/J9OkcIjWOGU29/FPKh8WudlMJJG7YwfhX3c87XHtcKLIoUyWaSRMiDadFZ2Uluo27DDDCjtvXURQcnm5FneOYraW8GYbeMQJIGWSSKXW0zHSFU6cqNs4Y5qRteU5luZXNrAxeaSVbkykSRo0IjWBUUb6T4ME6Mb4rpFKChck8ovZyWzdONNNkIpyhHimDq2Tj6X7W/vq+0pQKUpQKUpQKUpQKUpQa9/AJI3QjIZWGPXIIxXJLTg17DZRxR2k4duHz27KroClwXyJGJkxg9wR8Nq7HWMUHJLvl66M0pS3nErvZmG4WYLGnTSMSlxr37MPonPatc8tcQzcki4MpS9BcMojl6gborqMuSRlSMKunT3rseKYoOX8Y5amTpqsFxcR+ylUSO4KtHdsdTTSM0gJzt4t9Ok+tedvwTiCXdvI6ySuPZhM7OOnhYQkzRyLICBqydBQ6ic7eXVMUxQcmsuVJWaI3MUi6ra9ieYv8Aqmad2iZjq28B2I9fKrH8l7yzwPdzk65iqqM5GiFRFqHl4mDtnz1CrpJGGBBAIIwQRkEHyI86xFEFAVQFA2AAwAPQAdqCu3Y1Xv8ACij8zXJubbjq3VzJ3wcD4KMD8q6vctpnnf6qj/D/AK1x2YauoT+1q/HeqfJPin1ej7Opv4vtER/10+/l6l5D6C3Qj4sf9KhPlCb+kKP/AEh+dSVgxaSFj528H+EE/nUb8oYxcr/9r8j/AK1red7WnrDXTV2yUjpLqUXYfAV6V425yq/AflXtVzXk8/PN5yQq2zAEe8Z/OsiIZzgZ7Zxvj0r7pWWHkbdc50jPrgZ27b06C/VHp2Hb0r1pQeXs65zpXO2+B5dq9BWaUClKUClKUClKUClKUClKUClKUClKUClKUClKUCsGs1g0FP49JpW6I74/kK5pFb5ic57KT+FdI5l/V3X/AJ6VR7OHNvIB3YYA95/+RVLl+r9+70+gnhxTPp+Fq4fHplhH/DQ4+4D+VRvylJ/SI/fEw/DNWK9g0XVuB5wBcfwkf51BfKMf6RbfwsPwxWckbTf2cNJbizUnpLoPB5dUETeqIfvUVvVEcrNm0h9yAfdtUvVtSd6xKiyxw3mOslK1W4hEA5MiAR/rCWA0ZGRr+rsQd69IbpHLBWVipwwBBwcA4OOxwQftrdo9qVjNZoFKUoFKUoFKUoFKUoFKUoFKUoFfOqvquac62Uk3FFSOKOfFkzFJZ5IVBEuNQManLeWDjud6DpWaE1xVedbi3srXpT+JLWOV1lVSWLSsmgu76nAAK4UEjGSd6kbzmGWe7gWSdFK8REYtFTDqiq2mRmByQw8W4x4hig6yDTNchtuc5ba1GXjjB4fPNCGH0rhZioVST4tseH31KRc3XAv44nkQxs8SBEVGbxwhj1FLB1bVk6gCuKDpdKhTxecbexTn39S339/62n6Yn/qM/wDzLf8A7tBNVg1Dfpif+oz/APMt/wDu1g8Xn/qM/wDzLf8A7tBCcz/qrr4j8hVV4GmQi98yxj+8Kk+YOJSlbnNtKuSP24tjgd8SflWly+PHb++WP/FVPePmR++b0ennbT2/fJduYI8T2zfxr94B/wCmqf8AKcpM1tpbScPvgH6vrV65jTwRt9Vx+IK/zqk/KPubU/xf4f8ASt9T4bzt0RezvFkp7wneULS4a1jK3ekeIY6EZ7MfM1M/o66/rn/88daXIL/0fHox/EA/zqz1YYLcWOJV2qrw5rR1lyTmVJU/TFt0Lh5Lww+ztHC7RyfMxxsS6jSmGU51EYrZjsLgXTxr14klv0ErxArmIcPAJD4xp1qBq9fPNdRxTFdUdxrit7xAW6KvtnVSK5KOFlJd0mZYgwjjOp9AH0yFIOd67BZuSiE9yqk7Y3xvt5V64rNApSlApSlApSlApSlApSlApSlAr4MQznAzjGcb49M+lfdKDw9jj28C7bDwjYHuB7qz7Kmc6Vz66Rnb317UoPA2iHGUXbt4Rtnvj0rPsy5DaV1DYHSMgegNe1KDAFMVmlBjFYNfVYoKDzIcG6B9Qf7oqJ4B+utR/wCoD+BNTPOAxLKPWNT+Y/lUfwCH5y2P7wP4GqSe7Pt1ejxT/iz1j+l643FqiPuwfuNUjn5Mx27ejMPvBroV0mpGHqCPwqj85pmzVvqyLn7dv51L1dPFv0V3Z19slfX8tzkCf6aeeFb81P5Vcs1QORWxP8Ym/Bl/zq/120U74Yc+0q7aizNKUqUglKUoFKUoFKUoFKUoFKUoFKUoFKUoFKUoFKUoFKUoFKUoFYrNKCnc4R/Oj96Nv7p2/Oorgpw1vn66j7zU9zYuZI/4X/lVYs5cSQj99fwYVSZe7Ue6/wBNvbS7ev8AbppFVHmSHNncKf2SrfcwP5CrcKrHM6/M3I9Vqw1O20SqtJv8SNvvH5QnJ2PaIsfVkB+5TXQ65xyWf6REP3ZPyWuj1rof4nftSPns0pSpquKUpQKUpQKUpQKUpQKUpQKUpQKUpQKUpQKUpQKUpQKUpQKUrFBWead5E/hY/iKqiHBj9zfzzVm5lb+kD3R5+8n/ACqo3DEqD7z/AOfdVJqP5Zl6LQx8mI/fN1dDsKrPNTALL8BU/wAPl1RRt6qp+8CqjzrP9LfYkD/Op2rtHwoVehpvqIhr8kRAzg5+jGxx/EVH8jV/qlcgw+ORv3VH3kmrrW2ijbDB2lO+oszSoXi3MMdvc20Em3XExEjMqqvSCnDZPnq2+FaNrz1aGIyyyLAvWmiXWwOrpOVLrp/Z2znsAaloK0UqHbme0Eywe0R9V9OlNW51Asu/bJAJA8604OdLaS6itYZFmd+rqKMCEMQGQ3rnONvQ0FkpSlApSlApSlApSlApSlApSlApSlApSlApSlApSlArBrNfDnG9BU+OSgyyn0VV/EH+dV64ACE42x+NS/E2ysjebEEfDJP5VEO3zb/h92fzqjzd993pNJG1IiOi3cq3wNopOwj1K3u07/liq7zGcxRE93Zm+/JrU4Ff6cwscLLg98DUvdc+rDH/ALakeYJFkSPAPhPbzB7YrpnyTbHVxx4fg6qespHkCMhJc/WUf3f9anONcVW3QEgu7HTHGv05HPZFH3knsACTtVZ5f4zFbxSamBcv4IlIMrnSoComcsSamuDcMcubm5wZ2GFUbrCh36SfvfWb9oj0AFWGljbFVV6y3FntLRuuWnuprKa76LmAXHUi0akJlChQur6mnGSN++3aoGX5NXAUxyxghrsaSJVj6dxJ1AuIpFOVwBjOkjIxXSKzUhFc9HyfzCWIrOnSiktmRMSDSkCBOmFD6N8EhyC2+M7Vs8uclz20lprmieG0WdIgsRWQrLjBkbVjIx5Dfv51eM0oArNYzWaBSlKBSlKBSlKBSlKCN41x2C0VTOxXW2lAqPI7NjOFSNSzbAnYV58P5jtpxEYpVbq6+mN1J6f0wVYAqV8wcEVE8+cMeYQMkEkxikLZgn6E8eVK6oWJCt3wVY4IqsWnK9wz2cl7B1dLXauSYupHDKPmjMVIVmG+ornc+dB0binFIrdBJM2lSyJnBbxOwRRhQTuxArZklCgk9gCT5nA9w3rj/AuDT3Vq7riYxzWlvCyuCrwWlyGeYMcAlh37/Qrfg5WuhOD0WEqz3Mk151RpmgkEnTgC6tX7SDSQFXRsaDoU/HYUtjdOxWEJ1CxRwQvfJTGod+2M1ILICAfUZFcY4hybeNbdN7Rp5TZW8ULdZALeRARKrZcd/VdWex2q0fKJDqm4WjQtcAvOGgVgpkAt2OnLMFOMZwTjagv+ushxXLeCcl3OuMzKVMdnMsJMmoQzNO7wqcHxGNGAzgitJOUL3ousEDWrezLHODMp9qlEsbM6srHGUVxrbDfODbag6/rHrQuK5RxLleZ0j6VlJDbiWVmsxLFI3ijCpLod+ku4PhVts6u9ed9yleCS0ZIpJXjitlDSyRuiGN9Ta3DJJGwBwWTUGxuDQdc1Vq8TbEbY74wPt2qgct8u3MPE2lMLCNjcGSWRkJPUIZBG6NqkGQBiRBoGdJq03nD72RWX2i3Cn/hXyB5b9fv9la2iZiYhms7TG6s83cYjg0FSrLsj4O6sp9PTyqH/AElBOuzYx3wf5eVWGH5Oldy9zJ1XPdkBTPpgZONseZqTT5PrEHPSJPvdv86r502S878l3j1unxViI3mXPzYSXLCK2HVYMGYjwhAN92O2TjGPfXxx4yLvPDOBjDBmKRggbtsQGzt+NdhsOHRwLoiRUX0UY+0+prYkhDY1AH4jO/rXWukiI5uGTtS1rfT3eW/NTOUr2wtbdE6sCvjLlQAdTHJGcZ88fZU6ebLP+sx/fUyBWcVMiNo2VlrTaZmXL+eL2UXMzrNI0UcEbhLa6WGWA+JjOYpMLOGGNifLGN69hzTdRvdza0lt4/Yn0MhRlhlRTJIBq2YK2oj1H2VeeI8Btp2V5oIpWT6LSIrEfAkVq8a5ainSYKBFJNH0pJkjQuY/qeIEYxsPSstVMvecZg0N2R810OKSRxKxCyRwtCIXfuCSMnONg1fXE+a7gHoymFmDWMgktndV0z3AjMbb5yO/fDDO1Xy14LDGsSiNT0Y+lGSoJWPCgqDjsQq5HngV8W3LtrGpRLeJVLK5VY1ALKdSsQB3B3HpQUe25muLm7sWLRxxPdXMfSjZupiJJFAmBODuuewwcVvc184XFtNdrGLfRawwzESlleQOXBRCDgHwd8HuPWrXHwC2WUzLBEJSSxkCKH1EYLasZzg1qS8qwPdPdSosrssSqJEVgnS1kMmRkE6zn4CgrlzzjdL1mCQ6Bdx2kRbWCGkMeJZvIIoc5A7nHavIc63Jk9lHswmE8sRnJc25EUCT5AByGOsKRq20k+6rzJwqFkkRokKSEmRSoIckAFmB7nYb+4Vrvy5amIQG3hMSnKx9NdAPqFxjPvoKT/t/ctNojhidYxa9Qo+tX64DM8MpIGhQdiQdRBG1eic93AlnV44hhbkwISQHMP0P6QCYzq8wdJGausnArZnSRoIi8YAjYxrqQDsFONsVhOAWwd5BbxB5AQ7dNcsD3DHG+fP1oIfkfmSS76yTBVliMeVVHjIDrqGQxIPY4Ksc48qtdaPDeEw24KwRJECckRqFBPqcd63qBSlKD4r4m+ifgfyNKUGhy5/9PH8D+ZqTNKUAVoX362D+J/8ADSlBvilKUGKLSlBmlKUkBWaUoFKUoRyBWaUoxBWDSlGWaUpQKUpQKUpQKUpQKUpQKUpQ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826" y="1825625"/>
            <a:ext cx="4656974" cy="403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Radius and Ulna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The radius is has two major features that allows the radius to move with the elbow</a:t>
            </a:r>
          </a:p>
          <a:p>
            <a:r>
              <a:rPr lang="en-US" dirty="0" smtClean="0"/>
              <a:t>The radial head articulates with the end of the humerus</a:t>
            </a:r>
          </a:p>
          <a:p>
            <a:r>
              <a:rPr lang="en-US" dirty="0" smtClean="0"/>
              <a:t>The ulnar notch is near the wrist and allows the forearm to twist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5625"/>
            <a:ext cx="4685566" cy="406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Radius and Ulna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radius and the ulna interact very interestingly when interacting with the humerus</a:t>
            </a:r>
          </a:p>
          <a:p>
            <a:r>
              <a:rPr lang="en-US" dirty="0" smtClean="0"/>
              <a:t>They will only bend one direction when acting with the humerus</a:t>
            </a:r>
          </a:p>
          <a:p>
            <a:r>
              <a:rPr lang="en-US" dirty="0" smtClean="0"/>
              <a:t>However they will rotate over each other to allow the forearm to twist at the wrist</a:t>
            </a:r>
            <a:endParaRPr lang="en-US" dirty="0"/>
          </a:p>
        </p:txBody>
      </p:sp>
      <p:pic>
        <p:nvPicPr>
          <p:cNvPr id="5122" name="Picture 2" descr="http://www.pediatric-orthopedics.com/Topics/Bones/Forearm/Radius_axis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932" y="1646124"/>
            <a:ext cx="3726615" cy="453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48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Carpal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wrist is a very interesting section of the upper limb</a:t>
            </a:r>
          </a:p>
          <a:p>
            <a:r>
              <a:rPr lang="en-US" dirty="0"/>
              <a:t>The wrist allows movement on two different axis</a:t>
            </a:r>
          </a:p>
          <a:p>
            <a:pPr lvl="1"/>
            <a:r>
              <a:rPr lang="en-US" dirty="0"/>
              <a:t>Side to side and forward </a:t>
            </a:r>
            <a:r>
              <a:rPr lang="en-US" dirty="0" smtClean="0"/>
              <a:t>back</a:t>
            </a:r>
          </a:p>
          <a:p>
            <a:r>
              <a:rPr lang="en-US" dirty="0" smtClean="0"/>
              <a:t>The twisting motion that is seen in the lower arm is really dependent on the radius and ulna</a:t>
            </a:r>
          </a:p>
          <a:p>
            <a:r>
              <a:rPr lang="en-US" dirty="0" smtClean="0"/>
              <a:t>It has eight bones that will all articulate to allow a really wide range of movement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580759" y="1622277"/>
            <a:ext cx="5001641" cy="4554686"/>
            <a:chOff x="6580759" y="1622277"/>
            <a:chExt cx="5001641" cy="4554686"/>
          </a:xfrm>
        </p:grpSpPr>
        <p:pic>
          <p:nvPicPr>
            <p:cNvPr id="1028" name="Picture 4" descr="https://encrypted-tbn0.gstatic.com/images?q=tbn:ANd9GcTrnyWwxOAb843u4s8qn_1s4aU6do-Yeta127sW-hoU3yWltYjJcQ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759" y="1622277"/>
              <a:ext cx="5001641" cy="4554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9497568" y="6010656"/>
              <a:ext cx="938784" cy="1663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992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 to the Appendicular Skeleton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axial skeleton was made from bones that were in the central part of the human body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appendicular skeleton </a:t>
            </a:r>
            <a:r>
              <a:rPr lang="en-US" dirty="0" smtClean="0"/>
              <a:t>includes bones of the limbs and supporting elements that connect them to the trunk</a:t>
            </a:r>
          </a:p>
          <a:p>
            <a:r>
              <a:rPr lang="en-US" dirty="0" smtClean="0"/>
              <a:t>It has a great ability to change the abilities and environment for a human being</a:t>
            </a:r>
          </a:p>
          <a:p>
            <a:endParaRPr lang="en-US" dirty="0"/>
          </a:p>
        </p:txBody>
      </p:sp>
      <p:pic>
        <p:nvPicPr>
          <p:cNvPr id="2050" name="Picture 2" descr="http://fce-study.netdna-ssl.com/images/upload-flashcards/front/4/8/59784326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592" y="1690688"/>
            <a:ext cx="2612136" cy="482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55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Carpal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Out of the eight carpal bones, four are considered distal (far) and four are considered proximal (near)</a:t>
            </a:r>
          </a:p>
          <a:p>
            <a:r>
              <a:rPr lang="en-US" dirty="0" smtClean="0"/>
              <a:t>The four proximal bones are the…</a:t>
            </a:r>
          </a:p>
          <a:p>
            <a:pPr lvl="1"/>
            <a:r>
              <a:rPr lang="en-US" dirty="0" smtClean="0"/>
              <a:t>Scaphoid</a:t>
            </a:r>
          </a:p>
          <a:p>
            <a:pPr lvl="1"/>
            <a:r>
              <a:rPr lang="en-US" dirty="0" smtClean="0"/>
              <a:t>Lunate</a:t>
            </a:r>
          </a:p>
          <a:p>
            <a:pPr lvl="1"/>
            <a:r>
              <a:rPr lang="en-US" dirty="0" smtClean="0"/>
              <a:t>Triquetrum</a:t>
            </a:r>
          </a:p>
          <a:p>
            <a:pPr lvl="1"/>
            <a:r>
              <a:rPr lang="en-US" dirty="0" smtClean="0"/>
              <a:t>Pisiform</a:t>
            </a:r>
            <a:endParaRPr lang="en-US" dirty="0"/>
          </a:p>
        </p:txBody>
      </p:sp>
      <p:pic>
        <p:nvPicPr>
          <p:cNvPr id="2050" name="Picture 2" descr="http://upload.wikimedia.org/wikipedia/commons/e/e7/Carpals_-_engli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040"/>
            <a:ext cx="4801480" cy="388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4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Carpal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remaining four bones are considered distal (far)</a:t>
            </a:r>
          </a:p>
          <a:p>
            <a:r>
              <a:rPr lang="en-US" dirty="0" smtClean="0"/>
              <a:t>The distal bones are the…</a:t>
            </a:r>
          </a:p>
          <a:p>
            <a:pPr lvl="1"/>
            <a:r>
              <a:rPr lang="en-US" dirty="0" smtClean="0"/>
              <a:t>Trapezium</a:t>
            </a:r>
          </a:p>
          <a:p>
            <a:pPr lvl="1"/>
            <a:r>
              <a:rPr lang="en-US" dirty="0" smtClean="0"/>
              <a:t>Trapezoid</a:t>
            </a:r>
          </a:p>
          <a:p>
            <a:pPr lvl="1"/>
            <a:r>
              <a:rPr lang="en-US" dirty="0" err="1" smtClean="0"/>
              <a:t>Capitate</a:t>
            </a:r>
            <a:endParaRPr lang="en-US" dirty="0" smtClean="0"/>
          </a:p>
          <a:p>
            <a:pPr lvl="1"/>
            <a:r>
              <a:rPr lang="en-US" dirty="0" smtClean="0"/>
              <a:t>Hamate</a:t>
            </a:r>
            <a:endParaRPr lang="en-US" dirty="0"/>
          </a:p>
        </p:txBody>
      </p:sp>
      <p:pic>
        <p:nvPicPr>
          <p:cNvPr id="3074" name="Picture 2" descr="https://classconnection.s3.amazonaws.com/50/flashcards/669050/jpg/carpals13205109051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960896"/>
            <a:ext cx="5305313" cy="358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63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Carpal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Breakage generally happens when a person tries to stop their own body weight</a:t>
            </a:r>
          </a:p>
          <a:p>
            <a:r>
              <a:rPr lang="en-US" dirty="0" smtClean="0"/>
              <a:t>The bones of the wrist and distal ends of the radius and ulna are all susceptible to damage when someone breaks their wrist</a:t>
            </a:r>
          </a:p>
          <a:p>
            <a:r>
              <a:rPr lang="en-US" dirty="0" smtClean="0"/>
              <a:t>This generally should be fixed quickly because small changes in bone structure can cause large amounts of pain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10879" r="73061" b="50390"/>
          <a:stretch/>
        </p:blipFill>
        <p:spPr>
          <a:xfrm>
            <a:off x="838200" y="1825625"/>
            <a:ext cx="4770520" cy="428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62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Metacarpals and Phalanges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There are five different metacarpal bones</a:t>
            </a:r>
          </a:p>
          <a:p>
            <a:r>
              <a:rPr lang="en-US" dirty="0" smtClean="0"/>
              <a:t>These bones articulate with the carpals to move the palm of your hand</a:t>
            </a:r>
          </a:p>
          <a:p>
            <a:r>
              <a:rPr lang="en-US" dirty="0" smtClean="0"/>
              <a:t>These bones make up the majority of your palm</a:t>
            </a:r>
          </a:p>
        </p:txBody>
      </p:sp>
      <p:pic>
        <p:nvPicPr>
          <p:cNvPr id="4098" name="Picture 2" descr="http://www.guildfordupperlimb.co.uk/images/uploaded/boxer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75" y="1690688"/>
            <a:ext cx="3141078" cy="482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4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Metacarpals and Phalanges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The metacarpals are give roman </a:t>
            </a:r>
            <a:r>
              <a:rPr lang="en-US" dirty="0" smtClean="0"/>
              <a:t>numerals to define which one them</a:t>
            </a:r>
          </a:p>
          <a:p>
            <a:r>
              <a:rPr lang="en-US" dirty="0" smtClean="0"/>
              <a:t>Metacarpal I is located just below the thumb</a:t>
            </a:r>
          </a:p>
          <a:p>
            <a:r>
              <a:rPr lang="en-US" dirty="0" smtClean="0"/>
              <a:t>From there they increase in number across the palm of the hand</a:t>
            </a:r>
          </a:p>
          <a:p>
            <a:r>
              <a:rPr lang="en-US" b="1" dirty="0" smtClean="0"/>
              <a:t>R</a:t>
            </a:r>
            <a:r>
              <a:rPr lang="en-US" dirty="0" smtClean="0"/>
              <a:t>oman numeral I - </a:t>
            </a:r>
            <a:r>
              <a:rPr lang="en-US" b="1" dirty="0" smtClean="0"/>
              <a:t>R</a:t>
            </a:r>
            <a:r>
              <a:rPr lang="en-US" dirty="0" smtClean="0"/>
              <a:t>adius</a:t>
            </a:r>
          </a:p>
        </p:txBody>
      </p:sp>
      <p:sp>
        <p:nvSpPr>
          <p:cNvPr id="5" name="AutoShape 2" descr="data:image/jpeg;base64,/9j/4AAQSkZJRgABAQAAAQABAAD/2wCEAAkGBxMREhUUExMUFRMTFxgZGBYVFxkVFRgYHx4YGRocGh0aHCggGBwlICAYIjIhJSkrLy4vFyIzODMtNygtLisBCgoKDg0OGxAQGywkICYsLSw0LywsLCwsLDAsLS00LC8sLCwtLCwsLCwsNC0vLCwsNCwsLCwsLCwsLCwsLCwsLP/AABEIAMcA/gMBIgACEQEDEQH/xAAbAAEBAAMBAQEAAAAAAAAAAAAABgQFBwMCAf/EAEYQAAIBAgMFBQQHBQYEBwAAAAECAwARBBIhBQYTMUEiUWFxgRQykaEHI0JSYnKCJJKxssEVM3OiwtEWNEPxFyU1g6Ozw//EABkBAQEBAQEBAAAAAAAAAAAAAAAEAgMBBf/EAC0RAAICAQMCBQIGAwAAAAAAAAABAgMRBBIhMUETIjKx8CNxQ1GBkaHhBTNh/9oADAMBAAIRAxEAPwDuNKUoBSlKAUpSgFKUoBSlKAUpSgFKVrtq7Ziw1g5OZtQqgs1hzJtyHnz6XrxvHU9Sb4RsaV5YbELIiuhzKwBB7wf4V616eGm3uxDJhmKkjMUUsNCFZgDr0uNL+NQuz5sksLJYMJYwg5XBIUqPNSw9b9K6Jt3FJFA7OocWsEIBDMTZRr428udQWxsQMPLE7Wyp2XNuSkZS3hY2byBqe31rkroz4cuDplK/FN9RqDX7VBIKVi7UxwgiaRgSFtoOZJICjwuSBfxqOwW9E6ygyMrRllDqAAEBIBZTa9l563uAeVYlNReGdIVSkm12LulKVs5ilKUApSlAKUpQClKUApSlAKUpQClKUApSlAKUpQClKUAqB3uhdcUS1ssigob65UCgqRbTtMx/VV9XOd4Me0mIfOMvDJQIeYUE9o/m97yt3XPG/wBBRpU/EKvcyIrg4r27eZwAb5Q7FwCbcxfXxvW7qR3ExjsHQDNAtyrfdcm7ID9rmTb7PkQBXV0g8xRysTU3k0u96KcK5a9wVK5SAc9wF5gi1zrpyvXNzFNlI40drHXhkN/PYH0rqO8OGEmGlB0spYHuZe0p+IFcxxEBZGA5sjW87aVPqOqK9JzFnV9nOGijKrlBRSF+6LCw9KyK88PIGRWX3WUEeRFxXpVRCa7eGFXw0odmVQuYstswy9rS4I6d1c82XhgZYUkJKsyK+ti2lrE+LFb99We/Qb2XMp0R0LJe2cE5Qt+V7lTrp2dbc6557WX0MTgfaL5QijqSQSTb8INTXepFmnXklydkpWPs7DmOKNGYuyIqljzYgAE69/OsiqSMUpSgFKUoBSlKAUpSgFKUoBSlKAUpSgFKUoBSlKAUpSgFc13miWTFzZ0V7OoGdQ1gEQ2F+QuSfU99dKqE3rw4TFMR/wBREc/m7SH5Klcb87SjTY34Z7biNlllRVshRTYCwDAkdOpBt+gVa1E7itaaUH7UakfpZr/zCratVehGb/8AYzB25/y0/wDhSfymudL/AA/2FXu9chXCS26gKfBGIVz6KSfSudPtKEGxkQHuzC9cdRy0ijScJtnR913vhIPwxqp81GQ/MGtpUluBiSyyqCDErKV1vZmuzgeHut5saraog8xTJLI7ZNGo3sW+Emt0UH0BDH5A1BQwcZ1h5cVghPXKfeI8cua1Xe98wXCyDrJZB45iAfguY+lQ+BnyyxN92SK/gC4Vj6AmuF2N6yVafPhyaOo0pSqSIUpSgFKUoBSlKAUpSgFKUoBSlKAUpSgFKUoBSlKA8sRiUjF3dUB6swUfOvWojfhG46EglOGApt2Q2ZiwvyBIyedvCt5uY7HCR5gRYuFuQexmbLyJtYaW6WrCnmTidHXiClnqbuonfQ/tC/4a/wAz1bVDb7o0UwlfWN1VFIBJBXM2Uga63Y38De1tc3ehmtO0rFkxNhYkQ4mJjorXjY9we1v8wQetdErkQxPE7IVspNixRsgHUkgEkflBrq+DFo07Wfsr2/vaDtevP1rNGduGb1WN2UYu35mTDSshIYIdRzHeR5C59KgFjUDKAAoFrAaV0faABikvyyNfysb1ziPkp6kC/wAKxqex10fcqdxiAkygWUSAiwsBdFuPlf8AVVNWj3OX9mB6tJLfxIdlHyAHpW8rvX6US2vM39yL+kGUq0RckQ2YA9OIe/xy3t5tUq2MhIy51OfsgA3LX0sLG99atd9kN4W6fWLbxIUj5K3xqXkRFViVUdk5jYXItrfvqW7G8t0+fD4OkbM4nBj4v97kXPy9+wzctOd6ya8MArCKMP7wRQ1+d7C/zr3q0+cKUpQClKUApSlAKUpQClKUApSlAKUpQClKUApSlAS2/uNyRxxmwEjZixNgMhUgeZJHoDWs3H2r9eYVYNEys1vsh9PdPUkXJUE9+mt6reHZ3tMDxi1zYjMLgkEEA+Btb1rn+x8RkngY6WkTTlbP2D5e8fnU88xsTKqkpVOP5cnUqm984GyxygXWPMG8A2WzeQIsfzX5A1SVibWhzwSp9+N1+KkV2lHcsE8JbZJnPQ9gavtgR5cNAO6JP4CoENdQR9qxq23UmzYWMHml09FJVf8AKBU2n6st1i4TM7aQvDJ+R/4Gucp7q+VdNkW4I7wRXM8J7iflX+ArWp7GdH3LLc4/s1u6SX5uzf1reVN7lS9iVOqyA/pKqL/FW+FUldq/Sia1Ym/uS2+knahX87fAKv8Aq+VaHDQ55Y1PJpIxbvGZSw8iAb+F62e9j3xQHRYl+JZ7/ILXju+gOKi/DnYfulf9VTz5tLK/LRn7l1SlKrPnileOLxKxIzubKgJJ56D+NROJ3oxDtmQiNRyTKGJH4yeZ/KRbvPOsTmo9TpXVKfQvKVhbFxZmgikYAM6Am3K9tbdw8DWbWzmKUpQClKUAqE+kLbc0GM2fCmLGEhxJxHFlKwm2RVZNZlIXXT9XlV3U5vDusMXi8FiGZcmDMxaJkziTiKFHM2FrX5GgICLfDFyQYORmklybUeAPhxwzjIVRsrZQwQhm6XC9npY1dYDfDjQzMmExBmw83Bkw94g6tYG+YyZMljfNmrL29u97Q+DZWEa4OdZcoW4YBWXKLEZefyqf2r9HrTLih7QB7RjI8UFaPNGcgA4Uq5xxEPM6jkKfPb+x89zB3t3wbEbPxBiE+Fnw2Jw8UgzqHGaSM9l4nIKsptoe/wBaDeTfT2Eu0uEn9njKB5w0OXtFRdUMnEdQWAJC8we6tLF9GjDDYqHjxL7VNBN9VBwoo+GVJVUD8jbTXrrc1571fRe2MkxTceEDFMjZpMPxZ4ituzHJxBkQ25AX1tenz2PO5t9sb/rh5sVEMJiJvYlR5nj4eRY2QPm7Ti5t9kamx6Cv3bP0gRQgmLDzYhUw6YmRkMaiOJ75Sc7AsSATZQa+sXuYXfab8YD+0oY4gMn91kjaO57Xbve9tK5/vPsd4cUyvAJvZ8FhooOLg58VHO8YclY+CwWIFsoIkLanup89z357f2W+1fpKgw5VWhcyCFZpE4uHQxqwuBd5VEj21ypfp31lf8eRvNHFh4JsQZIY5yUMSZYn90hZHVnI5kKDbSsA7pTzyrjlMEE+Iw8S4iDEQDEorqBYp21KkarzI0r13m3FkxojRp4VjjEVnXDBcSjIQWMMiuBEGI5ZTa5r3uC4NclkPEBbkHLNztYMS1r+F7eldarnG8uzo/apc8anVWUFRbKVGoFrG7Z9eenhU968uSrSvzNFjuttB8Rhkd9TdlzDk4Ulc3rbyve2lq2pF6mNx5ezMnQMrAdAGFtPVSfWqiusHmKZwsjtm0cvwSnhIDzCLfzsKrdyX+rlXuluPIon9Q1S6OGuR7pZiv5SxK/K1bLd/HiCfte5NlQnua5yHyJYqfNegNSVNRmX3xcqv5KTeXGmKA5dHkORT3Eg3PooY+lRMYtoNANB5CrPerCGSAsCAYTxNdAQFYEE9NCfUCoDNObH6tR90hmP7wI19K72U2WPyompvqqj53hsoN2sTw8SB0mUofzC7L8s4/VVpLIFUsxCqoJJJsABqST0FRO50PEnJksGiGZFBJDXupa5A5Xtb8QPdVXtzCtLh5EXVyt1F7AsO0oPgSAK1XGUI4l1MWzhOe6L4IvH4vjSvILhWIygixygAC45i+rWOozWNZG77gYqL8QdR+6W/wBJrRnaChiMsht1VC6/vLdT6Gs7ZEvGmhEJuwkVjbmqqw4mb7vZuuvVgOtTJTU1Jp9SxyrdbjFrhfmdIpSlWnzTS73TxrhnV9TIMqKDZi/NSLa2BsT4D0qJw+EeZ1jjCl2vqxKgADUkgE93LvptST9qlWRlMmduoJKXOUDusLDL09bnJ2JK64uERkBmYqbi4KWzuPA2TQ99ul6knLfNJo+hXHw6nJMvtnYMQxJEuojULc8zYcz4nn61k0pVZ88UpSgFKUoBSlKAUpSgFKUoBSlKAUpSgFT2+eFvGkltY2APfkfskfvZG/TVDWHtiHiQTJ96Nx8VIrMllYNQltkmR+7WL4WIF/dlGQ/mvdD8br5uKt8VEXRlByllIB7ri165sBmF9RcXuOYPQjxGhq+2HtHjxBvtjsuO5xa/odCPAiuOnlxtKdVDD3EBOTCQsiOje6BkcqSOeUhbMPEdCK+9nRHEyCO4jubfWEqWHXh2BDG19CQfSthvM18VJfWyoB4C17fEk+taaTXk1iNQe4jUEeINj6VVXoYNbskln+Rsztwi33yxeSDJ1mYL+nm3xAt+qoxnq021B7Tgw9rOEEqjrfLcr6gketRVhzHmKp0+MEeozuRsd3s3tUNud3vb7uVr38L5fW1UW+k+WALcgSuENuq2ZyPIhbHvBI61rtxsPd5ZT9kBB5ntN8uHWXvz/dwf4/8A+U1Ym07UbgmqmSbX5VQ7hSnNOttLRt6nOD8lHwqdkJvVjuTh7QM/WV2PovYHpcMf1V1vfkOdC8xQ1jbTZhDKUNnEblT3NY2PxrJrWbx4nh4aTXtMpRfzN2R8L3PgDULeC5LLwiAOHRksVBUcgdfXz8edU24ezkRJJBGou5CtlGYgABrNztmFrX5qan5FNgq+8xCqPxEgL8yK6NgsMIo0jXkihR6C1/OpdPHnJdq5JJRPalKVWQClKUApSlAKUpQClKUApSlAKUpQClKUAr5lTMCO8EV9UoDmM0M0KDNCwZbJY2UM9tQpPvDrmFxbrfSt1uXjgjmOTSSaxFjdLqCSBoDe1z3dnpyr1+kRGyROl86lgO46B8vmclvjU3sCXPPG+bsNMmQ+AIA/ea48jWqtPBRcu55dqrJSUX0Nxv8AYBoy0y3ySZQxF7q+ijlyBAA8x4ipiGMmdYmuUWVSxPWN2Ase8BWkH/tiut43DCWNo25OCPLxHiOdcynRspB0cZlPgwupt6iqKZblglujtluOpOtwR3i1cZnxLorAG2QstrDS0Ga3Lo2tdhwOJEsaSDlIisPUA1z3a+HCzTrYaSMeX3gH/g1qzR1aN6jomU+4q/s5P3pGPwCr/SvzfdbxRHumv/8AHKP619bkH9nI7pH+dm/rXlv/AD5MOp65yR5iOVv6Vj8T9Tf4X6EjIpJCr7zEKPNiAPma6dhMOsSLGvuooUeQFq5vsEmXFopGiyry/Cgl/jXTq3qHykY064bPPETrGrO5sqgknuA1NQe1tptiZAxBVEvkQ8x3s34iNPAadTes3lnRcPIHJHEUothdixBsAOp6+QN7Vz04xlALx918rAhfElraePxqK2Fkl5VwX0TqjLzvk3m70HExSX5RhpPUWUfzX/TV1UjujhJOM8hVkVFKEMpUliVbS/QAc/xVXUpWIDUSzPgUpSupwFKUoBSlKAV8u4UXJAA6k2FfVRH01f8Ao2L8ov8A7oqM9Sy8FqJBbNcZbXvfS3fekcgYXUgjvBuK43FKyI+wQTmfGBUte4wD/tDG/guZP1V5bu7enwuAwGGwiNnxWIxi5kVHdUjd2yoJWVMxuPePIHrah4jtdK5BvK+0ZoMD7UzYeVdpxxqSkRaRTrFMwVmVWHaBQGxPpWw323pxWFMwgxbySYOKNpETBh4w1gbzyZuxnFyAlrCnYHT6VAx7cxmNxksMOIjwkeFw8ErExLKZGlXPrmItGo0NrHXn3avb++eIixBaDEPNEmLSB0GEthluwVkMxbMZBe9xpe2lBnjJ1Klc7h2xtCTE7RK4iNMPgGkAj4StI94cyjN9kK1mvYk3IOlYmxN6Mcr7LknxEMse0UfPGsQTh5Uzh1YG5I+1fTU2A0t4n8+4+fsdPrG2fj4p0zwusiXK5lNxcGxHodK5vsLfLEvjcGvHefDYwzDM+E9miOVSwaBr5mFxazX0rX7B2hjINmwthg4h9pxhxEkUazzxoJHylI3NmF/eOpApkfPc6ztDBrNG0b+6wtpzB5gjxBsR4iub4jDMpaNuy8bWuuliLFWXu+yw7riugbvY0T4aGUSiYSRqeKqGMObasEOqXP2Ty5VP744PLKsoHZkGRvBxcqfVbi/4AOtUUyxLDOF0cx3IoNg7Q9ohVzYPqrgcgw0NvA6EeDCo/eXD5MTKOj5ZB6ix/wAysf1Vl7oY7hzNEfdm1X/EA/qo/wAnjWXvvBYwyd+aM+ozrfyyt+9XsVssweTe+rJmbl4nPh8nWJmT099fgrAelaDeRLYqX8WRvioX/TXjsTahwjliLxvlDi+q2J7Q77Am462Hdr77yyBsU5H2UjQ+YzP/AAcVqMXGwxKalUbPcSTszJ3OrfFQv+j519b+oGihB1BmII8DFMDWr3TxfDxOXpMCv6luyn4Zx6iszfPEhpI4x/0wXbwLdlPln+I76y4/VNKX0TD3Owo9qZgPdQsfzHIgP7oI9Ku6kNxl+snP4Yh85aqcZiliRpHNlQXP+wHUnkB1JrF3M2dKViCJLfEnjoCQezcDMewORuvLtHk3M5COlaCdgqg5gRYkgc1sToe/TWvvEY1pZnZxZnGc63Cj3VX0AGvU3PWtluvs3jzZmBMcJDctGk5qL9be8QORC99UL6cOSd/UnwV+xIWjw8KP76xoG8CANPG3K/hWdSlRFopSlAKUpQClKUArB21smHGQvBiEzwyWzLdlvYhhqpBGoB0PSs6lAa3+wcP7SMXwh7QsfCEl2vw73ta9vW1/GsOTc3Ath1wxgBhRzIozPmRyxYsr5s6m5PI9bcq31KA0T7n4JsP7MYAYc/EsXfNxPv582fN+LNe2leG0NxNnzm8uHDEoIz25BmVRlXPZhnZRyZrkWBBuKpKUBotobn4Kd0eXDqzxKEU3YXQckexHEX8L3FeOK3F2fJK0rYZS7OJCQ8irxAQwcKrBQ1wLsBci4NwTVHSgNNidgRiPF8FQsuMVs7FmIZymQE3vlHL3R6Vq9ztxcNgo4GaGI4qOFY3kUsy3tZygbRc2tyFBNzfnVbSgJ3Z+42AglSWLDhZImZkIeQhCwIYKC1lUgnsgW62r8n3GwDxrEYDkRpGULLKpBkOaQZlcMVY2JUm2g00FUdKA8cJhkiRY41VEQBVVRZVA5AAcq8dr4LjwyR6AsvZJ1ysNUb0YA+lZlKA5e6sO9JEb1V1PS4F7EXB66d9bbbe8CzwxJYrLxBmUg2sEk1VuRF7ac9dRWTvbszhsZ192RgHH3Tawa/QGwBv1IPU1JbTmPZVbZtG15AAgjl3m3z52qzMZRU32IZZrbj2ZnNXjs8nIL8/4AaAegAHpWK20soOdTcajIM1+/nyPnX5hMeqqdGYG7KVBscxLEa2ta9rm1614sH3OXYz0xIhZJWNhG6sfygjN8r16yTNIzO/vyHM3h3DyAsvpWmnxhLKGypGW7RJubAEi50AFwB1rMG0I78zb7xBA/wC3jRTg3uz/AMPd3lwUm5uJCTSgmwaMNc8hkJv/AD/KsbbG2GxRGmWFTdV+0x6M/dbovTmdbZdDBjkZyqm4cZcwsUIuHYA31N1UcrWz61msTXkYJycjbsexRR9YbAtNMqJ77CxJ91VBuWPlf1JA63ro2AwiwxrGnuoLa8z3k+JNyfE1N7i4fWaTrcRj0AckeeYD9NVlcLpZlgpphiORSlK4nYUpSgFKUoBSlKAUpSgFKUoBSlKAUqO332xOuJwWBw8nBfGvJmmyh2SONczBA2mZuQJBtWbM+IwELEu+Nu4ymZoMOY1I14kllUrcaWW92A5agCkpUH/4lp7LxxhpGdcZ7G0SOjniWveNh2ZAdLcr3r2l34xAmGHGzpTiThvaDFxo7Iud0IZuX2QRa9y4FhqQBbUqNG/XEwkGKw+H4kc6sSZJ4sOEZSVKXc9prg2sLWUm9aefeb2vG7EniMqQ4hMazR3IvliGjKDZiCDagOlUqX3L3uO0gZFgyQkEo/GjkbnbLIim8TW1sb8jr31FARW/+3SFfDRLmYheIS2UBTqU5G5Itflo3W9c+gxoUleHZza2X3CTmt2tLcjz7tL1vt8E/apbnVpNR4BVt8rVOzk5tBc5b2AuSVYFdOvXSsPqfOtk5WNSMy5t42595r6wJutxyJYjwFyRX7iJVVc1xYa+lfmCUBLAhspYEqbgkE3se69eHHnafG0j2G/KbeZ5fO1emJYKPgABqSa8sd7vLMSyixuBqwHQ3HfprpXq2HHPrzBJY5T4XbzGt+dAsY5PzCQBI1U2uOf5uZt63rabt4dZsSkTu+R83ZBFyQpa2a2YCwPI37iKxdl4IyypE0mUyGwbJnF7E6jMtuXj/Wuk7C3ahwtmUFpbWMjanXnlHJB5et63FtdGd6anKW7sbTD4dI1Coqqo5KoAA9BXrSlen0BSlKAUpSgFKUoBSlKAUpSgFKUoBSlKA0G9W7IxnBkSVoMThmLwzKA+UkWYMp0dCLXFxy51qts7kzYuKMT43iTRTLMrNh0OHFgVymDN2hYk3Lk3PdpVpSgIHCfRtw4hH7Tf/wAwTG3EKoLqFBjCqwVQSDYjle1javHbuxMXPtpnw8smGB2cEGI4PFiLcVroc1gWsQwAYEEA6i4PRKU+fxgHPpvovjC4VYZgvssTxfXQpiVYOxd3VX7KSFie1Y91iKytlfR/wDs62JJ/s0YkD6sAycYEX94hCt+438Kt6UBJbubnPh8W+MmxCzTvFwvq4EwykZgxaQKTxJLgdq406VW0pQEfvzu3xVaeIsJFsWVRcMBoSBb3wvdzCgWOlc6RFGi9tmF736cgSRoBz5eNga7rUfvdu08jCXDohNrOgsjNqSGB5E6m9/j0PjRNfTnzLqQiYbq7F2JzMSdCx1LZeQ118K8pSyNdFLAjUC1wLhQdSPtMB5N3DTef8N40m3s7eZeO3yes87h4jKHEkfEB9y5CAEfeykk+FgKzhkyrsb5TJZYizAtoF1AuOfebaDyuefPu9pJNNNT0ABJJ7gBqT4CqSHcnFH3nhQd4ZnPwyC/xqm2ButFhTnJMsutnbQLfQ5F+z56nUi9tKYPY6ecnzwTkWxnwGEnx0gDYiCCWSOPmqEIxGY/abvtoLkC/Op7AbPMzvmxaJIk0MRkkllXFyPIkb8aNxJlUXfsRBChCWNrkjsEkYYFWAKsCCDqCDoQe8VGH6OYbgLiJ1hVSixgRF1iN7xJOYzOsRBtlD8tAQK2XwgorCPrZWMxmO2dg545BHO6Fn5KrnhyICQVNxnyvl05eFq9xhdqX1mjIslrMisSALm5hYJdjr2W0XSxYZaNNnxLGkQRRHGAEUCwUAWAFuVhXz/ZsX3OdupvpltrfplX4UNGgTZe0BZRirJmYk3RmsXXsgtEdAue19bkakcvn2Tat1PHh/vYiwAAHDB+tUfVknMug1vmHcdKBNlxDkvLxP+9fn9lQ/c+Z77258r9OVATkuztqFcntCkZGDMGRXLldLEQ2Wz8iPsnUXGv3Lgdpk/8AMqou2o4ZJJeHleCwUR8ewNyGy3LA6UL7MiJuV1vfm3P40OzIjpl0ve1za9iO/uJ+NAYmwBifrfaWvZ8qaAXFrs2gGmZigvzWJTzY1t71if2dF93oBqSdBa3XwHwr8bZcR5pyFuZ5fGgMylfgFftAKUpQClKUApSlAKUpQClKUApSlAKUpQClKUApSlAKUpQClKUApSlAKUpQClKUApSlAKUpQ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4" name="Picture 4" descr="http://teachmeanatomy.info/wp-content/uploads/Overview-of-the-Bones-of-the-Hand-Carpals-Metacarpals-and-Phalan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4686300" cy="367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01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Metacarpals and Phalanges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Distal to the metacarpals is the </a:t>
            </a:r>
            <a:r>
              <a:rPr lang="en-US" b="1" dirty="0" smtClean="0"/>
              <a:t>phalanges</a:t>
            </a:r>
          </a:p>
          <a:p>
            <a:r>
              <a:rPr lang="en-US" dirty="0" smtClean="0"/>
              <a:t>Each finger has three different phalanges</a:t>
            </a:r>
          </a:p>
          <a:p>
            <a:r>
              <a:rPr lang="en-US" dirty="0" smtClean="0"/>
              <a:t>They are proximal, middle and distal</a:t>
            </a:r>
          </a:p>
          <a:p>
            <a:r>
              <a:rPr lang="en-US" dirty="0" smtClean="0"/>
              <a:t>The thumb (pollex) has two phalanges </a:t>
            </a:r>
          </a:p>
          <a:p>
            <a:pPr lvl="1"/>
            <a:r>
              <a:rPr lang="en-US" dirty="0" smtClean="0"/>
              <a:t>Proximal and distal</a:t>
            </a:r>
            <a:endParaRPr lang="en-US" dirty="0"/>
          </a:p>
        </p:txBody>
      </p:sp>
      <p:pic>
        <p:nvPicPr>
          <p:cNvPr id="6146" name="Picture 2" descr="http://upload.wikimedia.org/wikipedia/commons/thumb/a/ab/Scheme_human_hand_bones-en.svg/2000px-Scheme_human_hand_bones-e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709" y="1690688"/>
            <a:ext cx="4556091" cy="438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Pelvic Girdle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pelvic girdle </a:t>
            </a:r>
            <a:r>
              <a:rPr lang="en-US" dirty="0" smtClean="0"/>
              <a:t>consists of two very strong hip bones</a:t>
            </a:r>
          </a:p>
          <a:p>
            <a:r>
              <a:rPr lang="en-US" dirty="0" smtClean="0"/>
              <a:t>It often is included in a structure called the </a:t>
            </a:r>
            <a:r>
              <a:rPr lang="en-US" b="1" dirty="0" smtClean="0"/>
              <a:t>pelvis</a:t>
            </a:r>
            <a:r>
              <a:rPr lang="en-US" dirty="0" smtClean="0"/>
              <a:t> that includes the sacrum and the coccyx</a:t>
            </a:r>
          </a:p>
          <a:p>
            <a:r>
              <a:rPr lang="en-US" dirty="0" smtClean="0"/>
              <a:t>These bones are designed to carry the weight of the body and move the body</a:t>
            </a:r>
          </a:p>
          <a:p>
            <a:endParaRPr lang="en-US" dirty="0"/>
          </a:p>
        </p:txBody>
      </p:sp>
      <p:pic>
        <p:nvPicPr>
          <p:cNvPr id="3074" name="Picture 2" descr="http://thehumanskeleton.weebly.com/uploads/5/6/0/3/5603189/8961623.jpg?5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90688"/>
            <a:ext cx="5667375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17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Pelvic Girdle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pelvic bones consist of three different parts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ilium</a:t>
            </a:r>
            <a:r>
              <a:rPr lang="en-US" dirty="0" smtClean="0"/>
              <a:t> is a the superior and broad part to the hip bone.</a:t>
            </a:r>
          </a:p>
          <a:p>
            <a:pPr lvl="1"/>
            <a:r>
              <a:rPr lang="en-US" dirty="0" smtClean="0"/>
              <a:t>This provides attachment points for muscles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ischium</a:t>
            </a:r>
            <a:r>
              <a:rPr lang="en-US" dirty="0" smtClean="0"/>
              <a:t> is posterior lower section to the hip bone</a:t>
            </a:r>
          </a:p>
          <a:p>
            <a:pPr lvl="1"/>
            <a:r>
              <a:rPr lang="en-US" dirty="0" smtClean="0"/>
              <a:t>When seated, this part supports your weight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pubis</a:t>
            </a:r>
            <a:r>
              <a:rPr lang="en-US" dirty="0" smtClean="0"/>
              <a:t> is the anterior lower section to the hip bone</a:t>
            </a:r>
            <a:endParaRPr lang="en-US" dirty="0"/>
          </a:p>
        </p:txBody>
      </p:sp>
      <p:pic>
        <p:nvPicPr>
          <p:cNvPr id="4098" name="Picture 2" descr="http://www.kidport.com/reflib/science/humanbody/skeletalsystem/images/PelvisM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98" y="2045081"/>
            <a:ext cx="4956967" cy="396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2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Pelvis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pelvis</a:t>
            </a:r>
            <a:r>
              <a:rPr lang="en-US" dirty="0" smtClean="0"/>
              <a:t> consists of the hip bones, the sacrum and the coccyx</a:t>
            </a:r>
          </a:p>
          <a:p>
            <a:r>
              <a:rPr lang="en-US" dirty="0" smtClean="0"/>
              <a:t>They are held together by an extensive collection of cartilage</a:t>
            </a:r>
          </a:p>
          <a:p>
            <a:r>
              <a:rPr lang="en-US" dirty="0" smtClean="0"/>
              <a:t>These bones are important for providing support to everything above them and making sure your body can move while upright</a:t>
            </a:r>
            <a:endParaRPr lang="en-US" dirty="0"/>
          </a:p>
        </p:txBody>
      </p:sp>
      <p:pic>
        <p:nvPicPr>
          <p:cNvPr id="5122" name="Picture 2" descr="http://functionfitpt.com/wp-content/uploads/2013/05/pelv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382" y="1825625"/>
            <a:ext cx="4989449" cy="432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80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Pelvis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Males and females have many differences in the pelvis</a:t>
            </a:r>
          </a:p>
          <a:p>
            <a:r>
              <a:rPr lang="en-US" dirty="0" smtClean="0"/>
              <a:t>These are due to the fact males are generally heavier and females bear children</a:t>
            </a:r>
          </a:p>
          <a:p>
            <a:r>
              <a:rPr lang="en-US" dirty="0" smtClean="0"/>
              <a:t>Some of the major differences include…</a:t>
            </a:r>
          </a:p>
          <a:p>
            <a:pPr lvl="1"/>
            <a:r>
              <a:rPr lang="en-US" dirty="0" smtClean="0"/>
              <a:t>A broader pubic angle (greater than 100 degrees)</a:t>
            </a:r>
          </a:p>
          <a:p>
            <a:pPr lvl="1"/>
            <a:r>
              <a:rPr lang="en-US" dirty="0" smtClean="0"/>
              <a:t>A wider more circular pelvic outlet</a:t>
            </a:r>
          </a:p>
          <a:p>
            <a:pPr lvl="1"/>
            <a:r>
              <a:rPr lang="en-US" dirty="0" smtClean="0"/>
              <a:t>An enlarged pelvic outlet</a:t>
            </a:r>
            <a:endParaRPr lang="en-US" dirty="0"/>
          </a:p>
        </p:txBody>
      </p:sp>
      <p:pic>
        <p:nvPicPr>
          <p:cNvPr id="6146" name="Picture 2" descr="http://radiologypics.files.wordpress.com/2013/04/male-versus-female-pelv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47" y="2031710"/>
            <a:ext cx="5489321" cy="403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07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Introduction to the Appendicular Skeleton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axial skeleton was a system that was designed to protect and house vital organs</a:t>
            </a:r>
          </a:p>
          <a:p>
            <a:r>
              <a:rPr lang="en-US" dirty="0" smtClean="0"/>
              <a:t>Its primary uses were for keeping important organs safe</a:t>
            </a:r>
          </a:p>
          <a:p>
            <a:r>
              <a:rPr lang="en-US" dirty="0" smtClean="0"/>
              <a:t>The appendicular skeleton is a system that is designed to allow movement and flexibility for an organism</a:t>
            </a:r>
          </a:p>
          <a:p>
            <a:r>
              <a:rPr lang="en-US" dirty="0" smtClean="0"/>
              <a:t>It is generally the reason you can experience the world around you</a:t>
            </a:r>
            <a:endParaRPr lang="en-US" dirty="0"/>
          </a:p>
        </p:txBody>
      </p:sp>
      <p:pic>
        <p:nvPicPr>
          <p:cNvPr id="1026" name="Picture 2" descr="http://www.bodyresults.com/_iscene/rock-climbing-climb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3" t="-1186" b="-1"/>
          <a:stretch/>
        </p:blipFill>
        <p:spPr bwMode="auto">
          <a:xfrm>
            <a:off x="7022591" y="1440432"/>
            <a:ext cx="4498849" cy="473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0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Legs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legs contain the large bones of the lower body</a:t>
            </a:r>
          </a:p>
          <a:p>
            <a:r>
              <a:rPr lang="en-US" dirty="0" smtClean="0"/>
              <a:t>These will be responsible for the movement of the body</a:t>
            </a:r>
          </a:p>
          <a:p>
            <a:r>
              <a:rPr lang="en-US" dirty="0" smtClean="0"/>
              <a:t>They are also designed </a:t>
            </a:r>
            <a:r>
              <a:rPr lang="en-US" dirty="0" err="1" smtClean="0"/>
              <a:t>ot</a:t>
            </a:r>
            <a:r>
              <a:rPr lang="en-US" dirty="0" smtClean="0"/>
              <a:t> hold a large amount of weight</a:t>
            </a:r>
          </a:p>
          <a:p>
            <a:r>
              <a:rPr lang="en-US" dirty="0" smtClean="0"/>
              <a:t>When standing on your feet a large amount of weight is being placed on a small surface of your leg bones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310714" y="2004444"/>
            <a:ext cx="5289883" cy="4172519"/>
            <a:chOff x="6310714" y="2004444"/>
            <a:chExt cx="5289883" cy="4172519"/>
          </a:xfrm>
        </p:grpSpPr>
        <p:pic>
          <p:nvPicPr>
            <p:cNvPr id="8194" name="Picture 2" descr="http://www.nlm.nih.gov/medlineplus/ency/images/ency/fullsize/8844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0714" y="2004444"/>
              <a:ext cx="5043085" cy="4034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10208525" y="5377218"/>
              <a:ext cx="1392072" cy="799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41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Legs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legs consist of four bones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femur</a:t>
            </a:r>
            <a:r>
              <a:rPr lang="en-US" dirty="0" smtClean="0"/>
              <a:t> is the bone of the thigh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patella</a:t>
            </a:r>
            <a:r>
              <a:rPr lang="en-US" dirty="0" smtClean="0"/>
              <a:t> is more commonly known as the kneecap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tibia</a:t>
            </a:r>
            <a:r>
              <a:rPr lang="en-US" dirty="0" smtClean="0"/>
              <a:t> and the </a:t>
            </a:r>
            <a:r>
              <a:rPr lang="en-US" b="1" dirty="0" smtClean="0"/>
              <a:t>fibula</a:t>
            </a:r>
            <a:r>
              <a:rPr lang="en-US" dirty="0" smtClean="0"/>
              <a:t> combine to make the bones of the shin</a:t>
            </a:r>
            <a:endParaRPr lang="en-US" dirty="0"/>
          </a:p>
        </p:txBody>
      </p:sp>
      <p:pic>
        <p:nvPicPr>
          <p:cNvPr id="7170" name="Picture 2" descr="http://upload.wikimedia.org/wikipedia/commons/thumb/7/7e/Human_leg_bones_labeled.svg/2000px-Human_leg_bones_labeled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1690688"/>
            <a:ext cx="3660359" cy="446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0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Femur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femur is the longest and heaviest bone in the body</a:t>
            </a:r>
          </a:p>
          <a:p>
            <a:r>
              <a:rPr lang="en-US" dirty="0" smtClean="0"/>
              <a:t>It articulates at the hip and at the knee</a:t>
            </a:r>
          </a:p>
          <a:p>
            <a:r>
              <a:rPr lang="en-US" dirty="0" smtClean="0"/>
              <a:t>It is often said that this bone is the most painful thing in the body to break</a:t>
            </a:r>
          </a:p>
          <a:p>
            <a:r>
              <a:rPr lang="en-US" dirty="0" smtClean="0"/>
              <a:t>Remember pain is subjective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371684" y="5807631"/>
            <a:ext cx="398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youtu.be/L5W6JyF7br8?t=4m10s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218" name="Picture 2" descr="http://www.thenblawgroup.com/wp-content/uploads/fosamax-femur-fractu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491" y="1825625"/>
            <a:ext cx="3038001" cy="35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09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</a:t>
            </a:r>
            <a:r>
              <a:rPr lang="en-US" dirty="0" smtClean="0"/>
              <a:t>Femur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femur has a pronounced </a:t>
            </a:r>
            <a:r>
              <a:rPr lang="en-US" b="1" dirty="0" smtClean="0"/>
              <a:t>head</a:t>
            </a:r>
            <a:r>
              <a:rPr lang="en-US" dirty="0" smtClean="0"/>
              <a:t> that articulates at the pelvis </a:t>
            </a:r>
          </a:p>
          <a:p>
            <a:r>
              <a:rPr lang="en-US" dirty="0" smtClean="0"/>
              <a:t>Then the </a:t>
            </a:r>
            <a:r>
              <a:rPr lang="en-US" b="1" dirty="0" smtClean="0"/>
              <a:t>femoral shaft </a:t>
            </a:r>
            <a:r>
              <a:rPr lang="en-US" dirty="0" smtClean="0"/>
              <a:t>connects the pelvis to the knee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patellar surface </a:t>
            </a:r>
            <a:r>
              <a:rPr lang="en-US" dirty="0" smtClean="0"/>
              <a:t>is the area where the femur articulates at the patella</a:t>
            </a:r>
            <a:endParaRPr lang="en-US" dirty="0"/>
          </a:p>
        </p:txBody>
      </p:sp>
      <p:pic>
        <p:nvPicPr>
          <p:cNvPr id="10242" name="Picture 2" descr="https://classconnection.s3.amazonaws.com/967/flashcards/560967/gif/femur133148269711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274" y="1811977"/>
            <a:ext cx="4610100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27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Snapping your femur can come from direct contact from a side angle</a:t>
            </a:r>
          </a:p>
          <a:p>
            <a:r>
              <a:rPr lang="en-US" dirty="0" smtClean="0"/>
              <a:t>Mostly happens from older age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www.youtube.com/watch?v=PEgkuoD5VsU</a:t>
            </a:r>
            <a:r>
              <a:rPr lang="en-US" dirty="0" smtClean="0"/>
              <a:t> </a:t>
            </a:r>
          </a:p>
          <a:p>
            <a:r>
              <a:rPr lang="en-US" dirty="0">
                <a:hlinkClick r:id="rId3"/>
              </a:rPr>
              <a:t>https://www.youtube.com/watch?v=_</a:t>
            </a:r>
            <a:r>
              <a:rPr lang="en-US" dirty="0" smtClean="0">
                <a:hlinkClick r:id="rId3"/>
              </a:rPr>
              <a:t>LJCgGq946c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5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Patella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patella</a:t>
            </a:r>
            <a:r>
              <a:rPr lang="en-US" dirty="0" smtClean="0"/>
              <a:t> is a bone located within the patella tendon</a:t>
            </a:r>
          </a:p>
          <a:p>
            <a:r>
              <a:rPr lang="en-US" dirty="0"/>
              <a:t>It is </a:t>
            </a:r>
            <a:r>
              <a:rPr lang="en-US" dirty="0" smtClean="0"/>
              <a:t>used </a:t>
            </a:r>
            <a:r>
              <a:rPr lang="en-US" dirty="0"/>
              <a:t>to </a:t>
            </a:r>
            <a:r>
              <a:rPr lang="en-US" dirty="0" smtClean="0"/>
              <a:t>protect the delicate inner workings of the knee</a:t>
            </a:r>
          </a:p>
          <a:p>
            <a:r>
              <a:rPr lang="en-US" dirty="0" smtClean="0"/>
              <a:t>Direct blows to the knee can be diverted by the patella </a:t>
            </a:r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192804" y="1690687"/>
            <a:ext cx="4486275" cy="4486276"/>
            <a:chOff x="1192804" y="1690687"/>
            <a:chExt cx="4486275" cy="4486276"/>
          </a:xfrm>
        </p:grpSpPr>
        <p:pic>
          <p:nvPicPr>
            <p:cNvPr id="11266" name="Picture 2" descr="http://www.eorthopod.com/sites/default/files/images/knee_bipartite_patella_child_anatomy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2804" y="1690687"/>
              <a:ext cx="4486275" cy="4486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2142699" y="5950424"/>
              <a:ext cx="859808" cy="2265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082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Patella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patella articulates at the patellar surface in the femur</a:t>
            </a:r>
          </a:p>
          <a:p>
            <a:r>
              <a:rPr lang="en-US" dirty="0" smtClean="0"/>
              <a:t>This allows the patella to track up and down in its own notch</a:t>
            </a:r>
          </a:p>
          <a:p>
            <a:r>
              <a:rPr lang="en-US" dirty="0" smtClean="0"/>
              <a:t>However if the patella tracks sideways in the notch, there is friction and rubbing </a:t>
            </a:r>
          </a:p>
          <a:p>
            <a:r>
              <a:rPr lang="en-US" dirty="0" smtClean="0"/>
              <a:t>This is commonly referred to as runners knee </a:t>
            </a:r>
          </a:p>
          <a:p>
            <a:r>
              <a:rPr lang="en-US" dirty="0" smtClean="0"/>
              <a:t>This can be because of improper shoes on hard or slanted surfaces</a:t>
            </a:r>
            <a:endParaRPr lang="en-US" dirty="0"/>
          </a:p>
        </p:txBody>
      </p:sp>
      <p:pic>
        <p:nvPicPr>
          <p:cNvPr id="1026" name="Picture 2" descr="http://news.hikingboots.com/wp-content/uploads/2010/08/cond_pros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154" y="2041270"/>
            <a:ext cx="4798646" cy="338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4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Tibia and Fibula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tibia and the fibula are the bones of the lower leg</a:t>
            </a:r>
          </a:p>
          <a:p>
            <a:r>
              <a:rPr lang="en-US" dirty="0" smtClean="0"/>
              <a:t>These two bones articulate with the knee and the ankle/foot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tibia</a:t>
            </a:r>
            <a:r>
              <a:rPr lang="en-US" dirty="0" smtClean="0"/>
              <a:t> is commonly known as a shinbone</a:t>
            </a:r>
          </a:p>
          <a:p>
            <a:pPr lvl="1"/>
            <a:r>
              <a:rPr lang="en-US" dirty="0" smtClean="0"/>
              <a:t>Remember – Tibia = Toes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fibula </a:t>
            </a:r>
            <a:r>
              <a:rPr lang="en-US" dirty="0" smtClean="0"/>
              <a:t>posterior to the tibia</a:t>
            </a:r>
          </a:p>
          <a:p>
            <a:endParaRPr lang="en-US" dirty="0"/>
          </a:p>
        </p:txBody>
      </p:sp>
      <p:pic>
        <p:nvPicPr>
          <p:cNvPr id="2052" name="Picture 4" descr="http://legacy.owensboro.kctcs.edu/gcaplan/anat/study%20guide/Image739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1" t="5333" r="14403" b="11953"/>
          <a:stretch/>
        </p:blipFill>
        <p:spPr bwMode="auto">
          <a:xfrm>
            <a:off x="1419366" y="1514902"/>
            <a:ext cx="3343701" cy="490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71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Tibia and Fibula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tibia is the major weight bearing bone of the shin</a:t>
            </a:r>
          </a:p>
          <a:p>
            <a:r>
              <a:rPr lang="en-US" dirty="0" smtClean="0"/>
              <a:t>The fibula has such a small diameter because it does not help transfer weight to the ankle or foot</a:t>
            </a:r>
          </a:p>
          <a:p>
            <a:r>
              <a:rPr lang="en-US" dirty="0" smtClean="0"/>
              <a:t>However, it is an important bone to attach muscles to move the ankle and foot</a:t>
            </a:r>
            <a:endParaRPr lang="en-US" dirty="0"/>
          </a:p>
        </p:txBody>
      </p:sp>
      <p:pic>
        <p:nvPicPr>
          <p:cNvPr id="12290" name="Picture 2" descr="http://publications.nigms.nih.gov/biobeat/10-01-20/10-01-20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605" y="1591316"/>
            <a:ext cx="2849628" cy="4263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54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Tarsal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tarsal</a:t>
            </a:r>
            <a:r>
              <a:rPr lang="en-US" dirty="0" smtClean="0"/>
              <a:t> bones make up the ankle and the upper section of the foot</a:t>
            </a:r>
          </a:p>
          <a:p>
            <a:r>
              <a:rPr lang="en-US" dirty="0" smtClean="0"/>
              <a:t>These sections are crucial to be able to walk</a:t>
            </a:r>
          </a:p>
          <a:p>
            <a:r>
              <a:rPr lang="en-US" dirty="0" smtClean="0"/>
              <a:t>They transfer the weight from the body to the ground and vice versa</a:t>
            </a:r>
          </a:p>
          <a:p>
            <a:r>
              <a:rPr lang="en-US" dirty="0" smtClean="0"/>
              <a:t>These bones are significantly thicker and stronger than their counterparts in the wrist</a:t>
            </a:r>
            <a:endParaRPr lang="en-US" dirty="0"/>
          </a:p>
        </p:txBody>
      </p:sp>
      <p:pic>
        <p:nvPicPr>
          <p:cNvPr id="5" name="Picture 2" descr="http://autocww2.colorado.edu/~toldy2/E64ContentFiles/AnatomyAndPhysiology/Foot(anatomy)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4892523" cy="435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26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Introduction to the Appendicular Skeleton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appendicular is composed of four different sections</a:t>
            </a:r>
          </a:p>
          <a:p>
            <a:r>
              <a:rPr lang="en-US" dirty="0" smtClean="0"/>
              <a:t>Each section is used to manipulate the environment around the individual</a:t>
            </a:r>
          </a:p>
          <a:p>
            <a:r>
              <a:rPr lang="en-US" dirty="0" smtClean="0"/>
              <a:t>Each section is composed of entirely different bones that will allow the individual the best chance to survive</a:t>
            </a:r>
          </a:p>
        </p:txBody>
      </p:sp>
      <p:pic>
        <p:nvPicPr>
          <p:cNvPr id="3076" name="Picture 4" descr="https://classconnection.s3.amazonaws.com/119/flashcards/1896119/jpg/f8-1a_appendicular_skel_c13478243100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" b="1474"/>
          <a:stretch/>
        </p:blipFill>
        <p:spPr bwMode="auto">
          <a:xfrm>
            <a:off x="6716796" y="1355557"/>
            <a:ext cx="3609975" cy="550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58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Tarsal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are 7 tarsal bones that make up the foot and the ankle</a:t>
            </a:r>
          </a:p>
          <a:p>
            <a:r>
              <a:rPr lang="en-US" dirty="0" smtClean="0"/>
              <a:t>We will only be learning a few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talus</a:t>
            </a:r>
            <a:r>
              <a:rPr lang="en-US" dirty="0" smtClean="0"/>
              <a:t> transfers weight from the legs to the rest of the foot</a:t>
            </a:r>
          </a:p>
          <a:p>
            <a:pPr lvl="1"/>
            <a:r>
              <a:rPr lang="en-US" dirty="0" smtClean="0"/>
              <a:t>Talus = Top = Tibia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calcaneus</a:t>
            </a:r>
            <a:r>
              <a:rPr lang="en-US" dirty="0" smtClean="0"/>
              <a:t> is commonly referred to as the heel</a:t>
            </a:r>
          </a:p>
          <a:p>
            <a:pPr lvl="1"/>
            <a:r>
              <a:rPr lang="en-US" dirty="0" smtClean="0"/>
              <a:t>Most of the weight of the body is transferred to the ground through the heel</a:t>
            </a:r>
          </a:p>
        </p:txBody>
      </p:sp>
      <p:pic>
        <p:nvPicPr>
          <p:cNvPr id="1028" name="Picture 4" descr="http://www.orthopediatrics.com/binary/org/ORTHOPEDIATRICS/images/page/child_foot_tarsalco_anat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806" y="2209800"/>
            <a:ext cx="5320589" cy="332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68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Metatarsals and Phalanges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metatarsals</a:t>
            </a:r>
            <a:r>
              <a:rPr lang="en-US" dirty="0" smtClean="0"/>
              <a:t> are the bones of the middle foot</a:t>
            </a:r>
          </a:p>
          <a:p>
            <a:r>
              <a:rPr lang="en-US" dirty="0" smtClean="0"/>
              <a:t>These bones make up the foot beginning in the middle of your arch</a:t>
            </a:r>
          </a:p>
          <a:p>
            <a:r>
              <a:rPr lang="en-US" dirty="0" smtClean="0"/>
              <a:t>These bones articulate with the metatarsals</a:t>
            </a:r>
            <a:endParaRPr lang="en-US" dirty="0"/>
          </a:p>
        </p:txBody>
      </p:sp>
      <p:pic>
        <p:nvPicPr>
          <p:cNvPr id="3074" name="Picture 2" descr="https://c2.staticflickr.com/4/3432/3363032515_490f88dcb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823" y="1688448"/>
            <a:ext cx="3672713" cy="462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5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Metatarsals and Phalanges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metatarsals are give a roman numeral system similar to the metacarpals</a:t>
            </a:r>
          </a:p>
          <a:p>
            <a:r>
              <a:rPr lang="en-US" dirty="0" smtClean="0"/>
              <a:t>The first metatarsal is the bone associated with the big toe</a:t>
            </a:r>
          </a:p>
          <a:p>
            <a:r>
              <a:rPr lang="en-US" dirty="0" smtClean="0"/>
              <a:t>From there we label across II - V</a:t>
            </a:r>
            <a:endParaRPr lang="en-US" dirty="0"/>
          </a:p>
        </p:txBody>
      </p:sp>
      <p:pic>
        <p:nvPicPr>
          <p:cNvPr id="4098" name="Picture 2" descr="http://www.foot-pain-explored.com/images/Foot_bones_wiki_labelledMT2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654" y="1353629"/>
            <a:ext cx="3502025" cy="537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56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Metatarsals and Phalanges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phalanges</a:t>
            </a:r>
            <a:r>
              <a:rPr lang="en-US" dirty="0" smtClean="0"/>
              <a:t> are the bones of the toes</a:t>
            </a:r>
          </a:p>
          <a:p>
            <a:r>
              <a:rPr lang="en-US" dirty="0" smtClean="0"/>
              <a:t>Much like the fingers, there are proximal middle and distal sections to each toe</a:t>
            </a:r>
          </a:p>
          <a:p>
            <a:r>
              <a:rPr lang="en-US" dirty="0" smtClean="0"/>
              <a:t>However, the “great toe” (big toe) is given the name </a:t>
            </a:r>
            <a:r>
              <a:rPr lang="en-US" b="1" dirty="0" smtClean="0"/>
              <a:t>hallux</a:t>
            </a:r>
          </a:p>
          <a:p>
            <a:r>
              <a:rPr lang="en-US" dirty="0" smtClean="0"/>
              <a:t>This toe only has two bones </a:t>
            </a:r>
            <a:endParaRPr lang="en-US" dirty="0"/>
          </a:p>
        </p:txBody>
      </p:sp>
      <p:pic>
        <p:nvPicPr>
          <p:cNvPr id="5122" name="Picture 2" descr="http://upload.wikimedia.org/wikipedia/commons/c/cc/Phalanges_of_left_foot07_inferior_view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22"/>
          <a:stretch/>
        </p:blipFill>
        <p:spPr bwMode="auto">
          <a:xfrm>
            <a:off x="6535524" y="1825625"/>
            <a:ext cx="4518025" cy="3744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17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https://www.youtube.com/watch?v=SLGfx4aKPE8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5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Introduction to the Appendicular Skeleton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pectoral girdle </a:t>
            </a:r>
            <a:r>
              <a:rPr lang="en-US" dirty="0"/>
              <a:t>articulates the </a:t>
            </a:r>
            <a:r>
              <a:rPr lang="en-US" dirty="0" smtClean="0"/>
              <a:t>upper limbs around </a:t>
            </a:r>
            <a:r>
              <a:rPr lang="en-US" dirty="0"/>
              <a:t>the body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upper limbs </a:t>
            </a:r>
            <a:r>
              <a:rPr lang="en-US" dirty="0" smtClean="0"/>
              <a:t>are used to manipulate tools and increase balance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pelvic girdle </a:t>
            </a:r>
            <a:r>
              <a:rPr lang="en-US" dirty="0" smtClean="0"/>
              <a:t>handles weight load and helps move the lower limbs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lower limbs </a:t>
            </a:r>
            <a:r>
              <a:rPr lang="en-US" dirty="0" smtClean="0"/>
              <a:t>allow for movement and support</a:t>
            </a:r>
            <a:endParaRPr lang="en-US" dirty="0"/>
          </a:p>
        </p:txBody>
      </p:sp>
      <p:pic>
        <p:nvPicPr>
          <p:cNvPr id="6" name="Picture 2" descr="http://upload.wikimedia.org/wikipedia/commons/thumb/7/7c/Appendicular_skeleton_diagram.svg/2000px-Appendicular_skeleton_diagram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886" y="1471927"/>
            <a:ext cx="2791324" cy="516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63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Pectoral Girdle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Each arm articulates with the trunk at the </a:t>
            </a:r>
            <a:r>
              <a:rPr lang="en-US" b="1" dirty="0" smtClean="0"/>
              <a:t>pectoral girdle</a:t>
            </a:r>
          </a:p>
          <a:p>
            <a:r>
              <a:rPr lang="en-US" dirty="0" smtClean="0"/>
              <a:t>It consists of two broad flat scapulae and two clavicles</a:t>
            </a:r>
          </a:p>
          <a:p>
            <a:r>
              <a:rPr lang="en-US" dirty="0" smtClean="0"/>
              <a:t>The movements of the scapulae and the clavicles  position the shoulder joints and provide  base for arm movement</a:t>
            </a:r>
            <a:endParaRPr lang="en-US" dirty="0"/>
          </a:p>
        </p:txBody>
      </p:sp>
      <p:pic>
        <p:nvPicPr>
          <p:cNvPr id="2050" name="Picture 2" descr="https://encrypted-tbn3.gstatic.com/images?q=tbn:ANd9GcRPPPe9QlNnFRRT-Uef4Vrokvn_p0IeLO4SAXqKNpmXSTV4e5a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1"/>
          <a:stretch/>
        </p:blipFill>
        <p:spPr bwMode="auto">
          <a:xfrm>
            <a:off x="6239383" y="1970563"/>
            <a:ext cx="5208905" cy="35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19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Pectoral Girdle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clavicles</a:t>
            </a:r>
            <a:r>
              <a:rPr lang="en-US" dirty="0" smtClean="0"/>
              <a:t> are “S” – shaped bones that originate at the superior lateral border of the manubrium </a:t>
            </a:r>
          </a:p>
          <a:p>
            <a:r>
              <a:rPr lang="en-US" dirty="0" smtClean="0"/>
              <a:t>These bones are relatively fragile and are the main reason that people have to wear shoulder pads when they play various contact sports</a:t>
            </a:r>
          </a:p>
          <a:p>
            <a:r>
              <a:rPr lang="en-US" dirty="0" smtClean="0"/>
              <a:t>You can feel the clavicle move against your sternum when you raise or lower your shoulder joints</a:t>
            </a:r>
            <a:endParaRPr lang="en-US" dirty="0"/>
          </a:p>
        </p:txBody>
      </p:sp>
      <p:pic>
        <p:nvPicPr>
          <p:cNvPr id="3074" name="Picture 2" descr="http://upload.wikimedia.org/wikipedia/commons/9/98/Clavicle_-_animation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384" y="1690688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70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Pectoral Girdle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anterior body of each </a:t>
            </a:r>
            <a:r>
              <a:rPr lang="en-US" b="1" dirty="0" smtClean="0"/>
              <a:t>scapula</a:t>
            </a:r>
            <a:r>
              <a:rPr lang="en-US" dirty="0" smtClean="0"/>
              <a:t> forms a broad triangle</a:t>
            </a:r>
          </a:p>
          <a:p>
            <a:r>
              <a:rPr lang="en-US" dirty="0" smtClean="0"/>
              <a:t>The muscles that attach to the scapula move the shoulder, rotator cuff and the humorous</a:t>
            </a:r>
          </a:p>
          <a:p>
            <a:r>
              <a:rPr lang="en-US" dirty="0" smtClean="0"/>
              <a:t>This allows for a large range of movements of the shoulder and upper arm</a:t>
            </a:r>
            <a:endParaRPr lang="en-US" dirty="0"/>
          </a:p>
        </p:txBody>
      </p:sp>
      <p:pic>
        <p:nvPicPr>
          <p:cNvPr id="4098" name="Picture 2" descr="http://www.daviddarling.info/images/scapu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10" y="1690688"/>
            <a:ext cx="4331081" cy="408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33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Glenohumeral Joint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Where the scapula and the upper arm bones meet is called the </a:t>
            </a:r>
            <a:r>
              <a:rPr lang="en-US" b="1" dirty="0" smtClean="0"/>
              <a:t>glenohumeral joint</a:t>
            </a:r>
          </a:p>
          <a:p>
            <a:r>
              <a:rPr lang="en-US" dirty="0" smtClean="0"/>
              <a:t>At the glenohumeral joint the scapula articulates with the humerus, the proximal bone of the upper limb</a:t>
            </a:r>
          </a:p>
          <a:p>
            <a:r>
              <a:rPr lang="en-US" dirty="0" smtClean="0"/>
              <a:t>Both bones are set an anchored in the joint with a mixture of connective tissue and muscle tissue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026" name="Picture 2" descr="http://www.eorthopod.com/images/ContentImages/shoulder/shoulder_dislocation/shoulder_dislocation_anatomy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7"/>
          <a:stretch/>
        </p:blipFill>
        <p:spPr bwMode="auto">
          <a:xfrm>
            <a:off x="435990" y="1922336"/>
            <a:ext cx="5406501" cy="388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54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1933</Words>
  <Application>Microsoft Office PowerPoint</Application>
  <PresentationFormat>Widescreen</PresentationFormat>
  <Paragraphs>209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Calibri Light</vt:lpstr>
      <vt:lpstr>Office Theme</vt:lpstr>
      <vt:lpstr>Appendicular Skeleton</vt:lpstr>
      <vt:lpstr>Introduction to the Appendicular Skeleton</vt:lpstr>
      <vt:lpstr>Introduction to the Appendicular Skeleton</vt:lpstr>
      <vt:lpstr>Introduction to the Appendicular Skeleton</vt:lpstr>
      <vt:lpstr>Introduction to the Appendicular Skeleton</vt:lpstr>
      <vt:lpstr>The Pectoral Girdle</vt:lpstr>
      <vt:lpstr>The Pectoral Girdle</vt:lpstr>
      <vt:lpstr>The Pectoral Girdle</vt:lpstr>
      <vt:lpstr>Glenohumeral Joint</vt:lpstr>
      <vt:lpstr>Glenohumeral Joint</vt:lpstr>
      <vt:lpstr>The Upper Limbs</vt:lpstr>
      <vt:lpstr>The Upper Limbs</vt:lpstr>
      <vt:lpstr>Humerus</vt:lpstr>
      <vt:lpstr>Humerus</vt:lpstr>
      <vt:lpstr>Radius and Ulna</vt:lpstr>
      <vt:lpstr>Radius and Ulna</vt:lpstr>
      <vt:lpstr>Radius and Ulna</vt:lpstr>
      <vt:lpstr>Radius and Ulna</vt:lpstr>
      <vt:lpstr>Carpal Bones</vt:lpstr>
      <vt:lpstr>Carpal Bones</vt:lpstr>
      <vt:lpstr>Carpal Bones</vt:lpstr>
      <vt:lpstr>Carpal Bones</vt:lpstr>
      <vt:lpstr>Metacarpals and Phalanges</vt:lpstr>
      <vt:lpstr>Metacarpals and Phalanges</vt:lpstr>
      <vt:lpstr>Metacarpals and Phalanges</vt:lpstr>
      <vt:lpstr>The Pelvic Girdle</vt:lpstr>
      <vt:lpstr>The Pelvic Girdle</vt:lpstr>
      <vt:lpstr>The Pelvis</vt:lpstr>
      <vt:lpstr>The Pelvis</vt:lpstr>
      <vt:lpstr>The Legs</vt:lpstr>
      <vt:lpstr>The Legs</vt:lpstr>
      <vt:lpstr>The Femur</vt:lpstr>
      <vt:lpstr>The Femur</vt:lpstr>
      <vt:lpstr>Video</vt:lpstr>
      <vt:lpstr>The Patella</vt:lpstr>
      <vt:lpstr>The Patella</vt:lpstr>
      <vt:lpstr>Tibia and Fibula</vt:lpstr>
      <vt:lpstr>Tibia and Fibula</vt:lpstr>
      <vt:lpstr>Tarsal Bones</vt:lpstr>
      <vt:lpstr>Tarsal Bones</vt:lpstr>
      <vt:lpstr>Metatarsals and Phalanges</vt:lpstr>
      <vt:lpstr>Metatarsals and Phalanges</vt:lpstr>
      <vt:lpstr>Metatarsals and Phalanges</vt:lpstr>
      <vt:lpstr>Video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Appendicular Skeleton</dc:title>
  <dc:creator>Owdij, Michael</dc:creator>
  <cp:lastModifiedBy>Owdij, Michael</cp:lastModifiedBy>
  <cp:revision>34</cp:revision>
  <dcterms:created xsi:type="dcterms:W3CDTF">2014-11-13T13:17:49Z</dcterms:created>
  <dcterms:modified xsi:type="dcterms:W3CDTF">2014-11-25T11:44:47Z</dcterms:modified>
</cp:coreProperties>
</file>