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8" r:id="rId7"/>
    <p:sldId id="261" r:id="rId8"/>
    <p:sldId id="266" r:id="rId9"/>
    <p:sldId id="265" r:id="rId10"/>
    <p:sldId id="263" r:id="rId11"/>
    <p:sldId id="267" r:id="rId12"/>
    <p:sldId id="269" r:id="rId13"/>
    <p:sldId id="274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46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04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1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4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5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5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11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8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8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17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5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50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7F4CD-ED44-428D-91A3-0D251492F836}" type="datetimeFigureOut">
              <a:rPr lang="en-US" smtClean="0"/>
              <a:t>10/23/2015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54B22-89AB-45BB-AAEB-EE7D951EB8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4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ttkHVBu2IA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Anaerobic Cellular Respiration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Alcoholic Fermentation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00600" y="1295400"/>
            <a:ext cx="4038600" cy="51816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Alcoholic fermentation </a:t>
            </a:r>
            <a:r>
              <a:rPr lang="en-US" dirty="0" smtClean="0"/>
              <a:t>happens in fungi, some bacteria plant cells</a:t>
            </a:r>
          </a:p>
          <a:p>
            <a:r>
              <a:rPr lang="en-US" dirty="0" smtClean="0"/>
              <a:t>Yeast is the most common organism that does this</a:t>
            </a:r>
          </a:p>
          <a:p>
            <a:r>
              <a:rPr lang="en-US" dirty="0" smtClean="0"/>
              <a:t>It changes pyruvic acid to ethyl alcohol</a:t>
            </a:r>
          </a:p>
          <a:p>
            <a:r>
              <a:rPr lang="en-US" dirty="0" smtClean="0"/>
              <a:t>It also causes the loss of one molecule of CO2 and the gain of one NAD+</a:t>
            </a:r>
          </a:p>
        </p:txBody>
      </p:sp>
      <p:pic>
        <p:nvPicPr>
          <p:cNvPr id="3074" name="Picture 2" descr="http://eofdreams.com/data_images/dreams/bread/bread-0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62"/>
          <a:stretch/>
        </p:blipFill>
        <p:spPr bwMode="auto">
          <a:xfrm>
            <a:off x="228599" y="1905000"/>
            <a:ext cx="4357511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01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Alcoholic Fermentation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Alcoholic fermentation </a:t>
            </a:r>
            <a:r>
              <a:rPr lang="en-US" dirty="0" smtClean="0"/>
              <a:t>takes pyruvate and converts it to a 2 carbon molecule known as ethanol</a:t>
            </a:r>
          </a:p>
          <a:p>
            <a:r>
              <a:rPr lang="en-US" dirty="0" smtClean="0"/>
              <a:t>This process oxidizes NADH into NAD+ and releases CO</a:t>
            </a:r>
            <a:r>
              <a:rPr lang="en-US" baseline="-25000" dirty="0" smtClean="0"/>
              <a:t>2</a:t>
            </a:r>
            <a:r>
              <a:rPr lang="en-US" dirty="0" smtClean="0"/>
              <a:t> into the environment</a:t>
            </a:r>
          </a:p>
          <a:p>
            <a:endParaRPr lang="en-US" baseline="-25000" dirty="0"/>
          </a:p>
        </p:txBody>
      </p:sp>
      <p:pic>
        <p:nvPicPr>
          <p:cNvPr id="4098" name="Picture 2" descr="http://chemcases.com/alcohol/fig%2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4231341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934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Alcoholic 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Alcoholic fermentation has been used by humans for hundreds of years</a:t>
            </a:r>
          </a:p>
          <a:p>
            <a:r>
              <a:rPr lang="en-US" dirty="0" smtClean="0"/>
              <a:t>This process gives us bread, cheeses, yogurts and alcohols</a:t>
            </a:r>
          </a:p>
          <a:p>
            <a:endParaRPr lang="en-US" dirty="0"/>
          </a:p>
        </p:txBody>
      </p:sp>
      <p:pic>
        <p:nvPicPr>
          <p:cNvPr id="11266" name="Picture 2" descr="http://www.champagnesiret.com/Images/F%FBt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050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89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Video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www.youtube.com/watch?v=FttkHVBu2IA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2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Macromolecules?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Ok, we have broken down glucose…</a:t>
            </a:r>
          </a:p>
          <a:p>
            <a:r>
              <a:rPr lang="en-US" dirty="0" smtClean="0"/>
              <a:t>However other things can be broken down for energy</a:t>
            </a:r>
          </a:p>
          <a:p>
            <a:r>
              <a:rPr lang="en-US" dirty="0" smtClean="0"/>
              <a:t>Complex carbohydrates can be broken down into monosaccharides and given the same process</a:t>
            </a:r>
            <a:endParaRPr lang="en-US" dirty="0"/>
          </a:p>
        </p:txBody>
      </p:sp>
      <p:pic>
        <p:nvPicPr>
          <p:cNvPr id="12290" name="Picture 2" descr="https://encrypted-tbn1.gstatic.com/images?q=tbn:ANd9GcTAaHJuHW8bUFLvYWse33UW3yIOcdAoOg5_huAhrFWZT8bmYOXvUjQ3yL9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1981200"/>
            <a:ext cx="445595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15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Macromolecules?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Fats contain a high number of hydrogens</a:t>
            </a:r>
          </a:p>
          <a:p>
            <a:r>
              <a:rPr lang="en-US" dirty="0" smtClean="0"/>
              <a:t>This means they can easily be broken down in order to power oxidative phosphorylation</a:t>
            </a:r>
          </a:p>
          <a:p>
            <a:r>
              <a:rPr lang="en-US" dirty="0" smtClean="0"/>
              <a:t>Remember how fats contain 9kc/gram of energy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314" name="Picture 2" descr="http://www.proteinpower.com/drmike/wp-content/uploads/2008/02/triglyceri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7"/>
          <a:stretch/>
        </p:blipFill>
        <p:spPr bwMode="auto">
          <a:xfrm>
            <a:off x="304800" y="1371600"/>
            <a:ext cx="396096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78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Macromolecules?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Proteins can be used for fuel as well</a:t>
            </a:r>
          </a:p>
          <a:p>
            <a:r>
              <a:rPr lang="en-US" dirty="0" smtClean="0"/>
              <a:t>You body often will go through carbohydrates and fats first because they are easier to break down</a:t>
            </a:r>
          </a:p>
          <a:p>
            <a:r>
              <a:rPr lang="en-US" dirty="0" smtClean="0"/>
              <a:t>In order to be used, proteins must first be broken down to individual amino acids</a:t>
            </a:r>
            <a:endParaRPr lang="en-US" dirty="0"/>
          </a:p>
        </p:txBody>
      </p:sp>
      <p:pic>
        <p:nvPicPr>
          <p:cNvPr id="14338" name="Picture 2" descr="http://www.whitetigernaturalmedicine.com/wp-content/uploads/2012/02/amino-acid-stru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249223" cy="405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74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By Side Comparison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283598"/>
              </p:ext>
            </p:extLst>
          </p:nvPr>
        </p:nvGraphicFramePr>
        <p:xfrm>
          <a:off x="381000" y="1676400"/>
          <a:ext cx="8382000" cy="47244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4000"/>
                <a:gridCol w="1516743"/>
                <a:gridCol w="1516743"/>
                <a:gridCol w="2554514"/>
              </a:tblGrid>
              <a:tr h="7935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 of Molecule Produced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Lactic Acid Fermentation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Alcoholic Fermentation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Aerobic</a:t>
                      </a:r>
                      <a:r>
                        <a:rPr lang="en-US" baseline="0" dirty="0" smtClean="0"/>
                        <a:t> Respiration</a:t>
                      </a:r>
                      <a:endParaRPr lang="en-US" dirty="0"/>
                    </a:p>
                  </a:txBody>
                  <a:tcPr/>
                </a:tc>
              </a:tr>
              <a:tr h="14170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ATP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14170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109675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33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Aerobic… 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reviewed aerobic respiration</a:t>
            </a:r>
          </a:p>
          <a:p>
            <a:r>
              <a:rPr lang="en-US" dirty="0" smtClean="0"/>
              <a:t>This is the process of taking molecules of glucose and breaking them down using oxygen from the environment</a:t>
            </a:r>
          </a:p>
          <a:p>
            <a:r>
              <a:rPr lang="en-US" dirty="0" smtClean="0"/>
              <a:t>It provides a huge amount of energy to a cell that can do it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VFRUXFBcXFRcVFBcWGBQYGBcXFxgXFBQYHCggGBolHBcUITEiJSkrLi4uFx8zODQsNygtLisBCgoKDg0OGxAQGiwkHCQsLCwsLC4sLCwsLCwsLCwsLCwsLCwsLCwsLCwsLCwsLCwsLCwsLCwsLCwsLCwsLCwsLP/AABEIAMIBAwMBIgACEQEDEQH/xAAcAAABBQEBAQAAAAAAAAAAAAAAAgMEBQYBBwj/xABFEAACAQIDBQUDCQYEBQUAAAABAgADEQQSIQUGMUFREyJhcZEygaEHFCNCcrHB0fBSU2KCkrIVM+HxQ5OiwtIWJFSDw//EABgBAQEBAQEAAAAAAAAAAAAAAAABAgME/8QAJBEBAQACAgICAgMBAQAAAAAAAAECERIhAzFBURNhIkJS8DL/2gAMAwEAAhEDEQA/APJoQhNIIQhAIQhAIQhAIQhAIQhAIQhAITWbK3HdqdOtiaqYWnUF6eYZqlRf2lp3Fh0JPulrid0cIlI1KXzjEFWCkN3EN+hVLidMfHcvSW6efQm1xOx9noArjFI1gWIKkAnllKkyBtTdPLhzisNU7agGyvdctSn0JX6y+OnlJlhcTbMwhCYUQhCAQhCAQhCAQhCAQhCAQhCAsCE6sIDcIQgEIQgEIQgEIQgEIQgEIQgEtt2cAKtbvexTU1H8QCAB72Kj3ypmv3aphNn4qt9d6tOiv2QuZjfzdPSaxm6VsNzkTFYjtcT3wzWTNeyoNFsOU9O2tSoUcKwCqEuugtxuOfMzw7B4t1C5L2Cjh5Sdj9u1WwzU851dTY/w3/Oejj6v0xWj37wOGDZQovYEsDY6/CZ7c2rWR3oMC+FbMCDa12A4DxGhtKvaGOeo3Esfy0j+xccVYA6G+t5brcJ6ZTefZfzbFVqPJX7vird5T6ESrm8+VnC/SYbEfvcOFb7VNiv9pSYOebKatjcEIQmQQhCAQhCAQhCAQhCAQhCA4sILCA3CEIBCEIBCEIBCEIBCEIBCEIBNxgK1Olsqn21wj16rsy6mw7NRYaXJykAXHjpMPNP8oamjhcFhibWQuy87nUlv5nZf5GmsbrtKg1d97IEpUERRcZszh2BJIzZGAvr0k7Ze+1IIO0pOWXNcgBwb5bEkkePLpMtsvA5gSyGwFwxVmB6KMugPnLjd/YNTE1VWlT7LOGVWe6K7rZiEZtCQoJI+IuL6mef2ahO1t6rlRTp5QLk9pxNySLqp5CLwm+neTtqNIqp9qkuRyOaseDr4Ee+QamGYMWNEuGeyuFLqctlYKeBsbxnb2yWp2fs2VSOLLkzX6Le+hvy5SXLL2uo9K39rritnUq1JbJTqllt9WnV0tbkAygeF7efmU2/yX4n5zhsRgXP1CyX/AGWsr2+ywov/ACNMZiaDU3ZHBDKxVgeIINiJMu+yG4QhMghCEAhCEAhCEAhCEAhCEBYMI9TpXAhLo2jQiss7kgIhF5IZI0EQjnZmHZGNUNwjnZGHZGNU2bhHexMOxMapuGoRxqREOyjVTcWu6KoMUlSoAUpBqzA8GyC6qfNsg98pN6Mc1bEO7G55nxN2PxYyypVhRoux4uwX+VO+w95NP0mZdyxJPEm598XqaWNtu98oWKwmGNKgKCoTfWjna456tb1EusTt96poNtHE1qJZXYdilqmS1lANMAqrG/h3TIu4+wcK+KSpil7OjlzZA4akKiLmLGpchqJsWFidQVJ01zu9W2amPxtSuFZgzWpqFJKU1uEWwHG2vmTF3ILShvVXoKRhKz8T3iqln1JzMHU3PXN1lVt/ejEYtf8A3DI5UWBFKnTNyeeRRrx9I5u/g6tKqprUKnZN3amZGUKpuCxuOXH08JA29gxSfS2utjfTTQnrodOvHzm6EbqbVOGxVKqL91u94qRlce9Sw980W+rZ64q3uXWznqyd2/vXIffMODYzVUq/b4cG92S2bqLaAnwK296max7mi/astO2j/ZTj0+EcanKGbTke7Od7MRxqcoYhHWSOdkI405RGhJQpCd7IWuRwl405xFtC0fSnFimI4nOItoWkk0xO06d/1xjinNGtCTBTHQQjhTmbK385wRy06VvNKbiSI6J3LGkIU3ihApHEF4DdoCO5IZZUNQjuWcKQGytxaNreTKWHZtFBPkPvkg7EqXvdBfiC1zf+UGNEQtrYUPg1ddWpORUGaxRWN1qKv1gTZSeWUaa3mWmvxWDWmCXqKB4Am/kCBeUOIq0TwVvEiy+8Lc3mM523i4HelSUpVZRVvdVYgWVrd6x1NwD6RpdqVhwrVR/9jfnJWJr0mUU0JCrqubiSdTfx+Er3omc60dbaVY8atQ+bt+c7QfPmVu8xUFWJ1UrrqeNsoYW8ukbTDE+HnpLHD4mjSFhd2OjN4dAOkQU8vN2qI+ldmK2pFVH7xm0C2tqvEnhawlZSrItzkub6Zjpblp1kkbUb9lfjLjqXbN2tAJxx3vQSBR2rr3lFudjY/GaCjg6bjMtQa62tf7tfhOssvpjjYrss7lkqthSvQ+UbyTWmTKJc+Ucyx6jS089fyixRjSWo2WJqDl01PnJbJYX9POMrSjRs3liSskFYlhyEaNmMl9PWO5Y6qWhGk2QFhFhTCA3ToN00j64U9JajDX1Gh+Bi0pHgRrzBm5g3tT/NS2nSdGz36fES4bCcxoRH6OujCx+B8vyl/Gm1A2Afp8RAYBwdAPWaL5uP94w+HKn+Hx5eBl/GclT8ybp8Y5R2azC4t6y4p0Y/Rp5Tm/qHUdR4yzxpyUv+EPyy+sg7TqU8ObVDnflTQ6/zt9UepM0lWq1ao1LDWGQXrVzqlEeA+tUPJYYLDUl/ylH23JZ6h5u+upJ8pnLH6ax/bFvtnEVCEooqXICqi5ib9S1/XSWtLd7F1FY1KxQhQQuYksSbZe4QARqba6CbzdTZCV8Q3eLlUJZjayXIGVQNATc+Okd+Uan2eHRaa5QayDTiQKdQm/8A0yY+Ke8qXP4ih3J+TKliKb1a1Rn+kNMahRcKCdSTf2vhMPvzu22CxBSwNOwyspzBhwJPMG957TuDhXTBJx+kepV9W7MfCmPWY7efD1K+LqAD2Aiaa8BmPxYzf4cLjr0nO7eVYbBvUZURSWb2QBx0vpF1cI6sUcFWU2IPL9aT0bYmwqi4zDXVgTVt7J1urfheXm9u5hq4RsSo+lpmoSLG9RFVRktzYEMR5kc5wz8HH1W55Pt4syRMnYulqF8L+vCMnDmcNOhVDC3AMn0sJRDFal7W0YEjUcbADx59JIw9KwHgBI+06RDgW+oD/Vr91pqI5WwdMBCjNZhdr2OXUi1tL8I5jNhuppi6XYAkr9W5soPO/uk44QqlIEcaQb+ok/cRNFjMAbUnZbh6AuBa+jMpJU+IOnlNTGVLWZfBYugLgionjr9+o9xjuztoJUOWqCjc7ffqNR8fOXKu6C1N9Ohvp+I8uHhIW29liqnaqQKq8SNLgcOHG3X8jN6s9J79r5dlpYHUgjSxHDlOV9nqoHG5OmvIcT90qtyNuEuMPVIFzYX4AngR0B9LkdZr2w2di3Lgv2R+fH3z1Ycc8dx5ssbje1C+zFNuOnCJOzV6H3maL5vYRqnhM5tbujj4nks1fHE2oqOyVIzEHXgL8v8AWA2dTHBfiZoqtP8A0kOtTtxmbhIbtUtTAp0+JiDg1GmW/rJ9TTz+7wnMPh3qsKdFWdzwAGsxY1JVa1Bbzs3eyt2MAaS/OcQaVbXtKbd1kYEgggwnPni6cFHU2LUXENhk+kqKxWyahram360lsm52MYWOHbwN0BHkbzO7D26+HrLWQgsCfauQwOhDec26/KtU/wDjp/W35TduX9dEn2zu0Nh1aLBayMhIuOFm8iCQZZLuLimAPYnXXVkB/u0Mjbz76NiwgZFphCSMpJJJ04nh5Swo/KrWVQGp0mIFixzC/iQDxmrllqak2THsldx8ZzpA+OdB/wB0UNx8Z+6Hjeon5xup8rlf91R/6/8AyjTfK5if3VD+l/8AznP8nk/S8Z+0uluFix9RbeNRdJh9/wDaRwTHDLlNe3eKsGFIHkbfX8OV5Z7wfLTi1QpTWirsLZgjXS/MXYi/SeSgvUcsSWYtmZibkkm5JJnPLz5+umphPba4TauTCUaSDLdWepzL1CzAk9eGg6W6SdQfQWNxbr/d4zIvUI1PDgPx/XiYutjbIbMQPA2+MTNdPWvk627TRsQz6hES1uB9rQAe6XOP3qwOeicQDYtUYaXAA7IXI6cfjPnuntKpeyu6qdLBiLmxAJseOsa+dVCe8zNYcGJOnTjcDyieZOHb6+3aq0jh6Sgrm7NSU0uCyhyLfzTKvhE7Ws5YBqlZzwOgzZQPQTHbjfKxR7X/AN8gpO2q1KYPZ8wQyHVNLcyL34CKobxs5zNaxNx1114cxrOvi4y27Yyleh7L2V9PQfQhS7A+VMp/+k0mLwasmSxtmU6eDBvS4lDuhtMVioAtkpMf6mW39pmpM4+bK828J/F4pvDu7hvn+Jbs6YUVFspUEX7NC1gQfrEmZbeDZtCzEKt8thlW2t+Mt959q3xOIbWxrVLaHWzWH3TJYzGliMxCLmW5bTS4vczrdSa0ne1p/h2G9paptzTKSw15HW/pLSjhtm1RULVXWrnpLSAW4cdlTstjrxbjp77TH47eaigAoozsDqzmyHmMqjvW87cJSY7b1aqztdaeaxYU1yDRQunPgBz1nK5YxrVr6K/wTAth6T1qV6gRQCjEaWuD058bcp57v8yUalFaQbIEa5Y6klgbg8PSeVrj6o07SpYcBnaw+MVh9oOpuSWHMMSfjykvkn0ca2wqXW97+PORvnZXhKentVAvE36c/fIdXaDFrjh0/OTlprTm0quWsSotY8uhAJHlxnsPybYr5+yU2YKQl3ItdgLcPE/gZ43tIXIYc1HwJkrd7ar4eoCrFehBI91xwl8fkuFuvlnLGZR9RHcmj+3V9V/8Yf8Aoih+3VHkyj/tniK70Vz/AMar/wA1/wA4ttv1v3tX/mP+c7bz/wBufGf5euba3Ow9OhUqdrUUqjMCzKRcDQEZRxOnvkPdvcqhXw1OrUqOWcZu4wAXw4HUTyittZ20Z2YfxMT8CYy2NbgCR4AmXd1rkam/T2fGfJ/glRmapUUAEljUWw8T3Zitw96aWCqVO1QlX4VFW7La+lv2TMNUxTHibyNVxZ4CZ+LLdrrvqNvtn5QmqVndaNHKT3c6hmsAAMx66Qnn94THTSZTqySlaUiYlRzPpH1xydT6RM2tLntZFqnp6SNTxKngT6TlasAL963W0tyRx3ldtDaOQWBu33TuOxyqul7nheVez8Iaz2JsOLMeU55ZfTSTs3Y1WuQ1iFYnvHnbifHXTz8ja8qYanTChOnPiTY3v6R9calKn2dMLpYnXXUWux9/AfsctJR1dqd48SeF+FtT7PTy5ydRO6Np0AO9ntmW6hTxscpNxwGnnwNraynqPeLxFcsdfv090YmLWnVOssVpXP8AJf0YfnK4CXeFXvqP4H+Fj+EsSq7GUspA/hP3tLLd7ditjA5olc1MAlS2ViCwUZB9bUjyjO16eo+yf7jPQPkeoP2eONOr2bBcKASqsDesx1B14KQLEcZddimwu4u16etPtEvoSlVx65ZX7QG0qdXsKmLr9oCq5O2xBILAFRa2pIZbW6z1ahu/UNW4pguaubO+yEID5r5jUz2Aza5vfMRtBz/imLFamcUcqhsgWnbLTRQwDlgAAADqeE1Jhv8AldT7+iY55dYY8r9T3VQNwcW9RaT1LVagcolRK6l8gu3eq01W485kMXQCNYMG04gED4i89v3M2XSG1sGwpoofBVnKXRmU6oS2VFANmYc+eus8Tx9LKU8aat6i8mfH+t3PteOePWcsv1fgwiXvOlbD32i6A4+6dq8vM/gJgMmJi2iJB2dBiYQJlFLkDnLF8KpUtfW4Fv2ryv2fVs4OnS55ePn+cnjEAMLcAt+hv04fq/KWIMPiTTNm4cNfq+BlqMQJXVyHXMctzfhz6X5dQBztzjOGr5O6fZ5E65PP+Gbxy10WbW/bQ7WRQz5gMq687aW6x1n05ek3KzQ9bpGmqRl8Sw5D0jfbv0HpJclP5zCMiq/h6Qk2FZBFqiyOEgKQ8Y0qZSGukminpqND4ypQW4S0P+X7vwmoii26RdQPGXW6OAVl71hm17wNrDhZxqDx6ceMze0lAYAdJot38cMgCnvAWYciBwuOmg1mJ/6L6aepufRZMgFRGvp3rszHL7N+IIsb2B+JmZ2ruayXyMcwJBD2A429vSx0PGXNPaZAyhrC+oJNxrybp4T0Pduvh8ThKtF1LWUvfi46sg8PiJ1mOOTO7O3z1Xw7Ie+pU+ItGput5dk5bpcMp1Rxz6e+Yd0IJB4icMseNblFPiPOXOEPfpnr2g9VJ/EykllhXOZPJv7IhUvaQu38rafzL/rNx8neForhcc9el2oJwioi0hVckmr7NP69jlYj+HwmCrNdl6lSPdofznrvyR0EZc1u+uLpBCCbXFLEcuB7paaRG+cbPSr9JhqapfMaT7FKVezubWdsR7s+S1wdOUxu28WaOLrV8CnZ0W0QGkAFUKAwK+yNQxI8Z7BtFc+3MTcXy7NpBQQD7WI1tfzb1mCRUOxsazD6T57ilXTXKKa6X5AEn3sZueLHPHtrDy5ePPljdWI/yZ7Qr1NpCpXWrcYbEWFNezbRAb24W0AH8RSec7WcErlN8tOmpI4XC628Lme7vVbC16eIChguycTXAtlzBaeFYrmHO+l9Z4FWSxK8bEf2zncZh/HH01n5c/Leed3f+gU/r3CcqnUeA/OIU6esHbX3TDJLfiYkwM5AIQkjAYRqrhF58T0HMmAwsu8JsGscrMoAOoDMQfC4Go+HumjwezqVIBsigL9dh3ibW0tbWO/4pYGw05X1M6/j17S7+FQd3atie0QHNezDTUaDOdT6cZAxuAalbMePG+h4cgdT6DjL+ptGwuptYEZzqw0t3b8/T3yj2piw2ttfHjblYAWHPkJnKRJt3ZtaxyE+K+APL1vJeIpgfW+6UOAr/TA+Nvwl7jOImsL0mSEKoBN/uivnA/QnGAvwibShfbD9CESBOQExwIekZNXXn6R5cUPH0iWKS2nGWIa6adJWtUzG8mUWsrHwlgodp37Q38PujOHrFGBH+8e2pUzVCfASLON9tLhsVn1JtzA/X6E0W6+8FSjUVlNmU8eRHMEc/GYUNaT8Bjcp19ZrHLtLNvTN7KdM2q07BKgzNTvfsmPQjrynn21tluTnVbg8xzA/VppNiUmrZSTemNcl7X63PU/7T0uhj6FZMmIUoFXKiU0VSbaC9xwA4D7zO/Hmxvi+famBqKLlGA65Tb14SVhDfXqwHqH/ANJq956DUnbKLfwqCSb8OEyj3VgGUoc17EZbd3p7zONx41vezrj6Sn+vqLNfufvi2BACUO2Xt+2uKmQi1KrRygZCPr5rnpwmLxRsyeAt/wBKyFVN2JtxJI8uUmx6wvyoOMbUxfzRrvQpUQjMGtkqNUJJAXjmtw0tzlId62+a4nDjCXFepXqB2Y5qZrHXu6A2AAv4TBPTAF/h7uN/WcAFx7ryzOzqJxj1T/1tUxGVKuDqFBgq+EAoaORWWkpfvZuApDS3OedbWpFapVlKsFTMCCpB7JL3B1BvIgcoe6zDyJB+HCNtUJNySSb3JNyfMzNu1k06vD9dZxufu+6C8PT75y/GZUm85HaFEubD36XsJ6BsTdQvTBFIEWuGKqxbrcsNJvDC5JbI88RCSABck2AnoO6mwcq6i97Fz9wv0++FLA06T60k0vrlAI5aED9azVVN7qdOj9HTRiymm4uc6XAtY9Li6trzGh49cMJj3Wbb8Mjtyv3jm0toq9B5TPVsSSbiObVxeZjmP6/CVVbFchOeWXbcSzi+NhrbjzHPQ+6V+Ir3jT1CYiYtC6TWIPjNJiKt7ETMTRKwKLboLzWDOTtOlm1vOVKdohK5GgF/fOPWYj2fjOm4z26FnI2CenxhIrmvhF0787TkUkK4fakyj7LfneQz7UlUPZaBS7U9v3D8ZEkzao7w8vxMhzll7ajkIQkFpgdpuliCQRwI5dNJoam+RcAOBn5sNCen+8xYMXTYXuZuZ2JpvNjYinWBDrUFRnypUvSFNSQAgqO9ioLE3selgTwu9rbDxeFwvbtURqRW62qdsO8Li6VVIIsQdJm91nqvh6rLiqVJVLBqLYhabVFKoXIpse/mChNBc6LwvO7QxOJFHsTVc0VQXpltFKqRojcB7Gg6TW78J0y+PxBbvEJf+GlTQeiKBHcPhqdrsagsAe7lNybC1ja3HrIuI9mPq/0TfZX+5T+ExFaTBbqMVLPgMeVFrsy5Drf2QwGbgeE7tDd+mlnq4bHUkIyh3VFUEWADEDQ+fGe+UajviE7Rjl+rZiACGLAX8bILc9esvdp1KfYVDUC5MjZ78MtjcHwmtz0mnyLtHCU0ANNqtrkHtFC95cpIGt9A68uYhsjAI7qG1BJ524W6GP7dygZVJJSrVFzzTLR7PXmQLg+Qit3vbX+b8JJra/CwbZ2aoaeHwIqlctyBiKmrXy5rVQovY2vx90ZanXVijYejSs6K7thlZKRcgDtGKvYa35njpJR2/Wwz1lpZB2vZXNmzDJ2hUqb6HvH0ErcRtWrUY5zmDujPTBZVqldAGCm/DTQ3101i276WSfK73WyJiFZnw9XSoWRAFHcYoLhaag5vaW19CCbcJo6u+/8AwsqoisSAuh4W1I9rgNJ5ticblNNlpLTymoRbOSwZuDFyc2UHKD4a3MbxWMFQXHdPMcj5dJrHyWTTNxlu11tfbWdjbrKx9om2krFqdYh3vM3K1rTtWoWOpvG4QmAQhCAS4wD3QSnk/ZzTWPtKnKdYo0ydbkRHOPqO4fOdENCmephO3hGkNXnVMTeKVoV3nJdP2G4++QlYXPCTKZ7h4RBT7V9oeX4yFJu1PaHl+Mh2/XvnLL21CYTtoWkHITtpyA/hsWycOF72OoOoP4CaXFb11WotQrM9QGmAudg/ZNcEZCwzroCLZiLNw4WyqLcgdTJePN6jfat6AD8JdhmrUFrRxMWMpUjiFGngQdQfIyMeMm0KGZOHMxBpMbvtiqoKtjLqSDc0FRjlsVJaktzYgEdLTuL31xdVMlXHZ16MtSxtwzBVGb+a8yFVbG0SRaBP2hUTIoFTtGz1GJylT3hSte+nFW4dPGO7FxqI65zYAEcDx63ErLRLCJdXaaXmKxtLtHZgKgsuXvMF53LFdeHiJEr7QF1KIKZU3BQvflbvMxOlj6yvThA8otU5isUz+0zHUnVidW1JtyJMRRoljYRBEmbNpZm8jcSBvFYXIBc3P6MjS028lmT7P4yrgEIQgEIQgElYA6yLJOB9qWexZjjJSjuHz5yInEySGGQjTjwnWMmYQhCAY2oNBUcAcLMdOWmsWmOq2P0j8R9duh8YQkVxcbUv/mP/AFt+clfOXCGzsL6mzHU+MISwVO0sfVzA9pU4a99uvnIbY6oQQajkG9wXaxvxuL84QnLL20U2NqAkCo4AJsA7ADXpeJGPq/vKn9befXzhCQDYpwbh2BIBNmIvcC9/Qek5UxdRhZncjmCxI9CZyEAwf+Yn21+8R6r/AJh+033mEJfgRk4zQbIH0Z+0fuEIS4+0qq2h7Y8vxMjVIQmapxRG6nCdhA5Q4znL3idhAS0n7F9ozsID28ntJ9n8ZTQhAIQhAIQhAJL2dxMISz2lWNOdhCdYyJ2EI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669" y="2203269"/>
            <a:ext cx="4484880" cy="335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292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Aerobic… What?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process makes roughly 32 ATP (remember that number is not set in stone)</a:t>
            </a:r>
          </a:p>
          <a:p>
            <a:r>
              <a:rPr lang="en-US" dirty="0" smtClean="0"/>
              <a:t>It also creates H</a:t>
            </a:r>
            <a:r>
              <a:rPr lang="en-US" baseline="-25000" dirty="0" smtClean="0"/>
              <a:t>2</a:t>
            </a:r>
            <a:r>
              <a:rPr lang="en-US" dirty="0" smtClean="0"/>
              <a:t>O and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Remember it can only be done by some organisms</a:t>
            </a:r>
            <a:endParaRPr lang="en-US" dirty="0"/>
          </a:p>
        </p:txBody>
      </p:sp>
      <p:pic>
        <p:nvPicPr>
          <p:cNvPr id="6146" name="Picture 2" descr="http://163.16.28.248/bio/activelearner/07/images/ch07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209800"/>
            <a:ext cx="4523551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24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Anaerobic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no oxygen is present or when a cell does not have mitochondria a different pathway is used after glycolysis</a:t>
            </a:r>
          </a:p>
          <a:p>
            <a:r>
              <a:rPr lang="en-US" dirty="0" smtClean="0"/>
              <a:t>After pyruvate is formed, the cells undergo fermentation</a:t>
            </a:r>
          </a:p>
          <a:p>
            <a:r>
              <a:rPr lang="en-US" b="1" dirty="0" smtClean="0"/>
              <a:t>Fermentation</a:t>
            </a:r>
            <a:r>
              <a:rPr lang="en-US" dirty="0" smtClean="0"/>
              <a:t> is the process of harvesting chemical energy without using oxygen</a:t>
            </a:r>
            <a:endParaRPr lang="en-US" dirty="0"/>
          </a:p>
        </p:txBody>
      </p:sp>
      <p:pic>
        <p:nvPicPr>
          <p:cNvPr id="7170" name="Picture 2" descr="http://static.ddmcdn.com/gif/beer-ferment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7"/>
          <a:stretch/>
        </p:blipFill>
        <p:spPr bwMode="auto">
          <a:xfrm>
            <a:off x="4724400" y="1447800"/>
            <a:ext cx="3886200" cy="474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4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Anaerobic Respiration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Fermentation does not actually increase the amount of ATP that the cell receives</a:t>
            </a:r>
          </a:p>
          <a:p>
            <a:r>
              <a:rPr lang="en-US" dirty="0" smtClean="0"/>
              <a:t>We have the 2 net ATP from glycolysis… and that’s it</a:t>
            </a:r>
          </a:p>
          <a:p>
            <a:r>
              <a:rPr lang="en-US" dirty="0" smtClean="0"/>
              <a:t>Fermentation only produces NAD+ so glycolysis can continue</a:t>
            </a:r>
          </a:p>
          <a:p>
            <a:r>
              <a:rPr lang="en-US" dirty="0" smtClean="0"/>
              <a:t>This means that fermentation produces no ATP, it just helps keep glycolysis running</a:t>
            </a:r>
          </a:p>
          <a:p>
            <a:endParaRPr lang="en-US" dirty="0"/>
          </a:p>
        </p:txBody>
      </p:sp>
      <p:pic>
        <p:nvPicPr>
          <p:cNvPr id="8194" name="Picture 2" descr="http://2.bp.blogspot.com/-dQFu4C2VbJ0/T19g7EYKRUI/AAAAAAAAD4Q/8wERRxjZeoY/s1600/No+Ener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28800"/>
            <a:ext cx="4452446" cy="431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92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 to Anaerobic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Different types of organisms perform anaerobic respiration</a:t>
            </a:r>
          </a:p>
          <a:p>
            <a:r>
              <a:rPr lang="en-US" b="1" dirty="0" smtClean="0"/>
              <a:t>Obligate anaerobic</a:t>
            </a:r>
            <a:r>
              <a:rPr lang="en-US" dirty="0" smtClean="0"/>
              <a:t> organisms </a:t>
            </a:r>
            <a:r>
              <a:rPr lang="en-US" i="1" dirty="0" smtClean="0"/>
              <a:t>must</a:t>
            </a:r>
            <a:r>
              <a:rPr lang="en-US" dirty="0" smtClean="0"/>
              <a:t> have anaerobic conditions</a:t>
            </a:r>
          </a:p>
          <a:p>
            <a:pPr lvl="1"/>
            <a:r>
              <a:rPr lang="en-US" dirty="0" smtClean="0"/>
              <a:t>Aerobic conditions will kill them</a:t>
            </a:r>
          </a:p>
          <a:p>
            <a:r>
              <a:rPr lang="en-US" b="1" dirty="0" smtClean="0"/>
              <a:t>Facultative anaerobic </a:t>
            </a:r>
            <a:r>
              <a:rPr lang="en-US" dirty="0" smtClean="0"/>
              <a:t>organisms can have aerobic or anaerobic conditions</a:t>
            </a:r>
            <a:endParaRPr lang="en-US" dirty="0"/>
          </a:p>
        </p:txBody>
      </p:sp>
      <p:pic>
        <p:nvPicPr>
          <p:cNvPr id="9218" name="Picture 2" descr="http://academic.pgcc.edu/~kroberts/Lecture/Chapter%206/06-03_O2Requirements_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89" b="6498"/>
          <a:stretch/>
        </p:blipFill>
        <p:spPr bwMode="auto">
          <a:xfrm>
            <a:off x="4267200" y="2362200"/>
            <a:ext cx="4517571" cy="298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25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Lactic Acid Fermentation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are two main types of fermentation</a:t>
            </a:r>
          </a:p>
          <a:p>
            <a:r>
              <a:rPr lang="en-US" b="1" dirty="0" smtClean="0"/>
              <a:t>Lactic acid fermentation </a:t>
            </a:r>
            <a:r>
              <a:rPr lang="en-US" dirty="0" smtClean="0"/>
              <a:t>is the process of turning the pyruvate into lactate (an ionized form of lactic acid)</a:t>
            </a:r>
          </a:p>
          <a:p>
            <a:r>
              <a:rPr lang="en-US" dirty="0" smtClean="0"/>
              <a:t>Lactic acid fermentation happens in animal muscle cells and some bacteria</a:t>
            </a:r>
          </a:p>
          <a:p>
            <a:endParaRPr lang="en-US" dirty="0"/>
          </a:p>
        </p:txBody>
      </p:sp>
      <p:pic>
        <p:nvPicPr>
          <p:cNvPr id="10242" name="Picture 2" descr="http://www.healthcentral.com/common/images/1/17162_13511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1910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545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Lactic Acid Fermentation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are two main types of fermentation</a:t>
            </a:r>
          </a:p>
          <a:p>
            <a:r>
              <a:rPr lang="en-US" b="1" dirty="0" smtClean="0"/>
              <a:t>Lactic acid fermentation </a:t>
            </a:r>
            <a:r>
              <a:rPr lang="en-US" dirty="0" smtClean="0"/>
              <a:t>is the process of turning the pyruvate into lactate (an ionized form of lactic acid)</a:t>
            </a:r>
          </a:p>
          <a:p>
            <a:r>
              <a:rPr lang="en-US" dirty="0" smtClean="0"/>
              <a:t>Lactic acid fermentation happens in animal muscle cells and some bacteria</a:t>
            </a:r>
          </a:p>
          <a:p>
            <a:endParaRPr lang="en-US" dirty="0"/>
          </a:p>
        </p:txBody>
      </p:sp>
      <p:pic>
        <p:nvPicPr>
          <p:cNvPr id="2052" name="Picture 4" descr="http://pbmassagetherapy.com/wp-content/uploads/2013/08/contrac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31562"/>
            <a:ext cx="3429000" cy="487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72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Lactic Acid 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lactic acid fermentation involves oxidizing NADH into NAD+ and converting what is left of the pyruvate into lactate</a:t>
            </a:r>
          </a:p>
          <a:p>
            <a:r>
              <a:rPr lang="en-US" dirty="0" smtClean="0"/>
              <a:t>The NAD+ is sent back to glycolysis to reload glycolysis with NAD+ that it needs to continue</a:t>
            </a:r>
            <a:endParaRPr lang="en-US" dirty="0"/>
          </a:p>
        </p:txBody>
      </p:sp>
      <p:pic>
        <p:nvPicPr>
          <p:cNvPr id="1028" name="Picture 4" descr="http://www2.estrellamountain.edu/faculty/farabee/biobk/lactfer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2590800"/>
            <a:ext cx="4384429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03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567</Words>
  <Application>Microsoft Office PowerPoint</Application>
  <PresentationFormat>On-screen Show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Anaerobic Cellular Respiration</vt:lpstr>
      <vt:lpstr>Aerobic… What?</vt:lpstr>
      <vt:lpstr>Aerobic… What?</vt:lpstr>
      <vt:lpstr>Intro to Anaerobic Respiration</vt:lpstr>
      <vt:lpstr>Intro to Anaerobic Respiration</vt:lpstr>
      <vt:lpstr>Intro to Anaerobic Respiration</vt:lpstr>
      <vt:lpstr>Lactic Acid Fermentation</vt:lpstr>
      <vt:lpstr>Lactic Acid Fermentation</vt:lpstr>
      <vt:lpstr>Lactic Acid Fermentation</vt:lpstr>
      <vt:lpstr>Alcoholic Fermentation</vt:lpstr>
      <vt:lpstr>Alcoholic Fermentation</vt:lpstr>
      <vt:lpstr>Alcoholic Fermentation</vt:lpstr>
      <vt:lpstr>Video</vt:lpstr>
      <vt:lpstr>Other Macromolecules?</vt:lpstr>
      <vt:lpstr>Other Macromolecules?</vt:lpstr>
      <vt:lpstr>Other Macromolecules?</vt:lpstr>
      <vt:lpstr>Side By Side Comparison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Anaerobic Cellular Respiration</dc:title>
  <dc:creator>Administrator</dc:creator>
  <cp:lastModifiedBy>Owdij, Michael</cp:lastModifiedBy>
  <cp:revision>11</cp:revision>
  <dcterms:created xsi:type="dcterms:W3CDTF">2013-10-18T10:22:40Z</dcterms:created>
  <dcterms:modified xsi:type="dcterms:W3CDTF">2015-10-23T13:53:28Z</dcterms:modified>
</cp:coreProperties>
</file>