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57" r:id="rId3"/>
    <p:sldId id="258" r:id="rId4"/>
    <p:sldId id="277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5" r:id="rId56"/>
    <p:sldId id="316" r:id="rId57"/>
    <p:sldId id="317" r:id="rId58"/>
    <p:sldId id="318" r:id="rId59"/>
    <p:sldId id="319" r:id="rId60"/>
    <p:sldId id="320" r:id="rId61"/>
    <p:sldId id="321" r:id="rId62"/>
    <p:sldId id="322" r:id="rId63"/>
    <p:sldId id="323" r:id="rId64"/>
    <p:sldId id="313" r:id="rId65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57" autoAdjust="0"/>
    <p:restoredTop sz="9466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F85CB-A4A7-4664-9DB5-14B50BA81FDD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DCFEE-006D-40A5-8D3C-E2C0F700B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189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F07BC-BA96-4B5A-83F9-AF20041991BF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0300" y="690563"/>
            <a:ext cx="4597400" cy="3449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69793"/>
            <a:ext cx="5486400" cy="4139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0EF9E-6341-4D07-BA27-BABF6A75C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45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EF9E-6341-4D07-BA27-BABF6A75CD7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02532-1DFA-46AD-8EEF-91D862DD3617}" type="datetimeFigureOut">
              <a:rPr lang="en-US" smtClean="0"/>
              <a:pPr/>
              <a:t>9/17/2012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5FE5F-BF4B-451F-9226-90653194A6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DyPkjQxkas&amp;feature=related" TargetMode="External"/><Relationship Id="rId2" Type="http://schemas.openxmlformats.org/officeDocument/2006/relationships/hyperlink" Target="http://education.jlab.org/reading/water_cycle.html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BVxEEn3w688" TargetMode="External"/><Relationship Id="rId2" Type="http://schemas.openxmlformats.org/officeDocument/2006/relationships/hyperlink" Target="http://www.youtube.com/watch?v=Gxm_qpKh7Jw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youtube.com/watch?v=wwJJK4korRg" TargetMode="External"/><Relationship Id="rId4" Type="http://schemas.openxmlformats.org/officeDocument/2006/relationships/hyperlink" Target="http://www.youtube.com/watch?v=dExpJAECSL8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3SZKJVKRxQ" TargetMode="Externa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V1O34cqerqs&amp;feature=related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3iwL24oVpH4" TargetMode="External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O3Gg3YfJ84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Biogeochemical Cycles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Terrestrial systems need water in order to function</a:t>
            </a:r>
          </a:p>
          <a:p>
            <a:r>
              <a:rPr lang="en-US" dirty="0" smtClean="0"/>
              <a:t>Think about the ecosystems on earth</a:t>
            </a:r>
          </a:p>
          <a:p>
            <a:r>
              <a:rPr lang="en-US" dirty="0" smtClean="0"/>
              <a:t>The ecosystems that do not have access to water do not support a large amount of life</a:t>
            </a:r>
            <a:endParaRPr lang="en-US" dirty="0"/>
          </a:p>
        </p:txBody>
      </p:sp>
      <p:pic>
        <p:nvPicPr>
          <p:cNvPr id="12290" name="Picture 2" descr="http://www.mccullagh.org/db9/1ds-4/sahara-desert-sand-du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752600"/>
            <a:ext cx="2743200" cy="4114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 Ecosystems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Organisms hold some of the water that is in terrestrial ecosystems</a:t>
            </a:r>
          </a:p>
          <a:p>
            <a:r>
              <a:rPr lang="en-US" dirty="0" smtClean="0"/>
              <a:t>This water is held in the cells of the organisms</a:t>
            </a:r>
          </a:p>
          <a:p>
            <a:r>
              <a:rPr lang="en-US" dirty="0" smtClean="0"/>
              <a:t>However this water is relatively small</a:t>
            </a:r>
          </a:p>
          <a:p>
            <a:r>
              <a:rPr lang="en-US" dirty="0" smtClean="0"/>
              <a:t>This water is also being used in cell processes and has to be replaced</a:t>
            </a:r>
          </a:p>
          <a:p>
            <a:endParaRPr lang="en-US" dirty="0"/>
          </a:p>
        </p:txBody>
      </p:sp>
      <p:pic>
        <p:nvPicPr>
          <p:cNvPr id="11266" name="Picture 2" descr="http://www.brooklyn.cuny.edu/bc/ahp/MBG/MBG3/CB.vacuo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 Ecosystems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us to find enough water for life to be maintained, we cannot rely on water already in organisms</a:t>
            </a:r>
          </a:p>
          <a:p>
            <a:r>
              <a:rPr lang="en-US" dirty="0" smtClean="0"/>
              <a:t>Saltwater and freshwater make up the largest stockpiles of water on Earth</a:t>
            </a:r>
          </a:p>
          <a:p>
            <a:r>
              <a:rPr lang="en-US" dirty="0" smtClean="0"/>
              <a:t>About 3% of all free water is freshwater</a:t>
            </a:r>
          </a:p>
          <a:p>
            <a:r>
              <a:rPr lang="en-US" dirty="0" smtClean="0"/>
              <a:t>About 97% of all free water is saltwater</a:t>
            </a:r>
            <a:endParaRPr lang="en-US" dirty="0"/>
          </a:p>
        </p:txBody>
      </p:sp>
      <p:pic>
        <p:nvPicPr>
          <p:cNvPr id="10242" name="Picture 2" descr="Bar charts of the distribution of water on Earth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362200"/>
            <a:ext cx="4410233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" y="1187065"/>
          <a:ext cx="8610600" cy="4985136"/>
        </p:xfrm>
        <a:graphic>
          <a:graphicData uri="http://schemas.openxmlformats.org/drawingml/2006/table">
            <a:tbl>
              <a:tblPr/>
              <a:tblGrid>
                <a:gridCol w="1722120"/>
                <a:gridCol w="1722120"/>
                <a:gridCol w="1722120"/>
                <a:gridCol w="1722120"/>
                <a:gridCol w="1722120"/>
              </a:tblGrid>
              <a:tr h="57074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Water source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Water volume, in cubic miles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Water volume, in cubic kilometers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Percent of</a:t>
                      </a:r>
                      <a:br>
                        <a:rPr lang="en-US" sz="1400" b="1" dirty="0"/>
                      </a:br>
                      <a:r>
                        <a:rPr lang="en-US" sz="1400" b="1" dirty="0"/>
                        <a:t>freshwater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Percent of</a:t>
                      </a:r>
                      <a:br>
                        <a:rPr lang="en-US" sz="1400" b="1" dirty="0"/>
                      </a:br>
                      <a:r>
                        <a:rPr lang="en-US" sz="1400" b="1" dirty="0"/>
                        <a:t>total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868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Oceans, Seas, &amp; Bays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321,000,000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1,338,000,000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96.5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084"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Ice caps, Glaciers, &amp; Permanent Snow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5,773,000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24,064,000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68.7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1.74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Ground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5,614,000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23,400,000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1.7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Fresh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2,526,000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10,530,000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30.1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0.76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Saline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3,088,000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12,870,000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0.94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07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Soil Moisture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3,959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16,500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0.05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14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Ground Ice &amp; Permafrost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71,970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300,000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0.86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0.022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Lakes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42,320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176,400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0.013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Fresh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21,830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91,000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0.26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0.007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    Saline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20,490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85,400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--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Atmosphere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3,095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12,900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0.04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Swamp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2,752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11,470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0.03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0.0008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Rivers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509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2,120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0.006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0.0002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2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Biological Water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269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1,120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0.003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0.0001</a:t>
                      </a:r>
                    </a:p>
                  </a:txBody>
                  <a:tcPr marL="33867" marR="33867" marT="16933" marB="1693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in Ecosystems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water that makes up ecosystems can be trapped below or above ground</a:t>
            </a:r>
          </a:p>
          <a:p>
            <a:r>
              <a:rPr lang="en-US" dirty="0" smtClean="0"/>
              <a:t>Water that is trapped under rock and soil is </a:t>
            </a:r>
            <a:r>
              <a:rPr lang="en-US" b="1" dirty="0" smtClean="0"/>
              <a:t>ground water</a:t>
            </a:r>
          </a:p>
          <a:p>
            <a:r>
              <a:rPr lang="en-US" dirty="0" smtClean="0"/>
              <a:t>Water in the air is </a:t>
            </a:r>
            <a:r>
              <a:rPr lang="en-US" b="1" dirty="0" smtClean="0"/>
              <a:t>water vapor</a:t>
            </a:r>
            <a:endParaRPr lang="en-US" b="1" dirty="0"/>
          </a:p>
        </p:txBody>
      </p:sp>
      <p:pic>
        <p:nvPicPr>
          <p:cNvPr id="8194" name="Picture 2" descr="http://www.visionlearning.com/library/modules/mid99/Image/VLObject-2093-0308170508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1"/>
            <a:ext cx="2547864" cy="2286000"/>
          </a:xfrm>
          <a:prstGeom prst="rect">
            <a:avLst/>
          </a:prstGeom>
          <a:noFill/>
        </p:spPr>
      </p:pic>
      <p:pic>
        <p:nvPicPr>
          <p:cNvPr id="8196" name="Picture 4" descr="http://t2.gstatic.com/images?q=tbn:udeaAQFeWXJ6-M:http://en.wikivisual.com/images/3/37/Watervapor_cup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114800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water cycle has no starting point, but we will start from the ocean</a:t>
            </a:r>
          </a:p>
          <a:p>
            <a:r>
              <a:rPr lang="en-US" dirty="0" smtClean="0"/>
              <a:t>The sun heats up the large surface area in the ocean and causes some of the water to evaporate</a:t>
            </a:r>
          </a:p>
          <a:p>
            <a:r>
              <a:rPr lang="en-US" dirty="0" smtClean="0"/>
              <a:t>This changes the water from a liquid to a gas</a:t>
            </a:r>
          </a:p>
        </p:txBody>
      </p:sp>
      <p:pic>
        <p:nvPicPr>
          <p:cNvPr id="7170" name="Picture 2" descr="http://iain.codejoust.com/wp-content/uploads/2009/05/sun-over-the-oce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60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Wind and rising air currents will take the evaporated water into the atmosphere</a:t>
            </a:r>
          </a:p>
          <a:p>
            <a:r>
              <a:rPr lang="en-US" dirty="0" smtClean="0"/>
              <a:t>In the atmosphere water is turned back into droplets of water or ice because of the lower temperatures</a:t>
            </a:r>
          </a:p>
          <a:p>
            <a:r>
              <a:rPr lang="en-US" dirty="0" smtClean="0"/>
              <a:t>These droplets of water and ice can be seen from the ground and are known as </a:t>
            </a:r>
            <a:r>
              <a:rPr lang="en-US" b="1" dirty="0" smtClean="0"/>
              <a:t>clouds</a:t>
            </a:r>
            <a:endParaRPr lang="en-US" b="1" dirty="0"/>
          </a:p>
        </p:txBody>
      </p:sp>
      <p:pic>
        <p:nvPicPr>
          <p:cNvPr id="6146" name="Picture 2" descr="http://2.bp.blogspot.com/_Zev81onBbJc/TCIw89TOmRI/AAAAAAAAKlo/2eBxDs1FmU4/s1600/Cumulus_clouds_in_fair_weather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water will then fall out of the sky as </a:t>
            </a:r>
            <a:r>
              <a:rPr lang="en-US" b="1" dirty="0" smtClean="0"/>
              <a:t>precipitation</a:t>
            </a:r>
          </a:p>
          <a:p>
            <a:r>
              <a:rPr lang="en-US" dirty="0" smtClean="0"/>
              <a:t>Precipitation can take many forms, and most are based on the temperature in the atmosphere</a:t>
            </a:r>
          </a:p>
          <a:p>
            <a:pPr lvl="1"/>
            <a:r>
              <a:rPr lang="en-US" dirty="0" smtClean="0"/>
              <a:t>Rain</a:t>
            </a:r>
          </a:p>
          <a:p>
            <a:pPr lvl="1"/>
            <a:r>
              <a:rPr lang="en-US" dirty="0" smtClean="0"/>
              <a:t>Snow</a:t>
            </a:r>
          </a:p>
          <a:p>
            <a:pPr lvl="1"/>
            <a:r>
              <a:rPr lang="en-US" dirty="0" smtClean="0"/>
              <a:t>Sleet</a:t>
            </a:r>
            <a:endParaRPr lang="en-US" dirty="0"/>
          </a:p>
        </p:txBody>
      </p:sp>
      <p:pic>
        <p:nvPicPr>
          <p:cNvPr id="5122" name="Picture 2" descr="http://www.weatherquestions.com/precipi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1200" y="1752601"/>
            <a:ext cx="4470399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precipitation covers the ground and permeates the soil with moisture</a:t>
            </a:r>
          </a:p>
          <a:p>
            <a:r>
              <a:rPr lang="en-US" dirty="0" smtClean="0"/>
              <a:t>This water is then accessible to organisms on terrestrial ecosystems</a:t>
            </a:r>
            <a:endParaRPr lang="en-US" dirty="0"/>
          </a:p>
        </p:txBody>
      </p:sp>
      <p:pic>
        <p:nvPicPr>
          <p:cNvPr id="4098" name="Picture 2" descr="http://www.richkni.co.uk/dartmoor/pix/westdart/west22.jpg"/>
          <p:cNvPicPr>
            <a:picLocks noChangeAspect="1" noChangeArrowheads="1"/>
          </p:cNvPicPr>
          <p:nvPr/>
        </p:nvPicPr>
        <p:blipFill>
          <a:blip r:embed="rId2" cstate="print"/>
          <a:srcRect b="6529"/>
          <a:stretch>
            <a:fillRect/>
          </a:stretch>
        </p:blipFill>
        <p:spPr bwMode="auto">
          <a:xfrm>
            <a:off x="381000" y="2057400"/>
            <a:ext cx="4179173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the precipitation hits land it can travel back into surface or underwater rivers and streams</a:t>
            </a:r>
          </a:p>
          <a:p>
            <a:r>
              <a:rPr lang="en-US" dirty="0" smtClean="0"/>
              <a:t>This is considered </a:t>
            </a:r>
            <a:r>
              <a:rPr lang="en-US" b="1" dirty="0" smtClean="0"/>
              <a:t>runoff</a:t>
            </a:r>
          </a:p>
          <a:p>
            <a:r>
              <a:rPr lang="en-US" dirty="0" smtClean="0"/>
              <a:t>It helps feed most bodies of water on land</a:t>
            </a:r>
            <a:endParaRPr lang="en-US" dirty="0"/>
          </a:p>
        </p:txBody>
      </p:sp>
      <p:pic>
        <p:nvPicPr>
          <p:cNvPr id="6" name="Picture 2" descr="http://www.planningwithpower.org/images/photos/PicCat/Ag/images/runo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05000"/>
            <a:ext cx="4286250" cy="3133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many different types of energy and matter in our ecosystem </a:t>
            </a:r>
          </a:p>
          <a:p>
            <a:r>
              <a:rPr lang="en-US" dirty="0" smtClean="0"/>
              <a:t>All of the biotic and abiotic factors are composed of different elements and energy</a:t>
            </a:r>
          </a:p>
          <a:p>
            <a:r>
              <a:rPr lang="en-US" dirty="0" smtClean="0"/>
              <a:t>The unique structure of elements and energy compose everything on our earth</a:t>
            </a:r>
            <a:endParaRPr lang="en-US" dirty="0"/>
          </a:p>
        </p:txBody>
      </p:sp>
      <p:pic>
        <p:nvPicPr>
          <p:cNvPr id="21506" name="Picture 2" descr="http://t1.gstatic.com/images?q=tbn:sXShmMNfY6mxGM:http://www.daviddarling.info/images/ring_of_dark_matter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2600"/>
            <a:ext cx="4191000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rivers and streams wind across the landscape and may interconnect</a:t>
            </a:r>
          </a:p>
          <a:p>
            <a:r>
              <a:rPr lang="en-US" dirty="0" smtClean="0"/>
              <a:t>Smaller rivers may combine to create bigger rivers</a:t>
            </a:r>
          </a:p>
          <a:p>
            <a:r>
              <a:rPr lang="en-US" dirty="0" smtClean="0"/>
              <a:t>However all rivers and streams end up feeding into the ocean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2" descr="http://www.cnsm.csulb.edu/departments/geology/people/bperry/geology303/_derived/geol303text.html_txt_NileDeltaEgypt.A2000060.0855.NAS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3830456" cy="297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Water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By rivers feeding back into the oceans, the water cycle becomes complete</a:t>
            </a:r>
          </a:p>
          <a:p>
            <a:r>
              <a:rPr lang="en-US" dirty="0" smtClean="0"/>
              <a:t>There is no start or end point to the water cycle</a:t>
            </a:r>
            <a:endParaRPr lang="en-US" dirty="0"/>
          </a:p>
          <a:p>
            <a:r>
              <a:rPr lang="en-US" dirty="0" smtClean="0"/>
              <a:t>It continually moves water around the planet</a:t>
            </a:r>
          </a:p>
        </p:txBody>
      </p:sp>
      <p:pic>
        <p:nvPicPr>
          <p:cNvPr id="1026" name="Picture 2" descr="A water cycle diagram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3743325" cy="2981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iagram of the water cycle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077200" cy="559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http://education.jlab.org/reading/water_cycle.html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1752600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http://www.youtube.com/watch?v=UDyPkjQxkas&amp;feature=related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Carbon is one of the six essential molecules for life</a:t>
            </a:r>
          </a:p>
          <a:p>
            <a:r>
              <a:rPr lang="en-US" dirty="0" smtClean="0"/>
              <a:t>Carbon comprises many of the macromolecules</a:t>
            </a:r>
          </a:p>
          <a:p>
            <a:pPr lvl="1"/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Lipids</a:t>
            </a:r>
            <a:endParaRPr lang="en-US" dirty="0"/>
          </a:p>
        </p:txBody>
      </p:sp>
      <p:pic>
        <p:nvPicPr>
          <p:cNvPr id="1026" name="Picture 2" descr="http://missbakersbiologyclasswiki.wikispaces.com/file/view/AminoAcidLG.gif/31771793/AminoAcidLG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1600200"/>
            <a:ext cx="18161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aynesword.palomar.edu/images/tranfat4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12" b="18979"/>
          <a:stretch/>
        </p:blipFill>
        <p:spPr bwMode="auto">
          <a:xfrm>
            <a:off x="4705350" y="5486400"/>
            <a:ext cx="4114800" cy="78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iochem.arizona.edu/classes/bioc462/462bh2008/462bhonorsprojects/462bhonors2007/gsantarelli/glucos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593" y="3276600"/>
            <a:ext cx="1738313" cy="182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786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Carbon has to be physically changed for most organisms to be able to use it</a:t>
            </a:r>
          </a:p>
          <a:p>
            <a:r>
              <a:rPr lang="en-US" dirty="0" smtClean="0"/>
              <a:t>Carbon enters living systems from photosynthesis</a:t>
            </a:r>
          </a:p>
          <a:p>
            <a:r>
              <a:rPr lang="en-US" dirty="0" smtClean="0"/>
              <a:t>During photosynthesis CO</a:t>
            </a:r>
            <a:r>
              <a:rPr lang="en-US" baseline="-25000" dirty="0" smtClean="0"/>
              <a:t>2</a:t>
            </a:r>
            <a:r>
              <a:rPr lang="en-US" dirty="0" smtClean="0"/>
              <a:t> is changed to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</a:p>
          <a:p>
            <a:r>
              <a:rPr lang="en-US" dirty="0" smtClean="0"/>
              <a:t> The sugars can be used by organisms</a:t>
            </a:r>
          </a:p>
        </p:txBody>
      </p:sp>
      <p:pic>
        <p:nvPicPr>
          <p:cNvPr id="15362" name="Picture 2" descr="http://www.teacherthomas.com/wp-content/uploads/2010/01/photosynthesis-equ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95600"/>
            <a:ext cx="4219575" cy="1257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512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Carbon exists in our environment in four main categories</a:t>
            </a:r>
          </a:p>
          <a:p>
            <a:r>
              <a:rPr lang="en-US" dirty="0" smtClean="0"/>
              <a:t>Carbon Dioxide (CO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Carbonate Rocks (Limestone and Coral)</a:t>
            </a:r>
          </a:p>
          <a:p>
            <a:r>
              <a:rPr lang="en-US" dirty="0" smtClean="0"/>
              <a:t>Deposits of oil and natural gas</a:t>
            </a:r>
          </a:p>
          <a:p>
            <a:r>
              <a:rPr lang="en-US" dirty="0" smtClean="0"/>
              <a:t>Dead organic matter (humus)</a:t>
            </a:r>
            <a:endParaRPr lang="en-US" dirty="0"/>
          </a:p>
        </p:txBody>
      </p:sp>
      <p:pic>
        <p:nvPicPr>
          <p:cNvPr id="2050" name="Picture 2" descr="http://4.bp.blogspot.com/_C5VMt0Sqis0/TOsFnbsBdSI/AAAAAAAAFwY/41y4dX2B9mk/s1600/co2_emissions_m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22" y="1139872"/>
            <a:ext cx="1979676" cy="114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nmfs.noaa.gov/pr/images/invertebrates/elkhorn_keysnms_s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09800"/>
            <a:ext cx="1846717" cy="1209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oilinvestingnews.com/files/2010/07/world-class-oil-deposi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58" y="3505200"/>
            <a:ext cx="202474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oxsoulogy.co.uk/wp-content/uploads/2009/03/humus_hands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029200"/>
            <a:ext cx="1846718" cy="138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57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Enter and Exit of Carbon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09600" y="15240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concentration of carbon in living matter is very high</a:t>
            </a:r>
          </a:p>
          <a:p>
            <a:pPr lvl="1"/>
            <a:r>
              <a:rPr lang="en-US" dirty="0" smtClean="0"/>
              <a:t>It is around 18% </a:t>
            </a:r>
          </a:p>
          <a:p>
            <a:r>
              <a:rPr lang="en-US" dirty="0" smtClean="0"/>
              <a:t>The concentration of carbon in abiotic aspects of the earth is very low</a:t>
            </a:r>
          </a:p>
          <a:p>
            <a:pPr lvl="1"/>
            <a:r>
              <a:rPr lang="en-US" dirty="0" smtClean="0"/>
              <a:t>It is around .2%</a:t>
            </a:r>
          </a:p>
          <a:p>
            <a:r>
              <a:rPr lang="en-US" dirty="0" smtClean="0"/>
              <a:t>This means living organisms have to retain their carbon because they cannot get it from the earth</a:t>
            </a:r>
          </a:p>
        </p:txBody>
      </p:sp>
      <p:grpSp>
        <p:nvGrpSpPr>
          <p:cNvPr id="2" name="Group 12"/>
          <p:cNvGrpSpPr/>
          <p:nvPr/>
        </p:nvGrpSpPr>
        <p:grpSpPr>
          <a:xfrm>
            <a:off x="5257800" y="1676400"/>
            <a:ext cx="3200400" cy="4545701"/>
            <a:chOff x="5257800" y="1676400"/>
            <a:chExt cx="3200400" cy="4545701"/>
          </a:xfrm>
        </p:grpSpPr>
        <p:pic>
          <p:nvPicPr>
            <p:cNvPr id="13314" name="Picture 2" descr="http://www.bbc.co.uk/schools/gcsebitesize/drama/images/roleonwall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7800" y="1676400"/>
              <a:ext cx="3200400" cy="4545701"/>
            </a:xfrm>
            <a:prstGeom prst="rect">
              <a:avLst/>
            </a:prstGeom>
            <a:noFill/>
          </p:spPr>
        </p:pic>
        <p:pic>
          <p:nvPicPr>
            <p:cNvPr id="13316" name="Picture 4" descr="http://ian.umces.edu/imagelibrary/albums/userpics/12789/normal_iil-symbol-concentration-high-carbon-dioxid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0200" y="3276600"/>
              <a:ext cx="622300" cy="622300"/>
            </a:xfrm>
            <a:prstGeom prst="rect">
              <a:avLst/>
            </a:prstGeom>
            <a:noFill/>
          </p:spPr>
        </p:pic>
        <p:pic>
          <p:nvPicPr>
            <p:cNvPr id="7" name="Picture 4" descr="http://ian.umces.edu/imagelibrary/albums/userpics/12789/normal_iil-symbol-concentration-high-carbon-dioxid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86832" y="3908323"/>
              <a:ext cx="622300" cy="622300"/>
            </a:xfrm>
            <a:prstGeom prst="rect">
              <a:avLst/>
            </a:prstGeom>
            <a:noFill/>
          </p:spPr>
        </p:pic>
        <p:pic>
          <p:nvPicPr>
            <p:cNvPr id="8" name="Picture 4" descr="http://ian.umces.edu/imagelibrary/albums/userpics/12789/normal_iil-symbol-concentration-high-carbon-dioxid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28619" y="3018504"/>
              <a:ext cx="622300" cy="622300"/>
            </a:xfrm>
            <a:prstGeom prst="rect">
              <a:avLst/>
            </a:prstGeom>
            <a:noFill/>
          </p:spPr>
        </p:pic>
        <p:pic>
          <p:nvPicPr>
            <p:cNvPr id="9" name="Picture 4" descr="http://ian.umces.edu/imagelibrary/albums/userpics/12789/normal_iil-symbol-concentration-high-carbon-dioxid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98658" y="3328219"/>
              <a:ext cx="622300" cy="622300"/>
            </a:xfrm>
            <a:prstGeom prst="rect">
              <a:avLst/>
            </a:prstGeom>
            <a:noFill/>
          </p:spPr>
        </p:pic>
        <p:pic>
          <p:nvPicPr>
            <p:cNvPr id="10" name="Picture 4" descr="http://ian.umces.edu/imagelibrary/albums/userpics/12789/normal_iil-symbol-concentration-high-carbon-dioxid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90071" y="2062316"/>
              <a:ext cx="622300" cy="622300"/>
            </a:xfrm>
            <a:prstGeom prst="rect">
              <a:avLst/>
            </a:prstGeom>
            <a:noFill/>
          </p:spPr>
        </p:pic>
        <p:pic>
          <p:nvPicPr>
            <p:cNvPr id="11" name="Picture 4" descr="http://ian.umces.edu/imagelibrary/albums/userpics/12789/normal_iil-symbol-concentration-high-carbon-dioxid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966154" y="4881716"/>
              <a:ext cx="622300" cy="622300"/>
            </a:xfrm>
            <a:prstGeom prst="rect">
              <a:avLst/>
            </a:prstGeom>
            <a:noFill/>
          </p:spPr>
        </p:pic>
        <p:pic>
          <p:nvPicPr>
            <p:cNvPr id="12" name="Picture 4" descr="http://ian.umces.edu/imagelibrary/albums/userpics/12789/normal_iil-symbol-concentration-high-carbon-dioxid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96000" y="5127523"/>
              <a:ext cx="622300" cy="6223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02286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and Exit of Carbon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Carbon is then returned by organisms breaking down 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and turning it into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This happens during cellular respiration</a:t>
            </a:r>
          </a:p>
          <a:p>
            <a:r>
              <a:rPr lang="en-US" b="1" dirty="0" smtClean="0"/>
              <a:t>All organisms </a:t>
            </a:r>
            <a:r>
              <a:rPr lang="en-US" dirty="0" smtClean="0"/>
              <a:t>perform cellular respiration</a:t>
            </a:r>
          </a:p>
        </p:txBody>
      </p:sp>
      <p:pic>
        <p:nvPicPr>
          <p:cNvPr id="12290" name="Picture 2" descr="http://bioweb.wku.edu/courses/BIOL115/wyatt/Metabolism/Respir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799" y="2057400"/>
            <a:ext cx="3640667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618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Carbon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Carbon cycle has no beginning or end</a:t>
            </a:r>
          </a:p>
          <a:p>
            <a:r>
              <a:rPr lang="en-US" dirty="0" smtClean="0"/>
              <a:t>Much like the water cycle we could start from any point and complete the cycle</a:t>
            </a:r>
          </a:p>
          <a:p>
            <a:r>
              <a:rPr lang="en-US" dirty="0" smtClean="0"/>
              <a:t>We are going to start at a producer level</a:t>
            </a:r>
          </a:p>
          <a:p>
            <a:endParaRPr lang="en-US" dirty="0"/>
          </a:p>
        </p:txBody>
      </p:sp>
      <p:pic>
        <p:nvPicPr>
          <p:cNvPr id="11266" name="Picture 2" descr="http://www.starsandseas.com/SAS_Images/SAS_ecol_images/SAS_ecol_physical/cycle_carbon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9624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809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Matter and energy are never created or destroyed</a:t>
            </a:r>
          </a:p>
          <a:p>
            <a:r>
              <a:rPr lang="en-US" dirty="0" smtClean="0"/>
              <a:t>No matter the size, heat or power in a reaction</a:t>
            </a:r>
          </a:p>
          <a:p>
            <a:pPr lvl="1"/>
            <a:r>
              <a:rPr lang="en-US" dirty="0" smtClean="0"/>
              <a:t>Energy will never be created or destroyed</a:t>
            </a:r>
          </a:p>
          <a:p>
            <a:pPr lvl="1"/>
            <a:r>
              <a:rPr lang="en-US" dirty="0" smtClean="0"/>
              <a:t>Matter will never </a:t>
            </a:r>
            <a:r>
              <a:rPr lang="en-US" smtClean="0"/>
              <a:t>be created or </a:t>
            </a:r>
            <a:r>
              <a:rPr lang="en-US" dirty="0" smtClean="0"/>
              <a:t>destroyed</a:t>
            </a:r>
          </a:p>
          <a:p>
            <a:r>
              <a:rPr lang="en-US" dirty="0" smtClean="0"/>
              <a:t>This is an important physical property that helps us understand our world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5410200"/>
            <a:ext cx="449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http://www.youtube.com/watch?v=Gxm_qpKh7Jw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1828800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http://www.youtube.com/watch?v=BVxEEn3w688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3429000"/>
            <a:ext cx="441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http://www.youtube.com/watch?v=dExpJAECSL8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4800" y="2743200"/>
            <a:ext cx="419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http://www.youtube.com/watch?v=wwJJK4korRg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Carbon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Producers take carbon dioxide and use it create sugars</a:t>
            </a:r>
          </a:p>
          <a:p>
            <a:r>
              <a:rPr lang="en-US" dirty="0" smtClean="0"/>
              <a:t>Some of those sugars are incorporated into structure</a:t>
            </a:r>
          </a:p>
          <a:p>
            <a:pPr lvl="1"/>
            <a:r>
              <a:rPr lang="en-US" dirty="0" smtClean="0"/>
              <a:t>Cellulose and Sucrose</a:t>
            </a:r>
          </a:p>
          <a:p>
            <a:r>
              <a:rPr lang="en-US" dirty="0" smtClean="0"/>
              <a:t>Some of those sugars are used for energy as glucose</a:t>
            </a:r>
          </a:p>
        </p:txBody>
      </p:sp>
      <p:pic>
        <p:nvPicPr>
          <p:cNvPr id="10244" name="Picture 4" descr="http://www.sportzpower.com/files/image/Zaheer-Glucose-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581400" cy="48229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285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Carbon Cycle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primary consumer will eat the producers</a:t>
            </a:r>
          </a:p>
          <a:p>
            <a:r>
              <a:rPr lang="en-US" dirty="0" smtClean="0"/>
              <a:t>They will take the carbohydrates and use the glucose from them to build their own structural tissues</a:t>
            </a:r>
          </a:p>
          <a:p>
            <a:r>
              <a:rPr lang="en-US" dirty="0" smtClean="0"/>
              <a:t>Structural tissues are made of large amounts of carbon</a:t>
            </a:r>
          </a:p>
          <a:p>
            <a:endParaRPr lang="en-US" dirty="0"/>
          </a:p>
        </p:txBody>
      </p:sp>
      <p:pic>
        <p:nvPicPr>
          <p:cNvPr id="9218" name="Picture 2" descr="http://www.almightydad.com/wp-content/uploads/2009/09/monkey_ban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3352800" cy="4710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396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Carbon Cycle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Any number of secondary consumers can then gain carbon from the primary </a:t>
            </a:r>
            <a:r>
              <a:rPr lang="en-US" dirty="0" smtClean="0"/>
              <a:t>consumer</a:t>
            </a:r>
            <a:endParaRPr lang="en-US" dirty="0" smtClean="0"/>
          </a:p>
          <a:p>
            <a:r>
              <a:rPr lang="en-US" dirty="0" smtClean="0"/>
              <a:t>The carbon is passed from the animal tissues into the secondary consumer</a:t>
            </a:r>
            <a:endParaRPr lang="en-US" dirty="0"/>
          </a:p>
        </p:txBody>
      </p:sp>
      <p:pic>
        <p:nvPicPr>
          <p:cNvPr id="8194" name="Picture 2" descr="http://dive.nl/files/images/tiger%20shark%20(2).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371600"/>
            <a:ext cx="3352800" cy="502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653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Carbon Cycle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Both the primary and secondary consumers give carbon back to the environment</a:t>
            </a:r>
            <a:endParaRPr lang="en-US" dirty="0"/>
          </a:p>
          <a:p>
            <a:r>
              <a:rPr lang="en-US" dirty="0" smtClean="0"/>
              <a:t>They give it back to the environment in the form of CO</a:t>
            </a:r>
            <a:r>
              <a:rPr lang="en-US" baseline="-25000" dirty="0" smtClean="0"/>
              <a:t>2</a:t>
            </a:r>
            <a:r>
              <a:rPr lang="en-US" dirty="0" smtClean="0"/>
              <a:t> that they breathe out</a:t>
            </a:r>
          </a:p>
          <a:p>
            <a:r>
              <a:rPr lang="en-US" dirty="0" smtClean="0"/>
              <a:t>This completes our natural carbon cycle</a:t>
            </a:r>
          </a:p>
        </p:txBody>
      </p:sp>
      <p:pic>
        <p:nvPicPr>
          <p:cNvPr id="7170" name="Picture 2" descr="http://blog.brucepsychology.com/wp-content/uploads/2009/05/breath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4134948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4151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Carbon Cycle</a:t>
            </a:r>
            <a:endParaRPr lang="en-US" dirty="0"/>
          </a:p>
        </p:txBody>
      </p:sp>
      <p:pic>
        <p:nvPicPr>
          <p:cNvPr id="1026" name="Picture 2" descr="picture of carbon cyc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71599"/>
            <a:ext cx="4876800" cy="512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01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http://www.youtube.com/watch?v=U3SZKJVKRxQ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Impact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Humans produce large amount of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This is through the burning of natural gasses and fossil fuels</a:t>
            </a:r>
          </a:p>
          <a:p>
            <a:r>
              <a:rPr lang="en-US" dirty="0" smtClean="0"/>
              <a:t>We do this in industry, transportation and heating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www.salem-news.com/stimg/april012008/natural_gas_sto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24000"/>
            <a:ext cx="409142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883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 Impact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burning fossil fuels humans add a more CO</a:t>
            </a:r>
            <a:r>
              <a:rPr lang="en-US" baseline="-25000" dirty="0" smtClean="0"/>
              <a:t>2</a:t>
            </a:r>
            <a:r>
              <a:rPr lang="en-US" dirty="0" smtClean="0"/>
              <a:t> than the environment can deal with</a:t>
            </a:r>
          </a:p>
          <a:p>
            <a:r>
              <a:rPr lang="en-US" dirty="0" smtClean="0"/>
              <a:t>The CO</a:t>
            </a:r>
            <a:r>
              <a:rPr lang="en-US" baseline="-25000" dirty="0" smtClean="0"/>
              <a:t>2</a:t>
            </a:r>
            <a:r>
              <a:rPr lang="en-US" dirty="0" smtClean="0"/>
              <a:t> cannot be processed fast enough by the producers </a:t>
            </a:r>
          </a:p>
          <a:p>
            <a:r>
              <a:rPr lang="en-US" dirty="0" smtClean="0"/>
              <a:t>This creates a large input to one part of the cycle</a:t>
            </a:r>
            <a:endParaRPr lang="en-US" dirty="0"/>
          </a:p>
        </p:txBody>
      </p:sp>
      <p:pic>
        <p:nvPicPr>
          <p:cNvPr id="2050" name="Picture 2" descr="http://zfacts.com/metaPage/lib/zFacts-CO2-Tem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108678" cy="2944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46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Impact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CO2 humans produce is starting to increase in our atmosphere</a:t>
            </a:r>
          </a:p>
          <a:p>
            <a:r>
              <a:rPr lang="en-US" dirty="0" smtClean="0"/>
              <a:t>This CO2 is a greenhouse gas that has been linked to global warming</a:t>
            </a:r>
            <a:endParaRPr lang="en-US" dirty="0"/>
          </a:p>
        </p:txBody>
      </p:sp>
      <p:pic>
        <p:nvPicPr>
          <p:cNvPr id="3074" name="Picture 2" descr="http://randomplac.es/wp-content/uploads/2010/03/Global_Warming_polar_b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00200"/>
            <a:ext cx="3271888" cy="4286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213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http://www.youtube.com/watch?v=V1O34cqerqs&amp;feature=related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Air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Air is composed of different compounds and elements</a:t>
            </a:r>
          </a:p>
          <a:p>
            <a:r>
              <a:rPr lang="en-US" dirty="0" smtClean="0"/>
              <a:t>It has around around 78% Nitrogen </a:t>
            </a:r>
          </a:p>
          <a:p>
            <a:pPr lvl="1"/>
            <a:r>
              <a:rPr lang="en-US" dirty="0" smtClean="0"/>
              <a:t>In the form of (N</a:t>
            </a:r>
            <a:r>
              <a:rPr lang="en-US" baseline="-25000" dirty="0" smtClean="0"/>
              <a:t>2</a:t>
            </a:r>
            <a:r>
              <a:rPr lang="en-US" dirty="0" smtClean="0"/>
              <a:t>) </a:t>
            </a:r>
          </a:p>
          <a:p>
            <a:r>
              <a:rPr lang="en-US" dirty="0" smtClean="0"/>
              <a:t>It has around 21% oxygen </a:t>
            </a:r>
          </a:p>
          <a:p>
            <a:pPr lvl="1"/>
            <a:r>
              <a:rPr lang="en-US" dirty="0" smtClean="0"/>
              <a:t>In the form of (O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It is composed of around 1.5% other compounds</a:t>
            </a:r>
          </a:p>
          <a:p>
            <a:pPr lvl="1"/>
            <a:r>
              <a:rPr lang="en-US" dirty="0" smtClean="0"/>
              <a:t>Argon .9%</a:t>
            </a:r>
          </a:p>
          <a:p>
            <a:pPr lvl="1"/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 smtClean="0"/>
              <a:t> .03%</a:t>
            </a:r>
          </a:p>
          <a:p>
            <a:pPr lvl="1"/>
            <a:r>
              <a:rPr lang="en-US" dirty="0" smtClean="0"/>
              <a:t>Other compounds .5%</a:t>
            </a:r>
          </a:p>
        </p:txBody>
      </p:sp>
      <p:pic>
        <p:nvPicPr>
          <p:cNvPr id="19458" name="Picture 2" descr="http://www.rebreatherworld.com/photopost/data/19/Air_composition_pie_ch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42682"/>
            <a:ext cx="4343400" cy="3376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Air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makes nitrogen the most common gas in our environment</a:t>
            </a:r>
          </a:p>
          <a:p>
            <a:r>
              <a:rPr lang="en-US" dirty="0" smtClean="0"/>
              <a:t>You would think that it would be abundant and easy to use</a:t>
            </a:r>
          </a:p>
          <a:p>
            <a:r>
              <a:rPr lang="en-US" dirty="0" smtClean="0"/>
              <a:t>However nitrogen is a difficult material to convert from a gas</a:t>
            </a:r>
            <a:endParaRPr lang="en-US" dirty="0"/>
          </a:p>
        </p:txBody>
      </p:sp>
      <p:pic>
        <p:nvPicPr>
          <p:cNvPr id="18434" name="Picture 2" descr="http://www.dreamstime.com/nitrogen-form-periodic-table-of-elements-thumb6350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828800"/>
            <a:ext cx="4359189" cy="36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order to have nitrogen in a useable form it has to change from the N</a:t>
            </a:r>
            <a:r>
              <a:rPr lang="en-US" baseline="-25000" dirty="0" smtClean="0"/>
              <a:t>2 </a:t>
            </a:r>
            <a:r>
              <a:rPr lang="en-US" dirty="0" smtClean="0"/>
              <a:t>in air</a:t>
            </a:r>
          </a:p>
          <a:p>
            <a:r>
              <a:rPr lang="en-US" dirty="0" smtClean="0"/>
              <a:t>The nitrogen must be put in a usable form</a:t>
            </a:r>
          </a:p>
          <a:p>
            <a:r>
              <a:rPr lang="en-US" dirty="0" smtClean="0"/>
              <a:t>One useable form is ammonia  </a:t>
            </a:r>
            <a:endParaRPr lang="en-US" dirty="0"/>
          </a:p>
        </p:txBody>
      </p:sp>
      <p:pic>
        <p:nvPicPr>
          <p:cNvPr id="17410" name="Picture 2" descr="http://upload.wikimedia.org/wikipedia/commons/0/05/Ammonia-3D-balls-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4191000" cy="3233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 for a N</a:t>
            </a:r>
            <a:r>
              <a:rPr lang="en-US" baseline="-25000" dirty="0" smtClean="0"/>
              <a:t>2 </a:t>
            </a:r>
            <a:r>
              <a:rPr lang="en-US" dirty="0" smtClean="0"/>
              <a:t>to be converted to NH</a:t>
            </a:r>
            <a:r>
              <a:rPr lang="en-US" baseline="-25000" dirty="0" smtClean="0"/>
              <a:t>4 </a:t>
            </a:r>
            <a:r>
              <a:rPr lang="en-US" dirty="0" smtClean="0"/>
              <a:t>(</a:t>
            </a:r>
            <a:r>
              <a:rPr lang="en-US" smtClean="0"/>
              <a:t>or NH</a:t>
            </a:r>
            <a:r>
              <a:rPr lang="en-US" baseline="-25000" smtClean="0"/>
              <a:t>3</a:t>
            </a:r>
            <a:r>
              <a:rPr lang="en-US" baseline="30000" smtClean="0"/>
              <a:t>-</a:t>
            </a:r>
            <a:r>
              <a:rPr lang="en-US" smtClean="0"/>
              <a:t>)</a:t>
            </a:r>
            <a:r>
              <a:rPr lang="en-US" dirty="0" smtClean="0"/>
              <a:t>there has to be a way for it to change</a:t>
            </a:r>
          </a:p>
          <a:p>
            <a:r>
              <a:rPr lang="en-US" dirty="0" smtClean="0"/>
              <a:t>Nitrogen will not spontaneously convert to ammonia</a:t>
            </a:r>
          </a:p>
          <a:p>
            <a:r>
              <a:rPr lang="en-US" dirty="0" smtClean="0"/>
              <a:t>There needs to be a process</a:t>
            </a:r>
            <a:endParaRPr lang="en-US" dirty="0"/>
          </a:p>
        </p:txBody>
      </p:sp>
      <p:pic>
        <p:nvPicPr>
          <p:cNvPr id="16386" name="Picture 2" descr="http://www.tracysworld.com/wp-content/uploads/2010/05/glass-of-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143000"/>
            <a:ext cx="1981199" cy="2641599"/>
          </a:xfrm>
          <a:prstGeom prst="rect">
            <a:avLst/>
          </a:prstGeom>
          <a:noFill/>
        </p:spPr>
      </p:pic>
      <p:pic>
        <p:nvPicPr>
          <p:cNvPr id="16388" name="Picture 4" descr="http://gigihawaii.files.wordpress.com/2008/09/coffee-ice-cubes-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495800"/>
            <a:ext cx="2588626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Once again the nitrogen cycle has no beginning point, but we will start at a location</a:t>
            </a:r>
          </a:p>
          <a:p>
            <a:r>
              <a:rPr lang="en-US" dirty="0" smtClean="0"/>
              <a:t>We will start with producers</a:t>
            </a:r>
          </a:p>
          <a:p>
            <a:r>
              <a:rPr lang="en-US" dirty="0" smtClean="0"/>
              <a:t>However we have to start with a specialized group of producers that “</a:t>
            </a:r>
            <a:r>
              <a:rPr lang="en-US" b="1" dirty="0" smtClean="0"/>
              <a:t>fix</a:t>
            </a:r>
            <a:r>
              <a:rPr lang="en-US" dirty="0" smtClean="0"/>
              <a:t>” Nitrogen</a:t>
            </a:r>
          </a:p>
          <a:p>
            <a:r>
              <a:rPr lang="en-US" dirty="0" smtClean="0"/>
              <a:t>This means that make something useable from N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7170" name="Picture 2" descr="http://academic.reed.edu/biology/nitrogen/images/part1/big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09775"/>
            <a:ext cx="4200525" cy="3324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soil the place that has the most life is right next to the roots of plants</a:t>
            </a:r>
          </a:p>
          <a:p>
            <a:r>
              <a:rPr lang="en-US" dirty="0" smtClean="0"/>
              <a:t>This is because many microorganisms live in this area</a:t>
            </a:r>
          </a:p>
          <a:p>
            <a:r>
              <a:rPr lang="en-US" dirty="0" smtClean="0"/>
              <a:t>We call this area the </a:t>
            </a:r>
            <a:r>
              <a:rPr lang="en-US" b="1" dirty="0" smtClean="0"/>
              <a:t>rhizosphere</a:t>
            </a:r>
            <a:endParaRPr lang="en-US" b="1" dirty="0"/>
          </a:p>
        </p:txBody>
      </p:sp>
      <p:pic>
        <p:nvPicPr>
          <p:cNvPr id="15362" name="Picture 2" descr="http://courses.bio.indiana.edu/L104-Bonner/F08/images08/L32/roots&amp;tip&amp;f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882552" cy="392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Bacteria that live right around the roots are called </a:t>
            </a:r>
            <a:r>
              <a:rPr lang="en-US" b="1" dirty="0" smtClean="0"/>
              <a:t>mycorrhizal bacteria</a:t>
            </a:r>
          </a:p>
          <a:p>
            <a:r>
              <a:rPr lang="en-US" dirty="0" smtClean="0"/>
              <a:t>These bacteria are close enough to interact with the plant and can form a symbiotic relationship with the plant</a:t>
            </a:r>
            <a:endParaRPr lang="en-US" dirty="0"/>
          </a:p>
        </p:txBody>
      </p:sp>
      <p:pic>
        <p:nvPicPr>
          <p:cNvPr id="13314" name="Picture 2" descr="http://www.scienceclarified.com/everyday/images/scet_03_img0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390525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Legumes</a:t>
            </a:r>
            <a:r>
              <a:rPr lang="en-US" dirty="0" smtClean="0"/>
              <a:t> are plants with dry fruit that have a symbiotic relationship with </a:t>
            </a:r>
            <a:r>
              <a:rPr lang="en-US" dirty="0"/>
              <a:t>m</a:t>
            </a:r>
            <a:r>
              <a:rPr lang="en-US" dirty="0" smtClean="0"/>
              <a:t>ycorrhizal bacteria</a:t>
            </a:r>
          </a:p>
          <a:p>
            <a:r>
              <a:rPr lang="en-US" dirty="0" smtClean="0"/>
              <a:t>We mostly call them bean plants</a:t>
            </a:r>
          </a:p>
        </p:txBody>
      </p:sp>
      <p:pic>
        <p:nvPicPr>
          <p:cNvPr id="12290" name="Picture 2" descr="http://foodstoragemadeeasy.net/wp-content/uploads/2008/08/istock_000005554148x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76400"/>
            <a:ext cx="3819525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legumes can support bacteria that fix nitrogen</a:t>
            </a:r>
          </a:p>
          <a:p>
            <a:r>
              <a:rPr lang="en-US" dirty="0" smtClean="0"/>
              <a:t>These bacteria form nodes or “bumps” on the roots of these plants</a:t>
            </a:r>
          </a:p>
          <a:p>
            <a:r>
              <a:rPr lang="en-US" dirty="0" smtClean="0"/>
              <a:t>These bacteria change N</a:t>
            </a:r>
            <a:r>
              <a:rPr lang="en-US" baseline="-25000" dirty="0" smtClean="0"/>
              <a:t>2</a:t>
            </a:r>
            <a:r>
              <a:rPr lang="en-US" dirty="0" smtClean="0"/>
              <a:t> to a useable form of  nitrogen</a:t>
            </a:r>
            <a:endParaRPr lang="en-US" dirty="0"/>
          </a:p>
        </p:txBody>
      </p:sp>
      <p:pic>
        <p:nvPicPr>
          <p:cNvPr id="2050" name="Picture 2" descr="http://academic.reed.edu/biology/nitrogen/images/part1/bigF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3856482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useable ammonia from these plants is then eaten by primary and secondary consumers</a:t>
            </a:r>
          </a:p>
          <a:p>
            <a:r>
              <a:rPr lang="en-US" dirty="0" smtClean="0"/>
              <a:t>The nitrogen taken from the producers is incorporated into the consumer structure</a:t>
            </a:r>
          </a:p>
          <a:p>
            <a:r>
              <a:rPr lang="en-US" dirty="0" smtClean="0"/>
              <a:t>The consumers use the nitrogen in their tissues</a:t>
            </a:r>
          </a:p>
          <a:p>
            <a:endParaRPr lang="en-US" dirty="0" smtClean="0"/>
          </a:p>
        </p:txBody>
      </p:sp>
      <p:pic>
        <p:nvPicPr>
          <p:cNvPr id="6146" name="Picture 2" descr="http://www.mikesjournal.com/July%202009/Bugs%20Eating%20Bean%20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438400"/>
            <a:ext cx="3886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same physical properties hold true for our environment</a:t>
            </a:r>
          </a:p>
          <a:p>
            <a:r>
              <a:rPr lang="en-US" dirty="0" smtClean="0"/>
              <a:t>Matter and energy are never created, lost and destroyed</a:t>
            </a:r>
          </a:p>
          <a:p>
            <a:r>
              <a:rPr lang="en-US" dirty="0" smtClean="0"/>
              <a:t>This means that the CO2 that you breathe out will never be lost </a:t>
            </a:r>
          </a:p>
        </p:txBody>
      </p:sp>
      <p:pic>
        <p:nvPicPr>
          <p:cNvPr id="18434" name="Picture 2" descr="http://www.self-help-for-humans.com/images/breathe_o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3999"/>
            <a:ext cx="4191000" cy="4062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Nitrogen can be returned to the earth when those consumers die</a:t>
            </a:r>
          </a:p>
          <a:p>
            <a:r>
              <a:rPr lang="en-US" dirty="0" smtClean="0"/>
              <a:t>Then the nitrogen returns to the earth</a:t>
            </a:r>
          </a:p>
          <a:p>
            <a:r>
              <a:rPr lang="en-US" dirty="0" smtClean="0"/>
              <a:t>This nitrogen in the soil can then be used by any sort of plant life</a:t>
            </a:r>
          </a:p>
          <a:p>
            <a:r>
              <a:rPr lang="en-US" dirty="0" smtClean="0"/>
              <a:t>Nitrogen is not limited to legumes after it is in the soil</a:t>
            </a:r>
          </a:p>
        </p:txBody>
      </p:sp>
      <p:pic>
        <p:nvPicPr>
          <p:cNvPr id="5122" name="Picture 2" descr="http://www.signs-bydesign.co.uk/images/pet-grave-stone-new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2895600" cy="4250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pic>
        <p:nvPicPr>
          <p:cNvPr id="1026" name="Picture 2" descr="http://www.kidsgeo.com/images/nitrogen-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5105400" cy="4376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Humans can greatly impact this cycle by adding nitrogen to the soils</a:t>
            </a:r>
          </a:p>
          <a:p>
            <a:r>
              <a:rPr lang="en-US" dirty="0" smtClean="0"/>
              <a:t>Humans do this by adding fertilizer to fields, crops and farms</a:t>
            </a:r>
          </a:p>
          <a:p>
            <a:r>
              <a:rPr lang="en-US" dirty="0" smtClean="0"/>
              <a:t>This greatly increases the amount of nitrogen in the soil</a:t>
            </a:r>
          </a:p>
        </p:txBody>
      </p:sp>
      <p:pic>
        <p:nvPicPr>
          <p:cNvPr id="4098" name="Picture 2" descr="http://www.sanantoniolandscapingservices.com/images/fertil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478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Impact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Humans adding nitrogen can be very harmful</a:t>
            </a:r>
          </a:p>
          <a:p>
            <a:r>
              <a:rPr lang="en-US" dirty="0" smtClean="0"/>
              <a:t>Excess nitrogen can be captured in runoff</a:t>
            </a:r>
          </a:p>
          <a:p>
            <a:r>
              <a:rPr lang="en-US" dirty="0" smtClean="0"/>
              <a:t>This runoff is then carried to the ocean were it causes an algae bloom</a:t>
            </a:r>
            <a:endParaRPr lang="en-US" dirty="0"/>
          </a:p>
        </p:txBody>
      </p:sp>
      <p:pic>
        <p:nvPicPr>
          <p:cNvPr id="3074" name="Picture 2" descr="http://www.onencnaturally.org/images/storm_pic_runoff2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42719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algae bloom is very destructive to an ecosystem</a:t>
            </a:r>
          </a:p>
          <a:p>
            <a:r>
              <a:rPr lang="en-US" dirty="0" smtClean="0"/>
              <a:t>It chokes the life out of all manner of sea life</a:t>
            </a:r>
          </a:p>
          <a:p>
            <a:r>
              <a:rPr lang="en-US" dirty="0" smtClean="0"/>
              <a:t>Without this sea life, there are no primary consumers to feed secondary consumers</a:t>
            </a:r>
          </a:p>
          <a:p>
            <a:r>
              <a:rPr lang="en-US" dirty="0" smtClean="0"/>
              <a:t>It can wipe out large sections of open water</a:t>
            </a:r>
            <a:endParaRPr lang="en-US" dirty="0"/>
          </a:p>
        </p:txBody>
      </p:sp>
      <p:pic>
        <p:nvPicPr>
          <p:cNvPr id="2050" name="Picture 2" descr="http://www.atac.cc/images/why_fertilize_anim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52600"/>
            <a:ext cx="4076700" cy="3571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Phosphorous is an element that has a large roll in processes for the cell</a:t>
            </a:r>
          </a:p>
          <a:p>
            <a:r>
              <a:rPr lang="en-US" dirty="0" smtClean="0"/>
              <a:t>It might be the most important cycle due to the limited amount of phosphorous in biotic systems</a:t>
            </a:r>
            <a:endParaRPr lang="en-US" dirty="0"/>
          </a:p>
        </p:txBody>
      </p:sp>
      <p:pic>
        <p:nvPicPr>
          <p:cNvPr id="2050" name="Picture 2" descr="http://t2.gstatic.com/images?q=tbn:ANd9GcRmU81NGR6IpwGaoqbAkMm4ugNthVAIByQMb4JnX2tK20CzO9h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09800"/>
            <a:ext cx="356058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00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Phosphorous is used in DNA</a:t>
            </a:r>
          </a:p>
          <a:p>
            <a:r>
              <a:rPr lang="en-US" dirty="0" smtClean="0"/>
              <a:t>Phosphorous is the bond that is broken and releases energy in ATP</a:t>
            </a:r>
          </a:p>
          <a:p>
            <a:r>
              <a:rPr lang="en-US" dirty="0" smtClean="0"/>
              <a:t>Phosphorous is also essential for structural materials like bones and teeth</a:t>
            </a:r>
          </a:p>
          <a:p>
            <a:endParaRPr lang="en-US" dirty="0"/>
          </a:p>
        </p:txBody>
      </p:sp>
      <p:pic>
        <p:nvPicPr>
          <p:cNvPr id="4098" name="Picture 2" descr="http://www.aquionics.com/services/images/RTEmagicC_dna.gif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33525"/>
            <a:ext cx="32004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3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phosphorous cycle is the only cycle that does not have a stage that involves air</a:t>
            </a:r>
          </a:p>
          <a:p>
            <a:r>
              <a:rPr lang="en-US" dirty="0" smtClean="0"/>
              <a:t>All steps of the phosphorous  cycle involve rocks (solids), animals &amp; plants and water</a:t>
            </a:r>
            <a:endParaRPr lang="en-US" dirty="0"/>
          </a:p>
        </p:txBody>
      </p:sp>
      <p:pic>
        <p:nvPicPr>
          <p:cNvPr id="3076" name="Picture 4" descr="http://www.backwater-productions.net/data_archive/images/funny/signs/No%20Oxyg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334" y="2286000"/>
            <a:ext cx="4762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45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again we could pick any point in </a:t>
            </a:r>
            <a:r>
              <a:rPr lang="en-US" smtClean="0"/>
              <a:t>the </a:t>
            </a:r>
            <a:r>
              <a:rPr lang="en-US" smtClean="0"/>
              <a:t>phosphorous </a:t>
            </a:r>
            <a:r>
              <a:rPr lang="en-US" dirty="0" smtClean="0"/>
              <a:t>cycle to start</a:t>
            </a:r>
          </a:p>
          <a:p>
            <a:r>
              <a:rPr lang="en-US" dirty="0" smtClean="0"/>
              <a:t>We are gong to start with phosphate rocks</a:t>
            </a:r>
          </a:p>
          <a:p>
            <a:r>
              <a:rPr lang="en-US" dirty="0" smtClean="0"/>
              <a:t>Through weathering and erosion phosphate enters biotic systems</a:t>
            </a:r>
            <a:endParaRPr lang="en-US" dirty="0"/>
          </a:p>
        </p:txBody>
      </p:sp>
      <p:pic>
        <p:nvPicPr>
          <p:cNvPr id="1026" name="Picture 2" descr="http://www.perceptions.couk.com/imgs/wind-ero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991" y="2362200"/>
            <a:ext cx="3962400" cy="297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02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Phosphorous the becomes part of soil</a:t>
            </a:r>
          </a:p>
          <a:p>
            <a:r>
              <a:rPr lang="en-US" dirty="0" smtClean="0"/>
              <a:t>This can happen in water and soil ecosystems</a:t>
            </a:r>
          </a:p>
          <a:p>
            <a:r>
              <a:rPr lang="en-US" dirty="0" smtClean="0"/>
              <a:t>Plants can then use phosphorous to grow</a:t>
            </a:r>
          </a:p>
          <a:p>
            <a:pPr lvl="1"/>
            <a:r>
              <a:rPr lang="en-US" dirty="0" smtClean="0"/>
              <a:t>Too little phosphorous  and plants are stunted</a:t>
            </a:r>
          </a:p>
          <a:p>
            <a:pPr lvl="1"/>
            <a:r>
              <a:rPr lang="en-US" dirty="0" smtClean="0"/>
              <a:t>Too much phosphorous  and plants growth is exaggerated</a:t>
            </a:r>
          </a:p>
          <a:p>
            <a:endParaRPr lang="en-US" dirty="0"/>
          </a:p>
        </p:txBody>
      </p:sp>
      <p:pic>
        <p:nvPicPr>
          <p:cNvPr id="5122" name="Picture 2" descr="http://susty.com/image/soil-cross-section-side-by-side-carbon-rich-depleted-eroded-earth-rust-colored-deep-black-grass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3657600" cy="232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72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of Matter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Matter and energy can change forms and still never be lost or destroyed</a:t>
            </a:r>
          </a:p>
          <a:p>
            <a:r>
              <a:rPr lang="en-US" dirty="0" smtClean="0"/>
              <a:t>We can change water to ice and still keep the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r>
              <a:rPr lang="en-US" dirty="0" smtClean="0"/>
              <a:t>We can change CO</a:t>
            </a:r>
            <a:r>
              <a:rPr lang="en-US" baseline="-25000" dirty="0" smtClean="0"/>
              <a:t>2</a:t>
            </a:r>
            <a:r>
              <a:rPr lang="en-US" dirty="0" smtClean="0"/>
              <a:t> and make it into glucose</a:t>
            </a:r>
          </a:p>
        </p:txBody>
      </p:sp>
      <p:pic>
        <p:nvPicPr>
          <p:cNvPr id="17410" name="Picture 2" descr="http://image.wistatutor.com/content/chemical-reactions-equations/states-of-matter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362200"/>
            <a:ext cx="4298253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Primary and secondary consumers will eat plants and make phosphorous  part of their living tissues</a:t>
            </a:r>
          </a:p>
          <a:p>
            <a:r>
              <a:rPr lang="en-US" dirty="0" smtClean="0"/>
              <a:t>Phosphorous is incorporated into their living system</a:t>
            </a:r>
            <a:endParaRPr lang="en-US" dirty="0"/>
          </a:p>
        </p:txBody>
      </p:sp>
      <p:pic>
        <p:nvPicPr>
          <p:cNvPr id="6146" name="Picture 2" descr="http://itsallfreeonline.com/wp-content/uploads/2009/10/The-Very-Hungry-Caterpill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86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Phosphorous Cycle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phosphorous  that enters water through erosion settles on the bottom</a:t>
            </a:r>
          </a:p>
          <a:p>
            <a:r>
              <a:rPr lang="en-US" dirty="0" smtClean="0"/>
              <a:t>It then over time becomes part of sedimentary rocks</a:t>
            </a:r>
          </a:p>
          <a:p>
            <a:r>
              <a:rPr lang="en-US" dirty="0" smtClean="0"/>
              <a:t>In this state it is inaccessible to organisms</a:t>
            </a:r>
            <a:endParaRPr lang="en-US" dirty="0"/>
          </a:p>
        </p:txBody>
      </p:sp>
      <p:pic>
        <p:nvPicPr>
          <p:cNvPr id="7170" name="Picture 2" descr="http://3.bp.blogspot.com/_ZaI455wX7WE/TJL26PZa9tI/AAAAAAAABYg/OiwLlcMlMsg/s1600/Sinking_Boat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62200"/>
            <a:ext cx="3806423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942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http://www.youtube.com/watch?v=3iwL24oVpH4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3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Humans add fertilizers which are high in phosphorous </a:t>
            </a:r>
          </a:p>
          <a:p>
            <a:r>
              <a:rPr lang="en-US" dirty="0" smtClean="0"/>
              <a:t>When too much fertilizer is added, it is washed into streams in runoff</a:t>
            </a:r>
          </a:p>
          <a:p>
            <a:r>
              <a:rPr lang="en-US" dirty="0" smtClean="0"/>
              <a:t>The runoff is carried to the oceans</a:t>
            </a:r>
          </a:p>
          <a:p>
            <a:r>
              <a:rPr lang="en-US" dirty="0" smtClean="0"/>
              <a:t>Algae bloom and red tides can form from high levels of nitrogen and phosphorous</a:t>
            </a:r>
          </a:p>
          <a:p>
            <a:endParaRPr lang="en-US" dirty="0"/>
          </a:p>
        </p:txBody>
      </p:sp>
      <p:pic>
        <p:nvPicPr>
          <p:cNvPr id="8194" name="Picture 2" descr="http://www.gardening.cornell.edu/lawn/almanac/images/fertilizer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1905000"/>
            <a:ext cx="402734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99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Impact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http://www.youtube.com/watch?v=YO3Gg3YfJ84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matter and energy are never destroyed, often times energy is moved from place to place in an ecosystem</a:t>
            </a:r>
          </a:p>
          <a:p>
            <a:r>
              <a:rPr lang="en-US" dirty="0" smtClean="0"/>
              <a:t>Often times specific ecologists can predict where certain types of energy and matter will move to</a:t>
            </a:r>
          </a:p>
          <a:p>
            <a:endParaRPr lang="en-US" dirty="0"/>
          </a:p>
        </p:txBody>
      </p:sp>
      <p:pic>
        <p:nvPicPr>
          <p:cNvPr id="15362" name="Picture 2" descr="http://www.pressroom.ups.com/pressroom/staticfiles/media/image/ups_driver_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4278429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predictable movements of matter and energy in our environment are described as </a:t>
            </a:r>
            <a:r>
              <a:rPr lang="en-US" b="1" dirty="0" smtClean="0"/>
              <a:t>biogeochemical cycles</a:t>
            </a:r>
          </a:p>
          <a:p>
            <a:r>
              <a:rPr lang="en-US" dirty="0" smtClean="0"/>
              <a:t>These cycles move all </a:t>
            </a:r>
            <a:r>
              <a:rPr lang="en-US" smtClean="0"/>
              <a:t>of the </a:t>
            </a:r>
            <a:r>
              <a:rPr lang="en-US" dirty="0" smtClean="0"/>
              <a:t>matter and energy in our environment </a:t>
            </a:r>
          </a:p>
          <a:p>
            <a:endParaRPr lang="en-US" dirty="0"/>
          </a:p>
        </p:txBody>
      </p:sp>
      <p:pic>
        <p:nvPicPr>
          <p:cNvPr id="14338" name="Picture 2" descr="http://fatfinch.files.wordpress.com/2007/10/wildlife_barn_ow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828800"/>
            <a:ext cx="1270000" cy="1905000"/>
          </a:xfrm>
          <a:prstGeom prst="rect">
            <a:avLst/>
          </a:prstGeom>
          <a:noFill/>
        </p:spPr>
      </p:pic>
      <p:pic>
        <p:nvPicPr>
          <p:cNvPr id="14340" name="Picture 4" descr="http://rst.gsfc.nasa.gov/Sect16/full-20eart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438400"/>
            <a:ext cx="2057400" cy="2057401"/>
          </a:xfrm>
          <a:prstGeom prst="rect">
            <a:avLst/>
          </a:prstGeom>
          <a:noFill/>
        </p:spPr>
      </p:pic>
      <p:pic>
        <p:nvPicPr>
          <p:cNvPr id="14342" name="Picture 6" descr="http://topforeignstocks.com/wp/wp-content/uploads/2008/09/chemical_analysi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724400"/>
            <a:ext cx="2096346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Role of Water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Water is crucial for many of life's functions</a:t>
            </a:r>
          </a:p>
          <a:p>
            <a:r>
              <a:rPr lang="en-US" dirty="0" smtClean="0"/>
              <a:t>Since cells are made up of 70% to 90% water, it is essential that water is available </a:t>
            </a:r>
          </a:p>
          <a:p>
            <a:r>
              <a:rPr lang="en-US" dirty="0" smtClean="0"/>
              <a:t>The availability of water is one of the main factors of life in terrestrial systems</a:t>
            </a:r>
            <a:endParaRPr lang="en-US" dirty="0"/>
          </a:p>
        </p:txBody>
      </p:sp>
      <p:pic>
        <p:nvPicPr>
          <p:cNvPr id="13314" name="Picture 2" descr="http://www.bracsystems.com/images/pics-left/water-is-li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26670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2082</Words>
  <Application>Microsoft Office PowerPoint</Application>
  <PresentationFormat>On-screen Show (4:3)</PresentationFormat>
  <Paragraphs>323</Paragraphs>
  <Slides>64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Biogeochemical Cycles</vt:lpstr>
      <vt:lpstr>Introduction</vt:lpstr>
      <vt:lpstr>Introduction</vt:lpstr>
      <vt:lpstr>DEMO</vt:lpstr>
      <vt:lpstr>Introduction</vt:lpstr>
      <vt:lpstr>Changing of Matter</vt:lpstr>
      <vt:lpstr>Biogeochemical Cycles</vt:lpstr>
      <vt:lpstr>Biogeochemical Cycles</vt:lpstr>
      <vt:lpstr>The Role of Water</vt:lpstr>
      <vt:lpstr>The Role of Water</vt:lpstr>
      <vt:lpstr>Water In Ecosystems</vt:lpstr>
      <vt:lpstr>Water In Ecosystems</vt:lpstr>
      <vt:lpstr>PowerPoint Presentation</vt:lpstr>
      <vt:lpstr>Water in Ecosystems</vt:lpstr>
      <vt:lpstr>The Water Cycle</vt:lpstr>
      <vt:lpstr>The Water Cycle</vt:lpstr>
      <vt:lpstr>The Water Cycle</vt:lpstr>
      <vt:lpstr>The Water Cycle</vt:lpstr>
      <vt:lpstr>The Water Cycle</vt:lpstr>
      <vt:lpstr>The Water Cycle</vt:lpstr>
      <vt:lpstr>The Water Cycle</vt:lpstr>
      <vt:lpstr>PowerPoint Presentation</vt:lpstr>
      <vt:lpstr>Review</vt:lpstr>
      <vt:lpstr>Carbon</vt:lpstr>
      <vt:lpstr>Carbon</vt:lpstr>
      <vt:lpstr>Carbon</vt:lpstr>
      <vt:lpstr>The Enter and Exit of Carbon</vt:lpstr>
      <vt:lpstr>Enter and Exit of Carbon</vt:lpstr>
      <vt:lpstr>The Carbon Cycle</vt:lpstr>
      <vt:lpstr>The Carbon Cycle</vt:lpstr>
      <vt:lpstr>The Carbon Cycle</vt:lpstr>
      <vt:lpstr>The Carbon Cycle</vt:lpstr>
      <vt:lpstr>The Carbon Cycle</vt:lpstr>
      <vt:lpstr>The Carbon Cycle</vt:lpstr>
      <vt:lpstr>Video</vt:lpstr>
      <vt:lpstr>Human Impact</vt:lpstr>
      <vt:lpstr>Human Impact</vt:lpstr>
      <vt:lpstr>The Human Impact </vt:lpstr>
      <vt:lpstr>Video</vt:lpstr>
      <vt:lpstr>Composition of Air</vt:lpstr>
      <vt:lpstr>Composition of Air</vt:lpstr>
      <vt:lpstr>Nitrogen Fixation</vt:lpstr>
      <vt:lpstr>Nitrogen Fixation</vt:lpstr>
      <vt:lpstr>The Nitrogen Cycle</vt:lpstr>
      <vt:lpstr>The Nitrogen Cycle</vt:lpstr>
      <vt:lpstr>The Nitrogen Cycle</vt:lpstr>
      <vt:lpstr>The Nitrogen Cycle</vt:lpstr>
      <vt:lpstr>The Nitrogen Cycle</vt:lpstr>
      <vt:lpstr>The Nitrogen Cycle</vt:lpstr>
      <vt:lpstr>The Nitrogen Cycle</vt:lpstr>
      <vt:lpstr>The Nitrogen Cycle</vt:lpstr>
      <vt:lpstr>Human Impact</vt:lpstr>
      <vt:lpstr>The Human Impact</vt:lpstr>
      <vt:lpstr>The Human Impact</vt:lpstr>
      <vt:lpstr>Phosphorous</vt:lpstr>
      <vt:lpstr>Phosphorous</vt:lpstr>
      <vt:lpstr>Phosphorous Cycle</vt:lpstr>
      <vt:lpstr>Phosphorous Cycle</vt:lpstr>
      <vt:lpstr>Phosphorous Cycle</vt:lpstr>
      <vt:lpstr>Phosphorous Cycle</vt:lpstr>
      <vt:lpstr>Phosphorous Cycle</vt:lpstr>
      <vt:lpstr>Video</vt:lpstr>
      <vt:lpstr>Human Impact</vt:lpstr>
      <vt:lpstr>The Human Impact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Ecosystem Recycling</dc:title>
  <dc:creator>Mike Owdij</dc:creator>
  <cp:lastModifiedBy>Administrator</cp:lastModifiedBy>
  <cp:revision>44</cp:revision>
  <dcterms:created xsi:type="dcterms:W3CDTF">2010-12-11T14:13:28Z</dcterms:created>
  <dcterms:modified xsi:type="dcterms:W3CDTF">2012-09-17T13:12:07Z</dcterms:modified>
</cp:coreProperties>
</file>