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0" r:id="rId4"/>
    <p:sldId id="263" r:id="rId5"/>
    <p:sldId id="264" r:id="rId6"/>
    <p:sldId id="265" r:id="rId7"/>
    <p:sldId id="266" r:id="rId8"/>
    <p:sldId id="261" r:id="rId9"/>
    <p:sldId id="262" r:id="rId10"/>
    <p:sldId id="267" r:id="rId11"/>
    <p:sldId id="282" r:id="rId12"/>
    <p:sldId id="283" r:id="rId13"/>
    <p:sldId id="284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89748" autoAdjust="0"/>
  </p:normalViewPr>
  <p:slideViewPr>
    <p:cSldViewPr>
      <p:cViewPr varScale="1">
        <p:scale>
          <a:sx n="79" d="100"/>
          <a:sy n="79" d="100"/>
        </p:scale>
        <p:origin x="16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ATP Produced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Glycolysis</c:v>
                </c:pt>
                <c:pt idx="1">
                  <c:v>Krebs Cycle</c:v>
                </c:pt>
                <c:pt idx="2">
                  <c:v>Oxidative Phosphorylation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BB10D-3375-47F0-B726-246C7C03A09A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0718F-9F4A-459B-80A9-9EE5F2B99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1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4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6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80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84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9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9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1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6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9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2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6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67DEA-0CA7-4B45-BA2F-3099D52B926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o8Q88bAXyQ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4843666" y="2133600"/>
            <a:ext cx="4300334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625" y="1524000"/>
            <a:ext cx="48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2400" dirty="0"/>
              <a:t>Acetyl CoA enters the cycle and gets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sz="2400" dirty="0" smtClean="0"/>
              <a:t>Citrate </a:t>
            </a:r>
            <a:r>
              <a:rPr lang="en-US" sz="2400" dirty="0"/>
              <a:t>is oxidized and NAD+ is reduced. A carboxyl group (COO-) leaves as CO</a:t>
            </a:r>
            <a:r>
              <a:rPr lang="en-US" sz="2400" baseline="-25000" dirty="0"/>
              <a:t>2</a:t>
            </a:r>
            <a:r>
              <a:rPr lang="en-US" sz="2400" dirty="0"/>
              <a:t>. The resulting compound is a 5 carbon Alpha-</a:t>
            </a:r>
            <a:r>
              <a:rPr lang="en-US" sz="2400" dirty="0" err="1"/>
              <a:t>ketoglutrate</a:t>
            </a:r>
            <a:r>
              <a:rPr lang="en-US" sz="2400" dirty="0"/>
              <a:t>. 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92942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143000" y="1119116"/>
            <a:ext cx="7162800" cy="558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50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52400" y="2133600"/>
            <a:ext cx="430033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43400" y="1836065"/>
            <a:ext cx="4648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2000" dirty="0" smtClean="0"/>
              <a:t>The </a:t>
            </a:r>
            <a:r>
              <a:rPr lang="en-US" sz="2000" dirty="0"/>
              <a:t>Alpha-</a:t>
            </a:r>
            <a:r>
              <a:rPr lang="en-US" sz="2000" dirty="0" err="1"/>
              <a:t>ketoglutrate</a:t>
            </a:r>
            <a:r>
              <a:rPr lang="en-US" sz="2000" dirty="0"/>
              <a:t> loses a carboxyl group (COO-) and once again NAD+ is reduced to NADH. Through substrate level </a:t>
            </a:r>
            <a:r>
              <a:rPr lang="en-US" sz="2000" dirty="0" err="1"/>
              <a:t>phosporilation</a:t>
            </a:r>
            <a:r>
              <a:rPr lang="en-US" sz="2000" dirty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sz="2000" dirty="0"/>
              <a:t>The succinate is oxidized and the electrons go to a molecule called FAD. This creates FADH</a:t>
            </a:r>
            <a:r>
              <a:rPr lang="en-US" sz="2000" baseline="-25000" dirty="0"/>
              <a:t>2.</a:t>
            </a:r>
            <a:r>
              <a:rPr lang="en-US" sz="2000" dirty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sz="2000" dirty="0"/>
              <a:t>Finally the Malate is converted to our original 4 carbon compound oxaloacetate when it loses two electrons and creates another molecule of NADH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33482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143000" y="1119116"/>
            <a:ext cx="7162800" cy="558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57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Just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might have just felt like you were punched in the gut…</a:t>
            </a:r>
          </a:p>
          <a:p>
            <a:r>
              <a:rPr lang="en-US" dirty="0" smtClean="0"/>
              <a:t>That’s ok</a:t>
            </a:r>
          </a:p>
          <a:p>
            <a:r>
              <a:rPr lang="en-US" dirty="0" smtClean="0"/>
              <a:t>Here is something to make you feel better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www.youtube.com/watch?v=Bo8Q88bAXyQ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2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Just Happened?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Ok… back to business</a:t>
            </a:r>
          </a:p>
          <a:p>
            <a:r>
              <a:rPr lang="en-US" dirty="0" smtClean="0"/>
              <a:t>The Krebs Cycle produced some very valuable things</a:t>
            </a:r>
          </a:p>
          <a:p>
            <a:r>
              <a:rPr lang="en-US" smtClean="0"/>
              <a:t>2 </a:t>
            </a:r>
            <a:r>
              <a:rPr lang="en-US" dirty="0" smtClean="0"/>
              <a:t>ATP </a:t>
            </a:r>
          </a:p>
          <a:p>
            <a:r>
              <a:rPr lang="en-US" dirty="0" smtClean="0"/>
              <a:t>6 Molecules of NADH (each carrying 2 electrons)</a:t>
            </a:r>
          </a:p>
          <a:p>
            <a:r>
              <a:rPr lang="en-US" dirty="0" smtClean="0"/>
              <a:t>2 Molecules of FADH</a:t>
            </a:r>
            <a:r>
              <a:rPr lang="en-US" baseline="-25000" dirty="0" smtClean="0"/>
              <a:t>2</a:t>
            </a:r>
            <a:r>
              <a:rPr lang="en-US" dirty="0" smtClean="0"/>
              <a:t> (carrying 2 electrons)</a:t>
            </a:r>
          </a:p>
          <a:p>
            <a:r>
              <a:rPr lang="en-US" dirty="0" smtClean="0"/>
              <a:t>4 Molecules of CO</a:t>
            </a:r>
            <a:r>
              <a:rPr lang="en-US" baseline="-25000" dirty="0" smtClean="0"/>
              <a:t>2</a:t>
            </a:r>
          </a:p>
          <a:p>
            <a:endParaRPr lang="en-US" baseline="-25000" dirty="0"/>
          </a:p>
        </p:txBody>
      </p:sp>
      <p:pic>
        <p:nvPicPr>
          <p:cNvPr id="10242" name="Picture 2" descr="http://www.uic.edu/classes/bios/bios100/summer2002/glyco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1" y="1904146"/>
            <a:ext cx="4101245" cy="373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99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534400" cy="144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These are the totals for all the steps of aerobic respiration so far…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473877"/>
              </p:ext>
            </p:extLst>
          </p:nvPr>
        </p:nvGraphicFramePr>
        <p:xfrm>
          <a:off x="533400" y="2514600"/>
          <a:ext cx="83058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8600"/>
                <a:gridCol w="2768600"/>
                <a:gridCol w="276860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Glycolysis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 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Citric Acid</a:t>
                      </a:r>
                      <a:endParaRPr lang="en-US" b="1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Net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ATP</a:t>
                      </a:r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NADH</a:t>
                      </a: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90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 far we have produced 4 ATP, 8 NADH and 2 FADH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is not a lot of energy</a:t>
            </a:r>
          </a:p>
          <a:p>
            <a:r>
              <a:rPr lang="en-US" dirty="0" smtClean="0"/>
              <a:t>Considering the process of a cell membrane pump takes one ATP, we would quickly run out of energy for the cell</a:t>
            </a:r>
            <a:endParaRPr lang="en-US" dirty="0"/>
          </a:p>
        </p:txBody>
      </p:sp>
      <p:pic>
        <p:nvPicPr>
          <p:cNvPr id="1026" name="Picture 2" descr="http://img.sparknotes.com/figures/1/186f53ba8ba05a8598a60d5a041b034f/citricacid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810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47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The next step is going to convert electrons into a huge energy payoff</a:t>
            </a:r>
          </a:p>
          <a:p>
            <a:r>
              <a:rPr lang="en-US" dirty="0" smtClean="0"/>
              <a:t>The process of </a:t>
            </a:r>
            <a:r>
              <a:rPr lang="en-US" b="1" dirty="0" smtClean="0"/>
              <a:t>oxidative phosphorylation </a:t>
            </a:r>
            <a:r>
              <a:rPr lang="en-US" dirty="0" smtClean="0"/>
              <a:t>is where stored electrons are used to build an H+ concentration and power ATP Synthase</a:t>
            </a:r>
            <a:endParaRPr lang="en-US" dirty="0"/>
          </a:p>
        </p:txBody>
      </p:sp>
      <p:pic>
        <p:nvPicPr>
          <p:cNvPr id="1026" name="Picture 2" descr="http://online.santarosa.edu/homepage/cgalt/BIO10-Stuff/Ch06-Cellular_Respiration/Electron-Transport-Chain-CPG-Not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1" b="20646"/>
          <a:stretch/>
        </p:blipFill>
        <p:spPr bwMode="auto">
          <a:xfrm>
            <a:off x="152400" y="2514600"/>
            <a:ext cx="426635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73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Oxidative Phosphorylation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OP starts in the inner membrane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electron transport chain </a:t>
            </a:r>
            <a:r>
              <a:rPr lang="en-US" dirty="0" smtClean="0"/>
              <a:t>will be responsible for using electrons to pump H+ ions out of the matrix</a:t>
            </a:r>
          </a:p>
          <a:p>
            <a:r>
              <a:rPr lang="en-US" dirty="0" smtClean="0"/>
              <a:t>This process builds a concentration gradient outside of the mitochondrial </a:t>
            </a:r>
            <a:r>
              <a:rPr lang="en-US" dirty="0" err="1" smtClean="0"/>
              <a:t>maxtix</a:t>
            </a:r>
            <a:endParaRPr lang="en-US" dirty="0"/>
          </a:p>
        </p:txBody>
      </p:sp>
      <p:pic>
        <p:nvPicPr>
          <p:cNvPr id="4" name="Picture 2" descr="http://online.santarosa.edu/homepage/cgalt/BIO10-Stuff/Ch06-Cellular_Respiration/Electron-Transport-Chain-CPG-Not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1" r="16055" b="20646"/>
          <a:stretch/>
        </p:blipFill>
        <p:spPr bwMode="auto">
          <a:xfrm>
            <a:off x="4648201" y="2438400"/>
            <a:ext cx="41783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29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Cellular respiration is the breakdown of glucose into energy</a:t>
            </a:r>
          </a:p>
          <a:p>
            <a:r>
              <a:rPr lang="en-US" dirty="0" smtClean="0"/>
              <a:t>So far we have learned about glycolysis</a:t>
            </a:r>
          </a:p>
          <a:p>
            <a:r>
              <a:rPr lang="en-US" dirty="0" smtClean="0"/>
              <a:t>Glycolysis is the first of many steps in cellular respiration</a:t>
            </a:r>
          </a:p>
          <a:p>
            <a:r>
              <a:rPr lang="en-US" dirty="0" smtClean="0"/>
              <a:t>Glycolysis happens in the cytoplasm</a:t>
            </a:r>
          </a:p>
        </p:txBody>
      </p:sp>
      <p:pic>
        <p:nvPicPr>
          <p:cNvPr id="2050" name="Picture 2" descr="http://content.answcdn.com/main/content/img/oxford/Oxford_Sports/0199210896.glycolysis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975" y="1295400"/>
            <a:ext cx="285436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51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Moving the electrons from place to place are protein complexes and mobile electron carriers</a:t>
            </a:r>
          </a:p>
          <a:p>
            <a:r>
              <a:rPr lang="en-US" dirty="0" smtClean="0"/>
              <a:t>These complexes pump the H+ ions creating the gradient</a:t>
            </a:r>
          </a:p>
          <a:p>
            <a:r>
              <a:rPr lang="en-US" dirty="0" smtClean="0"/>
              <a:t>This will be used later to create ATP</a:t>
            </a:r>
            <a:endParaRPr lang="en-US" dirty="0"/>
          </a:p>
        </p:txBody>
      </p:sp>
      <p:pic>
        <p:nvPicPr>
          <p:cNvPr id="2050" name="Picture 2" descr="http://photosynthesiscellularrespirationandglobalwarming.wikispaces.com/file/view/Electron_Transport.jpg/183145813/Electron_Transpo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3" b="13379"/>
          <a:stretch/>
        </p:blipFill>
        <p:spPr bwMode="auto">
          <a:xfrm>
            <a:off x="212679" y="2362200"/>
            <a:ext cx="4448132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8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Once the electrons go through the electron transport chain, they must end up somewhere</a:t>
            </a:r>
          </a:p>
          <a:p>
            <a:r>
              <a:rPr lang="en-US" dirty="0" smtClean="0"/>
              <a:t>They cannot just hang out in the matrix</a:t>
            </a:r>
          </a:p>
          <a:p>
            <a:r>
              <a:rPr lang="en-US" dirty="0" smtClean="0"/>
              <a:t>Oxygen accepts the electrons and two spare H+ ions to create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r>
              <a:rPr lang="en-US" dirty="0" smtClean="0"/>
              <a:t>This means the oxygen you breathe is the final electron acceptor</a:t>
            </a:r>
            <a:endParaRPr lang="en-US" dirty="0"/>
          </a:p>
        </p:txBody>
      </p:sp>
      <p:pic>
        <p:nvPicPr>
          <p:cNvPr id="3074" name="Picture 2" descr="http://classconnection.s3.amazonaws.com/567/flashcards/203567/png/citric_acid_cycle131551358157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9" t="18980" r="22320" b="10148"/>
          <a:stretch/>
        </p:blipFill>
        <p:spPr bwMode="auto">
          <a:xfrm>
            <a:off x="4724400" y="2209800"/>
            <a:ext cx="4117968" cy="300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07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there is a proper concentration gradient, the H+ ions diffuse back into the matrix through ATP Synthase</a:t>
            </a:r>
          </a:p>
          <a:p>
            <a:r>
              <a:rPr lang="en-US" dirty="0" smtClean="0"/>
              <a:t>This enzyme will use the H+ ions to create ATP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chemiosmosis</a:t>
            </a:r>
            <a:endParaRPr lang="en-US" b="1" dirty="0"/>
          </a:p>
        </p:txBody>
      </p:sp>
      <p:pic>
        <p:nvPicPr>
          <p:cNvPr id="4098" name="Picture 2" descr="http://library.thinkquest.org/27819/media/chemiosmo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514600"/>
            <a:ext cx="4056907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58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Care…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Oxidative phosphorylation creates the bulk of the energy that you and I use</a:t>
            </a:r>
          </a:p>
          <a:p>
            <a:r>
              <a:rPr lang="en-US" dirty="0" smtClean="0"/>
              <a:t>It creates roughly 28 molecules of ATP per glucose</a:t>
            </a:r>
          </a:p>
          <a:p>
            <a:r>
              <a:rPr lang="en-US" dirty="0" smtClean="0"/>
              <a:t>That is over </a:t>
            </a:r>
            <a:r>
              <a:rPr lang="en-US" b="1" dirty="0" smtClean="0"/>
              <a:t>7 times </a:t>
            </a:r>
            <a:r>
              <a:rPr lang="en-US" dirty="0" smtClean="0"/>
              <a:t>the amount produced by glycolysis and the citric acid cycle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71678302"/>
              </p:ext>
            </p:extLst>
          </p:nvPr>
        </p:nvGraphicFramePr>
        <p:xfrm>
          <a:off x="4114800" y="1981200"/>
          <a:ext cx="4876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828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Care… Why?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means that cells that are able to perform aerobic cellular respiration have a huge advantage when it comes to total ATP energy</a:t>
            </a:r>
          </a:p>
          <a:p>
            <a:r>
              <a:rPr lang="en-US" dirty="0" smtClean="0"/>
              <a:t>They create more energy per molecule of glucose</a:t>
            </a:r>
            <a:endParaRPr lang="en-US" dirty="0"/>
          </a:p>
        </p:txBody>
      </p:sp>
      <p:pic>
        <p:nvPicPr>
          <p:cNvPr id="5122" name="Picture 2" descr="http://1.bp.blogspot.com/-foMRU_ETOp0/UX_6LkFqUtI/AAAAAAAADzg/0CQIQvn3jNk/s400/6938280971_326960b48a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27146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99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8534400" cy="144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These are the totals for all the steps of aerobic respiration so far…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01774"/>
              </p:ext>
            </p:extLst>
          </p:nvPr>
        </p:nvGraphicFramePr>
        <p:xfrm>
          <a:off x="228600" y="2438400"/>
          <a:ext cx="8610600" cy="4269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2120"/>
                <a:gridCol w="1722120"/>
                <a:gridCol w="1722120"/>
                <a:gridCol w="1834416"/>
                <a:gridCol w="1609824"/>
              </a:tblGrid>
              <a:tr h="59312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Glycolysis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 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Oxidative Phosphorylation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Totals</a:t>
                      </a:r>
                      <a:endParaRPr lang="en-US" b="1" dirty="0"/>
                    </a:p>
                  </a:txBody>
                  <a:tcPr/>
                </a:tc>
              </a:tr>
              <a:tr h="7174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Net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r>
                        <a:rPr lang="en-US" baseline="0" dirty="0" smtClean="0"/>
                        <a:t>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 ATP</a:t>
                      </a:r>
                      <a:endParaRPr lang="en-US" dirty="0"/>
                    </a:p>
                  </a:txBody>
                  <a:tcPr/>
                </a:tc>
              </a:tr>
              <a:tr h="759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USES NADH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 smtClean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USES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6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  <a:tr h="717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6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0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6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9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Glycolysis is the formation of 2 ATP, 2 NADH and 2 pyruvate from the energy that is given off by the splitting of glucose</a:t>
            </a:r>
          </a:p>
          <a:p>
            <a:r>
              <a:rPr lang="en-US" dirty="0" smtClean="0"/>
              <a:t>It is a complex process that involves energy investment and energy payoff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phschool.com/science/biology_place/biocoach/images/cellresp/Glyco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6" y="2438400"/>
            <a:ext cx="4079797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2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glycolysis and before our next step some very important things happen</a:t>
            </a:r>
          </a:p>
          <a:p>
            <a:r>
              <a:rPr lang="en-US" dirty="0" smtClean="0"/>
              <a:t>We have to first determine the type of respiration that will follow</a:t>
            </a:r>
          </a:p>
          <a:p>
            <a:r>
              <a:rPr lang="en-US" dirty="0" smtClean="0"/>
              <a:t>If there are mitochondria and oxygen present most cells will perform aerobic respiration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3"/>
          <a:stretch/>
        </p:blipFill>
        <p:spPr bwMode="auto">
          <a:xfrm>
            <a:off x="4592472" y="2133600"/>
            <a:ext cx="4231238" cy="306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99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aerobic respiration happens a series of reactions happens to pyruvate</a:t>
            </a:r>
          </a:p>
          <a:p>
            <a:r>
              <a:rPr lang="en-US" dirty="0" smtClean="0"/>
              <a:t>These reactions happen in the mitochondria</a:t>
            </a:r>
          </a:p>
          <a:p>
            <a:r>
              <a:rPr lang="en-US" dirty="0" smtClean="0"/>
              <a:t>This is because the mitochondria is the sight of aerobic respiration</a:t>
            </a:r>
          </a:p>
        </p:txBody>
      </p:sp>
      <p:pic>
        <p:nvPicPr>
          <p:cNvPr id="5122" name="Picture 2" descr="http://hyperphysics.phy-astr.gsu.edu/hbase/biology/imgbio/aeres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16937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8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Pyruvate is acted on by a large multiple enzyme complex that performs three key reactions in a short time</a:t>
            </a:r>
          </a:p>
          <a:p>
            <a:pPr marL="0" indent="0">
              <a:buNone/>
            </a:pPr>
            <a:r>
              <a:rPr lang="en-US" dirty="0" smtClean="0"/>
              <a:t>1. Pyruvate loses a carboxyl group (COO-) which is transported out of the cell as CO</a:t>
            </a:r>
            <a:r>
              <a:rPr lang="en-US" baseline="-25000" dirty="0" smtClean="0"/>
              <a:t>2</a:t>
            </a:r>
          </a:p>
          <a:p>
            <a:endParaRPr lang="en-US" dirty="0"/>
          </a:p>
        </p:txBody>
      </p:sp>
      <p:pic>
        <p:nvPicPr>
          <p:cNvPr id="6148" name="Picture 4" descr="http://www.uic.edu/classes/bios/bios100/lectures/09_14_pyruvate_oxidized-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785281"/>
            <a:ext cx="4353405" cy="17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8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The remaining 2 carbon compound is oxidized (loses electrons) to create a molecule of NADH from NAD+</a:t>
            </a:r>
          </a:p>
          <a:p>
            <a:pPr marL="0" indent="0">
              <a:buNone/>
            </a:pPr>
            <a:r>
              <a:rPr lang="en-US" dirty="0" smtClean="0"/>
              <a:t>3. A compound called coenzyme A joins in with the two carbon compound to form acetyl CoA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3" t="50624" r="51072" b="34427"/>
          <a:stretch/>
        </p:blipFill>
        <p:spPr bwMode="auto">
          <a:xfrm>
            <a:off x="304800" y="2819400"/>
            <a:ext cx="4089710" cy="157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23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Citric Acid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next step in the process is the </a:t>
            </a:r>
            <a:r>
              <a:rPr lang="en-US" b="1" dirty="0" smtClean="0"/>
              <a:t>Citric Acid Cycle</a:t>
            </a:r>
          </a:p>
          <a:p>
            <a:r>
              <a:rPr lang="en-US" dirty="0" smtClean="0"/>
              <a:t>This cycle can also be called the “Krebs” cycle in honor of Hans Krebs</a:t>
            </a:r>
          </a:p>
          <a:p>
            <a:r>
              <a:rPr lang="en-US" dirty="0" smtClean="0"/>
              <a:t>Hans Krebs was a German/British researcher that discovered most of the steps to the cycle</a:t>
            </a:r>
            <a:endParaRPr lang="en-US" dirty="0"/>
          </a:p>
        </p:txBody>
      </p:sp>
      <p:pic>
        <p:nvPicPr>
          <p:cNvPr id="1026" name="Picture 2" descr="Hans Adolf Kreb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50274"/>
            <a:ext cx="33528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nhvweb.net/nhhs/athletics/files/2014/03/Bill-Krebs-He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41" y="2205831"/>
            <a:ext cx="3065318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5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Citric Acid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purpose of the Krebs Cycle is to create ATP, 3 NADH and FADH</a:t>
            </a:r>
            <a:r>
              <a:rPr lang="en-US" baseline="-25000" dirty="0" smtClean="0"/>
              <a:t>2</a:t>
            </a:r>
            <a:r>
              <a:rPr lang="en-US" dirty="0" smtClean="0"/>
              <a:t> (another electron carrier)</a:t>
            </a:r>
          </a:p>
          <a:p>
            <a:r>
              <a:rPr lang="en-US" dirty="0" smtClean="0"/>
              <a:t> This will create a large amount of electrons that can be carried to the next step in aerobic respiration</a:t>
            </a:r>
          </a:p>
          <a:p>
            <a:r>
              <a:rPr lang="en-US" dirty="0" smtClean="0"/>
              <a:t>A byproduct of this series of reactions is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This all happens in the mitochondrial Matrix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2" t="47363" r="33649" b="18886"/>
          <a:stretch/>
        </p:blipFill>
        <p:spPr bwMode="auto">
          <a:xfrm>
            <a:off x="381000" y="1676400"/>
            <a:ext cx="4468481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59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1525</Words>
  <Application>Microsoft Office PowerPoint</Application>
  <PresentationFormat>On-screen Show (4:3)</PresentationFormat>
  <Paragraphs>140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Aerobic Respiration</vt:lpstr>
      <vt:lpstr>Remember…</vt:lpstr>
      <vt:lpstr>Remember…</vt:lpstr>
      <vt:lpstr>Before The Next Step</vt:lpstr>
      <vt:lpstr>Before The Next Step</vt:lpstr>
      <vt:lpstr>Before The Next Step</vt:lpstr>
      <vt:lpstr>Before The Next Step</vt:lpstr>
      <vt:lpstr>Intro Citric Acid Cycle</vt:lpstr>
      <vt:lpstr>Intro Citric Acid Cycle</vt:lpstr>
      <vt:lpstr>Citric Acid Cycle</vt:lpstr>
      <vt:lpstr>Citric Acid Cycle</vt:lpstr>
      <vt:lpstr>Citric Acid Cycle</vt:lpstr>
      <vt:lpstr>Citric Acid Cycle</vt:lpstr>
      <vt:lpstr>So What Just Happened?</vt:lpstr>
      <vt:lpstr>So What Just Happened?</vt:lpstr>
      <vt:lpstr>The Totals</vt:lpstr>
      <vt:lpstr>What’s Next?</vt:lpstr>
      <vt:lpstr>What’s Next?</vt:lpstr>
      <vt:lpstr>Oxidative Phosphorylation</vt:lpstr>
      <vt:lpstr>Oxidative Phosphorylation</vt:lpstr>
      <vt:lpstr>Oxidative Phosphorylation</vt:lpstr>
      <vt:lpstr>Oxidative Phosphorylation</vt:lpstr>
      <vt:lpstr>I Care… Why?</vt:lpstr>
      <vt:lpstr>I Care… Why?</vt:lpstr>
      <vt:lpstr>The Totals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Aerobic Respiration</dc:title>
  <dc:creator>Administrator</dc:creator>
  <cp:lastModifiedBy>Owdij, Michael</cp:lastModifiedBy>
  <cp:revision>21</cp:revision>
  <dcterms:created xsi:type="dcterms:W3CDTF">2013-10-16T10:19:46Z</dcterms:created>
  <dcterms:modified xsi:type="dcterms:W3CDTF">2014-10-24T16:51:15Z</dcterms:modified>
</cp:coreProperties>
</file>