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5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7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EDBF-012A-4F2C-960E-BE58532BA533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46663-987A-4933-B8CE-A7F2CC9A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889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EDBF-012A-4F2C-960E-BE58532BA533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46663-987A-4933-B8CE-A7F2CC9A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443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EDBF-012A-4F2C-960E-BE58532BA533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46663-987A-4933-B8CE-A7F2CC9A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616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EDBF-012A-4F2C-960E-BE58532BA533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46663-987A-4933-B8CE-A7F2CC9A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73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EDBF-012A-4F2C-960E-BE58532BA533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46663-987A-4933-B8CE-A7F2CC9A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551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EDBF-012A-4F2C-960E-BE58532BA533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46663-987A-4933-B8CE-A7F2CC9A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105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EDBF-012A-4F2C-960E-BE58532BA533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46663-987A-4933-B8CE-A7F2CC9A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712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EDBF-012A-4F2C-960E-BE58532BA533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46663-987A-4933-B8CE-A7F2CC9A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419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EDBF-012A-4F2C-960E-BE58532BA533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46663-987A-4933-B8CE-A7F2CC9A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845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EDBF-012A-4F2C-960E-BE58532BA533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46663-987A-4933-B8CE-A7F2CC9A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022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EDBF-012A-4F2C-960E-BE58532BA533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46663-987A-4933-B8CE-A7F2CC9A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554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8EDBF-012A-4F2C-960E-BE58532BA533}" type="datetimeFigureOut">
              <a:rPr lang="en-US" smtClean="0"/>
              <a:t>10/1/2015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46663-987A-4933-B8CE-A7F2CC9A3B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11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youtube.com/watch?v=NTFBXJ3Zd_4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7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Sodium Potassium Pump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Next two potassium ions are attached to the protein pump</a:t>
            </a:r>
          </a:p>
          <a:p>
            <a:r>
              <a:rPr lang="en-US" dirty="0" smtClean="0"/>
              <a:t>With some energy from ATP, the potassium ions are brought into the cell</a:t>
            </a:r>
            <a:endParaRPr lang="en-US" dirty="0"/>
          </a:p>
        </p:txBody>
      </p:sp>
      <p:pic>
        <p:nvPicPr>
          <p:cNvPr id="5122" name="Picture 2" descr="http://plantcellbiology.masters.grkraj.org/html/Plant_Cellular_Physiology4-Absorption_Of_Mineral_Nutrients_files/image0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15"/>
          <a:stretch/>
        </p:blipFill>
        <p:spPr bwMode="auto">
          <a:xfrm>
            <a:off x="152163" y="2514600"/>
            <a:ext cx="4572000" cy="1473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454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cas.bellarmine.edu/tietjen/A%20and%20P/pump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685799"/>
            <a:ext cx="5638800" cy="5278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05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Movement in Vesicles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Many times there are molecules that are too large to fit through the carrier proteins and membrane pumps</a:t>
            </a:r>
          </a:p>
          <a:p>
            <a:r>
              <a:rPr lang="en-US" dirty="0" smtClean="0"/>
              <a:t>These macromolecules, nutrients and molecules need to be brought into the cell in other ways</a:t>
            </a:r>
            <a:endParaRPr lang="en-US" dirty="0"/>
          </a:p>
        </p:txBody>
      </p:sp>
      <p:pic>
        <p:nvPicPr>
          <p:cNvPr id="9218" name="Picture 2" descr="http://thebrokenone.files.wordpress.com/2010/02/square-peg-round-ho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371600"/>
            <a:ext cx="3200400" cy="45688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183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Endocytosis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cell can take in external fluid, large particles and dissolved particles</a:t>
            </a:r>
          </a:p>
          <a:p>
            <a:r>
              <a:rPr lang="en-US" dirty="0" smtClean="0"/>
              <a:t>It does this by creating an indent in its cell membrane</a:t>
            </a:r>
          </a:p>
          <a:p>
            <a:r>
              <a:rPr lang="en-US" dirty="0" smtClean="0"/>
              <a:t>The cell membrane then creates a small pouch called a </a:t>
            </a:r>
            <a:r>
              <a:rPr lang="en-US" b="1" dirty="0" smtClean="0"/>
              <a:t>vesicle</a:t>
            </a:r>
          </a:p>
          <a:p>
            <a:r>
              <a:rPr lang="en-US" dirty="0" smtClean="0"/>
              <a:t>The vesicle is brought in to the golgi apparatus</a:t>
            </a:r>
            <a:endParaRPr lang="en-US" dirty="0"/>
          </a:p>
        </p:txBody>
      </p:sp>
      <p:pic>
        <p:nvPicPr>
          <p:cNvPr id="7170" name="Picture 2" descr="http://cellbiology.med.unsw.edu.au/units/images/endocytosis_types.png"/>
          <p:cNvPicPr>
            <a:picLocks noChangeAspect="1" noChangeArrowheads="1"/>
          </p:cNvPicPr>
          <p:nvPr/>
        </p:nvPicPr>
        <p:blipFill>
          <a:blip r:embed="rId2" cstate="print"/>
          <a:srcRect r="65476" b="-4762"/>
          <a:stretch>
            <a:fillRect/>
          </a:stretch>
        </p:blipFill>
        <p:spPr bwMode="auto">
          <a:xfrm>
            <a:off x="5029200" y="1143000"/>
            <a:ext cx="3429000" cy="52026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05248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Endocytosis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large molecules needs to be brought into the cell, the cell goes through </a:t>
            </a:r>
            <a:r>
              <a:rPr lang="en-US" b="1" dirty="0" smtClean="0"/>
              <a:t>endocytosis</a:t>
            </a:r>
          </a:p>
          <a:p>
            <a:r>
              <a:rPr lang="en-US" dirty="0" smtClean="0"/>
              <a:t>Endocytosis is the process of making a vesicle out of cell membrane</a:t>
            </a:r>
            <a:endParaRPr lang="en-US" dirty="0"/>
          </a:p>
        </p:txBody>
      </p:sp>
      <p:pic>
        <p:nvPicPr>
          <p:cNvPr id="8194" name="Picture 2" descr="http://www.psc.edu/science/2007/bardomain.html/images/endocyto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3679052" cy="426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44729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Endocytosis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actually in the vesicle determines what kind of endocytosis it is</a:t>
            </a:r>
          </a:p>
          <a:p>
            <a:r>
              <a:rPr lang="en-US" b="1" dirty="0" smtClean="0"/>
              <a:t>Pinocytosis</a:t>
            </a:r>
            <a:r>
              <a:rPr lang="en-US" dirty="0" smtClean="0"/>
              <a:t> involves the movement and transport of solutes and fluids</a:t>
            </a:r>
          </a:p>
          <a:p>
            <a:r>
              <a:rPr lang="en-US" b="1" dirty="0" smtClean="0"/>
              <a:t>Phagocytosis</a:t>
            </a:r>
            <a:r>
              <a:rPr lang="en-US" dirty="0" smtClean="0"/>
              <a:t> is the movement of large molecules, bacteria or viruses</a:t>
            </a:r>
            <a:endParaRPr lang="en-US" b="1" dirty="0"/>
          </a:p>
        </p:txBody>
      </p:sp>
      <p:pic>
        <p:nvPicPr>
          <p:cNvPr id="6146" name="Picture 2" descr="http://student.ccbcmd.edu/~gkaiser/biotutorials/eustruct/images/pinocy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1219200"/>
            <a:ext cx="2368726" cy="2362200"/>
          </a:xfrm>
          <a:prstGeom prst="rect">
            <a:avLst/>
          </a:prstGeom>
          <a:noFill/>
        </p:spPr>
      </p:pic>
      <p:pic>
        <p:nvPicPr>
          <p:cNvPr id="6148" name="Picture 4" descr="http://student.ccbcmd.edu/~gkaiser/biotutorials/eustruct/images/phagocy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731491"/>
            <a:ext cx="2619375" cy="2612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4084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Endocytosis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Receptor–mediated endocytosis</a:t>
            </a:r>
            <a:r>
              <a:rPr lang="en-US" dirty="0" smtClean="0"/>
              <a:t> is a specific type of active transport that only happens when receptors on the cell surface pick up specific molecules</a:t>
            </a:r>
          </a:p>
          <a:p>
            <a:r>
              <a:rPr lang="en-US" dirty="0" smtClean="0"/>
              <a:t>When the receptors engulf the molecules, a coated vesicle is formed and the cell can bring it where it needs to go</a:t>
            </a:r>
          </a:p>
          <a:p>
            <a:endParaRPr lang="en-US" b="1" dirty="0"/>
          </a:p>
        </p:txBody>
      </p:sp>
      <p:pic>
        <p:nvPicPr>
          <p:cNvPr id="1026" name="Picture 2" descr="Receptor mediated endocytos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438400"/>
            <a:ext cx="44196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843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Exocytosis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Exocytosis</a:t>
            </a:r>
            <a:r>
              <a:rPr lang="en-US" dirty="0" smtClean="0"/>
              <a:t> is the process by which a substance is released from the cell</a:t>
            </a:r>
          </a:p>
          <a:p>
            <a:r>
              <a:rPr lang="en-US" dirty="0" smtClean="0"/>
              <a:t>Exocytosis is a process that requires energy to create the vesicles involved</a:t>
            </a:r>
            <a:endParaRPr lang="en-US" dirty="0"/>
          </a:p>
        </p:txBody>
      </p:sp>
      <p:pic>
        <p:nvPicPr>
          <p:cNvPr id="5122" name="Picture 2" descr="http://www.stanford.edu/group/Urchin/GIFS/exocy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399" y="2209800"/>
            <a:ext cx="4098587" cy="2257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7136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Exocytosis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During exocytosis a cell takes a vesicle and fuses it with its plasma membrane</a:t>
            </a:r>
          </a:p>
          <a:p>
            <a:r>
              <a:rPr lang="en-US" dirty="0" smtClean="0"/>
              <a:t>During this process a cell releases what ever was contained within the vesicle</a:t>
            </a:r>
          </a:p>
          <a:p>
            <a:r>
              <a:rPr lang="en-US" dirty="0" smtClean="0"/>
              <a:t>It can be a large molecule, several small molecules or things dissolved</a:t>
            </a:r>
          </a:p>
          <a:p>
            <a:endParaRPr lang="en-US" dirty="0"/>
          </a:p>
        </p:txBody>
      </p:sp>
      <p:pic>
        <p:nvPicPr>
          <p:cNvPr id="4098" name="Picture 2" descr="http://student.ccbcmd.edu/~gkaiser/biotutorials/eustruct/images/exocy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399" y="1752600"/>
            <a:ext cx="3962399" cy="3962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98803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Active transport </a:t>
            </a:r>
            <a:r>
              <a:rPr lang="en-US" dirty="0" smtClean="0"/>
              <a:t>is the movement of molecules from an area of low concentration to high concentration</a:t>
            </a:r>
          </a:p>
          <a:p>
            <a:r>
              <a:rPr lang="en-US" dirty="0" smtClean="0"/>
              <a:t>This takes molecules from outside the cell and moves them inside</a:t>
            </a:r>
          </a:p>
          <a:p>
            <a:r>
              <a:rPr lang="en-US" dirty="0" smtClean="0"/>
              <a:t>These processes take energy</a:t>
            </a:r>
            <a:endParaRPr lang="en-US" dirty="0"/>
          </a:p>
        </p:txBody>
      </p:sp>
      <p:pic>
        <p:nvPicPr>
          <p:cNvPr id="2052" name="Picture 4" descr="http://www.biology4kids.com/files/art/cell2_active1_240x18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37592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00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two main types of active transport</a:t>
            </a:r>
          </a:p>
          <a:p>
            <a:pPr lvl="1"/>
            <a:r>
              <a:rPr lang="en-US" dirty="0" smtClean="0"/>
              <a:t>Pumps </a:t>
            </a:r>
          </a:p>
          <a:p>
            <a:pPr lvl="1"/>
            <a:r>
              <a:rPr lang="en-US" dirty="0" smtClean="0"/>
              <a:t>Vesicles</a:t>
            </a:r>
          </a:p>
          <a:p>
            <a:r>
              <a:rPr lang="en-US" dirty="0" smtClean="0"/>
              <a:t>These two processes require energy and move molecules “up” a concentration gradient</a:t>
            </a:r>
          </a:p>
        </p:txBody>
      </p:sp>
      <p:pic>
        <p:nvPicPr>
          <p:cNvPr id="7" name="Picture 2" descr="http://thebasisoflife.wikispaces.com/file/view/c8x16types-transport.jpg/30540339/c8x16types-transpor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81200"/>
            <a:ext cx="4366529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31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Membrane Pumps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724400" y="1600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Membrane proteins can help both active and passive transport</a:t>
            </a:r>
          </a:p>
          <a:p>
            <a:r>
              <a:rPr lang="en-US" dirty="0" smtClean="0"/>
              <a:t>Membrane proteins that assist active transport are referred to as </a:t>
            </a:r>
            <a:r>
              <a:rPr lang="en-US" b="1" dirty="0" smtClean="0"/>
              <a:t>Cell Membrane Pumps</a:t>
            </a:r>
            <a:endParaRPr lang="en-US" dirty="0" smtClean="0"/>
          </a:p>
          <a:p>
            <a:r>
              <a:rPr lang="en-US" dirty="0" smtClean="0"/>
              <a:t>These pumps assist charged particles into the cell</a:t>
            </a:r>
            <a:endParaRPr lang="en-US" dirty="0"/>
          </a:p>
        </p:txBody>
      </p:sp>
      <p:pic>
        <p:nvPicPr>
          <p:cNvPr id="7170" name="Picture 2" descr="http://faculty.southwest.tn.edu/rburkett/GB1-os2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9" t="10911" r="50000"/>
          <a:stretch/>
        </p:blipFill>
        <p:spPr bwMode="auto">
          <a:xfrm>
            <a:off x="1066800" y="1600200"/>
            <a:ext cx="2717042" cy="463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0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Membrane Pumps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These pumps are a little different than the passive transport carrier proteins</a:t>
            </a:r>
          </a:p>
          <a:p>
            <a:r>
              <a:rPr lang="en-US" dirty="0" smtClean="0"/>
              <a:t>These have a certain amount of binding sites</a:t>
            </a:r>
          </a:p>
          <a:p>
            <a:r>
              <a:rPr lang="en-US" dirty="0" smtClean="0"/>
              <a:t>These binding sites will fill with ions or other small molecules</a:t>
            </a:r>
          </a:p>
          <a:p>
            <a:r>
              <a:rPr lang="en-US" dirty="0" smtClean="0"/>
              <a:t>Once those are full, the cell uses energy to move the molecules into or out of the cell</a:t>
            </a:r>
            <a:endParaRPr lang="en-US" dirty="0"/>
          </a:p>
        </p:txBody>
      </p:sp>
      <p:pic>
        <p:nvPicPr>
          <p:cNvPr id="9218" name="Picture 2" descr="http://images-mediawiki-sites.thefullwiki.org/04/2/8/6/9999684124981204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068"/>
          <a:stretch/>
        </p:blipFill>
        <p:spPr bwMode="auto">
          <a:xfrm>
            <a:off x="4572000" y="1981200"/>
            <a:ext cx="4392587" cy="3447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080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Membrane Pumps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energy that is used by these pumps is </a:t>
            </a:r>
            <a:r>
              <a:rPr lang="en-US" b="1" dirty="0" smtClean="0"/>
              <a:t>ATP</a:t>
            </a:r>
            <a:endParaRPr lang="en-US" dirty="0" smtClean="0"/>
          </a:p>
          <a:p>
            <a:r>
              <a:rPr lang="en-US" dirty="0" smtClean="0"/>
              <a:t>ATP is a molecule that supplies energy when it is broken apart</a:t>
            </a:r>
          </a:p>
          <a:p>
            <a:r>
              <a:rPr lang="en-US" dirty="0" smtClean="0"/>
              <a:t>After it is broken the cell can use the energy that is released</a:t>
            </a:r>
            <a:endParaRPr lang="en-US" dirty="0"/>
          </a:p>
        </p:txBody>
      </p:sp>
      <p:pic>
        <p:nvPicPr>
          <p:cNvPr id="10242" name="Picture 2" descr="http://student.ccbcmd.edu/biotutorials/energy/images/atp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3962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84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Sodium Potassium Pump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One example of active transport in animal cells is the sodium potassium pump</a:t>
            </a:r>
          </a:p>
          <a:p>
            <a:r>
              <a:rPr lang="en-US" dirty="0" smtClean="0"/>
              <a:t>This pump carries sodium and potassium up their concentration gradients</a:t>
            </a:r>
          </a:p>
          <a:p>
            <a:endParaRPr lang="en-US" dirty="0"/>
          </a:p>
        </p:txBody>
      </p:sp>
      <p:pic>
        <p:nvPicPr>
          <p:cNvPr id="6148" name="Picture 4" descr="http://www.merricks.com/gif/tech_fig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7"/>
          <a:stretch/>
        </p:blipFill>
        <p:spPr bwMode="auto">
          <a:xfrm>
            <a:off x="4724399" y="2060812"/>
            <a:ext cx="4013039" cy="334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8212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Sodium Potassium Pump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Sodium is an element that can be toxic to a cell in high enough </a:t>
            </a:r>
            <a:r>
              <a:rPr lang="en-US" dirty="0" smtClean="0"/>
              <a:t>concentration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www.youtube.com/watch?v=NTFBXJ3Zd_4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Potassium is something  that a cell needs for many processes however it is not always found in abundance in the environment</a:t>
            </a:r>
            <a:endParaRPr lang="en-US" dirty="0"/>
          </a:p>
        </p:txBody>
      </p:sp>
      <p:pic>
        <p:nvPicPr>
          <p:cNvPr id="11266" name="Picture 2" descr="http://www.sawyerscience.com/assets/images/units/unit_2/sodi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26765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webelements.com/_media/elements/element_pictures/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10000"/>
            <a:ext cx="3048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81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Sodium Potassium Pump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pump starts by binding three sodium atoms from inside the cell</a:t>
            </a:r>
          </a:p>
          <a:p>
            <a:r>
              <a:rPr lang="en-US" dirty="0" smtClean="0"/>
              <a:t>With some energy, the sodium ions are released from the cell</a:t>
            </a:r>
            <a:endParaRPr lang="en-US" dirty="0"/>
          </a:p>
        </p:txBody>
      </p:sp>
      <p:pic>
        <p:nvPicPr>
          <p:cNvPr id="3074" name="Picture 2" descr="http://plantcellbiology.masters.grkraj.org/html/Plant_Cellular_Physiology4-Absorption_Of_Mineral_Nutrients_files/image01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4419600" y="2638877"/>
            <a:ext cx="4572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60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566</Words>
  <Application>Microsoft Office PowerPoint</Application>
  <PresentationFormat>On-screen Show (4:3)</PresentationFormat>
  <Paragraphs>61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Active Transport</vt:lpstr>
      <vt:lpstr>Active Transport</vt:lpstr>
      <vt:lpstr>Active Transport</vt:lpstr>
      <vt:lpstr>Cell Membrane Pumps</vt:lpstr>
      <vt:lpstr>Cell Membrane Pumps</vt:lpstr>
      <vt:lpstr>Cell Membrane Pumps</vt:lpstr>
      <vt:lpstr>Sodium Potassium Pump</vt:lpstr>
      <vt:lpstr>Sodium Potassium Pump</vt:lpstr>
      <vt:lpstr>Sodium Potassium Pump</vt:lpstr>
      <vt:lpstr>Sodium Potassium Pump</vt:lpstr>
      <vt:lpstr>PowerPoint Presentation</vt:lpstr>
      <vt:lpstr>Movement in Vesicles</vt:lpstr>
      <vt:lpstr>Endocytosis</vt:lpstr>
      <vt:lpstr>Endocytosis</vt:lpstr>
      <vt:lpstr>Endocytosis</vt:lpstr>
      <vt:lpstr>Endocytosis</vt:lpstr>
      <vt:lpstr>Exocytosis</vt:lpstr>
      <vt:lpstr>Exocytosis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Passive Transport</dc:title>
  <dc:creator>Administrator</dc:creator>
  <cp:lastModifiedBy>Owdij, Michael</cp:lastModifiedBy>
  <cp:revision>5</cp:revision>
  <dcterms:created xsi:type="dcterms:W3CDTF">2013-09-25T10:31:54Z</dcterms:created>
  <dcterms:modified xsi:type="dcterms:W3CDTF">2015-10-01T14:24:25Z</dcterms:modified>
</cp:coreProperties>
</file>