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76" r:id="rId9"/>
    <p:sldId id="264" r:id="rId10"/>
    <p:sldId id="262" r:id="rId11"/>
    <p:sldId id="265" r:id="rId12"/>
    <p:sldId id="266" r:id="rId13"/>
    <p:sldId id="275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C23FC-0C3C-4844-9159-F7585E718748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0496-7AF3-4402-9265-759708806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553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C23FC-0C3C-4844-9159-F7585E718748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0496-7AF3-4402-9265-759708806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708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C23FC-0C3C-4844-9159-F7585E718748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0496-7AF3-4402-9265-759708806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089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C23FC-0C3C-4844-9159-F7585E718748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0496-7AF3-4402-9265-759708806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49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C23FC-0C3C-4844-9159-F7585E718748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0496-7AF3-4402-9265-759708806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649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C23FC-0C3C-4844-9159-F7585E718748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0496-7AF3-4402-9265-759708806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733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C23FC-0C3C-4844-9159-F7585E718748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0496-7AF3-4402-9265-759708806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75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C23FC-0C3C-4844-9159-F7585E718748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0496-7AF3-4402-9265-759708806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728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C23FC-0C3C-4844-9159-F7585E718748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0496-7AF3-4402-9265-759708806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411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C23FC-0C3C-4844-9159-F7585E718748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0496-7AF3-4402-9265-759708806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033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C23FC-0C3C-4844-9159-F7585E718748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2A0496-7AF3-4402-9265-759708806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838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C23FC-0C3C-4844-9159-F7585E718748}" type="datetimeFigureOut">
              <a:rPr lang="en-US" smtClean="0"/>
              <a:t>2/23/2018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2A0496-7AF3-4402-9265-759708806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720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cJTnSD2t4Fg?t=11s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pie.med.utoronto.ca/TVASurg/project/pt_leftlobedonor/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Accessory Structures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5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So, What Does It Do?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69567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liver regulates metabolism  by having an initial look at blood leaving the digestive system</a:t>
            </a:r>
          </a:p>
          <a:p>
            <a:r>
              <a:rPr lang="en-US" dirty="0" smtClean="0"/>
              <a:t>It will selectively adjust the levels of nutrients, vitamins, minerals and toxins within the body</a:t>
            </a:r>
          </a:p>
          <a:p>
            <a:r>
              <a:rPr lang="en-US" dirty="0" smtClean="0"/>
              <a:t>It can selectively store, remove or allow these nutrients</a:t>
            </a:r>
          </a:p>
          <a:p>
            <a:r>
              <a:rPr lang="en-US" dirty="0" smtClean="0"/>
              <a:t>It is why some prescription drugs need to be taken every few hours while others need to be taken every few days</a:t>
            </a:r>
            <a:endParaRPr lang="en-US" dirty="0"/>
          </a:p>
        </p:txBody>
      </p:sp>
      <p:pic>
        <p:nvPicPr>
          <p:cNvPr id="7170" name="Picture 2" descr="http://physrev.physiology.org/content/physrev/90/1/1/F6.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3" y="1934970"/>
            <a:ext cx="6024747" cy="381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61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So, What Does It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9491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liver also is responsible for the production of bile</a:t>
            </a:r>
          </a:p>
          <a:p>
            <a:r>
              <a:rPr lang="en-US" b="1" dirty="0" smtClean="0"/>
              <a:t>Bile</a:t>
            </a:r>
            <a:r>
              <a:rPr lang="en-US" dirty="0" smtClean="0"/>
              <a:t> is a yellowish substance that is essential for the emulsification of fats</a:t>
            </a:r>
          </a:p>
          <a:p>
            <a:pPr lvl="1"/>
            <a:r>
              <a:rPr lang="en-US" dirty="0" smtClean="0"/>
              <a:t>Ever throw up enough where it hurts? </a:t>
            </a:r>
          </a:p>
          <a:p>
            <a:pPr lvl="1"/>
            <a:r>
              <a:rPr lang="en-US" dirty="0" smtClean="0"/>
              <a:t>Then you throw up yellowish stuff?</a:t>
            </a:r>
          </a:p>
          <a:p>
            <a:r>
              <a:rPr lang="en-US" dirty="0" smtClean="0"/>
              <a:t>Bile is composed of water, ions, cholesterol, bilirubin (a hemoglobin derivative) and bile salts</a:t>
            </a:r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34386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8194" name="Picture 2" descr="Image result for bi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280" y="1945869"/>
            <a:ext cx="5542957" cy="415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87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So, What Does It Do?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Bile is drained into the duodenum by the </a:t>
            </a:r>
            <a:r>
              <a:rPr lang="en-US" b="1" dirty="0" smtClean="0"/>
              <a:t>common bile duct</a:t>
            </a:r>
          </a:p>
          <a:p>
            <a:r>
              <a:rPr lang="en-US" dirty="0" smtClean="0"/>
              <a:t>Connected to the common bile duct is the gallbladder 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gallbladder</a:t>
            </a:r>
            <a:r>
              <a:rPr lang="en-US" dirty="0" smtClean="0"/>
              <a:t> is a storage area for bile that is hidden behind the liver</a:t>
            </a:r>
          </a:p>
          <a:p>
            <a:r>
              <a:rPr lang="en-US" dirty="0" smtClean="0"/>
              <a:t>It can aid in times of high lipid digestion</a:t>
            </a:r>
            <a:endParaRPr lang="en-US" dirty="0"/>
          </a:p>
        </p:txBody>
      </p:sp>
      <p:pic>
        <p:nvPicPr>
          <p:cNvPr id="9218" name="Picture 2" descr="http://www.cancer.net/sites/cancer.net/files/vignette/bile_duct_larg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" t="-2901" r="-508" b="2901"/>
          <a:stretch/>
        </p:blipFill>
        <p:spPr bwMode="auto">
          <a:xfrm>
            <a:off x="290255" y="1998920"/>
            <a:ext cx="5586415" cy="3664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4274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0559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Pancreas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 smtClean="0"/>
              <a:t>I am going to show you a series of pictures</a:t>
            </a:r>
          </a:p>
          <a:p>
            <a:r>
              <a:rPr lang="en-US" dirty="0" smtClean="0"/>
              <a:t>Pick out the foods that you think have sugar added to them</a:t>
            </a:r>
            <a:endParaRPr lang="en-US" dirty="0"/>
          </a:p>
        </p:txBody>
      </p:sp>
      <p:pic>
        <p:nvPicPr>
          <p:cNvPr id="1026" name="Picture 2" descr="http://sendacarepackage.com/wp-content/uploads/Monster-Energy-Drin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08" y="2965819"/>
            <a:ext cx="1864611" cy="1864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failedmessiah.typepad.com/.a/6a00d83451b71f69e201bb0898c420970d-600w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341" y="4755820"/>
            <a:ext cx="2254472" cy="1726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espressospot.com/wp-content/uploads/2010/07/Yoplait-coffee-flavored-yogur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023" y="2906047"/>
            <a:ext cx="1909545" cy="1909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3.amazonaws.com/etntmedia/media/images/ext/433788444/pasta-sauce-prego-marinara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86" r="32790"/>
          <a:stretch/>
        </p:blipFill>
        <p:spPr bwMode="auto">
          <a:xfrm>
            <a:off x="4818480" y="4753716"/>
            <a:ext cx="1247553" cy="2001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ghk.h-cdn.co/assets/cm/15/11/54ff999827c56-bbq-sauce-sweet-baby-rays-original-xln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7" r="14998"/>
          <a:stretch/>
        </p:blipFill>
        <p:spPr bwMode="auto">
          <a:xfrm>
            <a:off x="10673689" y="4402929"/>
            <a:ext cx="1332614" cy="2265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camiluz.com/images/stories/virtuemart/product/g20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1113" y="2946791"/>
            <a:ext cx="1519631" cy="1856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ukmatchangler.com/match/images/features/supermarket/bread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414" y="5050507"/>
            <a:ext cx="2144135" cy="1431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scene7.samsclub.com/is/image/samsclub/0089470001013_A?$img_size_380x380$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0574" y="3088002"/>
            <a:ext cx="1545634" cy="1545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21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Pancreas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pancreas</a:t>
            </a:r>
            <a:r>
              <a:rPr lang="en-US" dirty="0" smtClean="0"/>
              <a:t> is an organ that secretes pancreatic juices into the duodenum and insulin into the blood stream</a:t>
            </a:r>
          </a:p>
          <a:p>
            <a:r>
              <a:rPr lang="en-US" dirty="0" smtClean="0"/>
              <a:t>The pancreas is located posterior to the stomach and extend towards the spleen</a:t>
            </a:r>
          </a:p>
          <a:p>
            <a:r>
              <a:rPr lang="en-US" dirty="0" smtClean="0"/>
              <a:t>It has a distinctive textured appearance</a:t>
            </a:r>
            <a:endParaRPr lang="en-US" dirty="0"/>
          </a:p>
        </p:txBody>
      </p:sp>
      <p:pic>
        <p:nvPicPr>
          <p:cNvPr id="4098" name="Picture 2" descr="http://columbiasurgery.org/sites/default/files/styles/large/public/pancreas_anatomy.jpg?itok=85ShFED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881" y="1690688"/>
            <a:ext cx="3792648" cy="4456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562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Pancreas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pancreas has two major portions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body</a:t>
            </a:r>
            <a:r>
              <a:rPr lang="en-US" dirty="0" smtClean="0"/>
              <a:t> of the pancreas is slender and contains the pancreatic duct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tail</a:t>
            </a:r>
            <a:r>
              <a:rPr lang="en-US" dirty="0" smtClean="0"/>
              <a:t> of the pancreas is a short and bluntly rounded end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head</a:t>
            </a:r>
            <a:r>
              <a:rPr lang="en-US" dirty="0" smtClean="0"/>
              <a:t> is the portion of the pancreas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7392"/>
          <a:stretch/>
        </p:blipFill>
        <p:spPr>
          <a:xfrm>
            <a:off x="923260" y="1924863"/>
            <a:ext cx="4520389" cy="3135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678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Pancreas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b="1" dirty="0"/>
              <a:t>pancreatic duct </a:t>
            </a:r>
            <a:r>
              <a:rPr lang="en-US" dirty="0"/>
              <a:t>is the portion of the pancreas that dumps pancreatic enzymes into the duodenum</a:t>
            </a:r>
          </a:p>
          <a:p>
            <a:r>
              <a:rPr lang="en-US" dirty="0" smtClean="0"/>
              <a:t>Over 1000ml (1 quart) of pancreatic juice is secreted into the duodenum every day</a:t>
            </a:r>
          </a:p>
          <a:p>
            <a:r>
              <a:rPr lang="en-US" dirty="0" smtClean="0"/>
              <a:t>These juices are involved in breaking down starches, some lipids and some proteins</a:t>
            </a:r>
            <a:endParaRPr lang="en-US" dirty="0"/>
          </a:p>
        </p:txBody>
      </p:sp>
      <p:pic>
        <p:nvPicPr>
          <p:cNvPr id="3074" name="Picture 2" descr="https://s-media-cache-ak0.pinimg.com/736x/49/c4/0d/49c40de697700aad866dd9b8f9a0143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007" y="1825625"/>
            <a:ext cx="6067425" cy="395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542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9904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The Pancreas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pancreas also helps keep the amount of blood sugar in the body normal</a:t>
            </a:r>
          </a:p>
          <a:p>
            <a:r>
              <a:rPr lang="en-US" dirty="0" smtClean="0"/>
              <a:t>It will release insulin when stimulated by large amounts of glucose or some amino acids</a:t>
            </a:r>
          </a:p>
          <a:p>
            <a:r>
              <a:rPr lang="en-US" b="1" dirty="0" smtClean="0"/>
              <a:t>Insulin</a:t>
            </a:r>
            <a:r>
              <a:rPr lang="en-US" dirty="0" smtClean="0"/>
              <a:t> will help cells utilize glucose from the food that you have eaten</a:t>
            </a:r>
            <a:endParaRPr lang="en-US" dirty="0"/>
          </a:p>
        </p:txBody>
      </p:sp>
      <p:pic>
        <p:nvPicPr>
          <p:cNvPr id="2050" name="Picture 2" descr="https://www.endocrineweb.com/sites/default/files/wysiwyg_imageupload/48/2014/04/29/14926772_s_pancreas%20insulin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34" y="1825625"/>
            <a:ext cx="5228489" cy="353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780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Pancreas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Conversely it will also release glucagon when glucose levels are low</a:t>
            </a:r>
          </a:p>
          <a:p>
            <a:r>
              <a:rPr lang="en-US" b="1" dirty="0" smtClean="0"/>
              <a:t>Glucagon</a:t>
            </a:r>
            <a:r>
              <a:rPr lang="en-US" dirty="0" smtClean="0"/>
              <a:t> will allow the body to tap into the stored energy reserves that are stored in the liver and the adipose tissue</a:t>
            </a:r>
          </a:p>
          <a:p>
            <a:r>
              <a:rPr lang="en-US" dirty="0" smtClean="0"/>
              <a:t>These two chemicals (along with others) help regulate energy levels within the body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1558" y="1690688"/>
            <a:ext cx="4067065" cy="483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17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Not all food is created equal</a:t>
            </a:r>
          </a:p>
          <a:p>
            <a:r>
              <a:rPr lang="en-US" dirty="0" smtClean="0"/>
              <a:t>In fact some food is easier for your body to use than others</a:t>
            </a:r>
          </a:p>
          <a:p>
            <a:r>
              <a:rPr lang="en-US" dirty="0" smtClean="0"/>
              <a:t>Take a look at the following categories of food and arrange them in the ease of digestion for your body</a:t>
            </a:r>
          </a:p>
          <a:p>
            <a:r>
              <a:rPr lang="en-US" dirty="0" smtClean="0"/>
              <a:t>Come up with a list with your neighbor and order them however you like!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6668386" y="1825625"/>
            <a:ext cx="5181600" cy="435133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Simple Sugars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Fats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Fiber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Proteins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Complex Sugars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19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Pancreas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90688"/>
            <a:ext cx="5181600" cy="497946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production and regulation of insulin and glucagon can be altered in the body</a:t>
            </a:r>
          </a:p>
          <a:p>
            <a:r>
              <a:rPr lang="en-US" dirty="0" smtClean="0"/>
              <a:t>The disease </a:t>
            </a:r>
            <a:r>
              <a:rPr lang="en-US" b="1" dirty="0" smtClean="0"/>
              <a:t>diabetes mellitus </a:t>
            </a:r>
            <a:r>
              <a:rPr lang="en-US" dirty="0" smtClean="0"/>
              <a:t>is when the body loses the ability to regulate the production of these chemicals</a:t>
            </a:r>
          </a:p>
          <a:p>
            <a:r>
              <a:rPr lang="en-US" dirty="0" smtClean="0"/>
              <a:t>Patients that suffer from </a:t>
            </a:r>
            <a:r>
              <a:rPr lang="en-US" b="1" dirty="0" smtClean="0"/>
              <a:t>type 1 diabetes (insulin dependent) </a:t>
            </a:r>
            <a:r>
              <a:rPr lang="en-US" dirty="0" smtClean="0"/>
              <a:t>must inject themselves with insulin</a:t>
            </a:r>
          </a:p>
          <a:p>
            <a:r>
              <a:rPr lang="en-US" dirty="0" smtClean="0"/>
              <a:t>Patients that suffer from </a:t>
            </a:r>
            <a:r>
              <a:rPr lang="en-US" b="1" dirty="0" smtClean="0"/>
              <a:t>type 2 diabetes (non-insulin dependent) </a:t>
            </a:r>
            <a:r>
              <a:rPr lang="en-US" dirty="0" smtClean="0"/>
              <a:t>cannot produce sufficient insulin and may have to take oral medication</a:t>
            </a:r>
            <a:endParaRPr lang="en-US" dirty="0"/>
          </a:p>
        </p:txBody>
      </p:sp>
      <p:pic>
        <p:nvPicPr>
          <p:cNvPr id="5" name="Picture 2" descr="http://c-hit.org/wp-content/uploads/2016/04/Insulin-2-1170x7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38" y="2069804"/>
            <a:ext cx="5062316" cy="3374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31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Ok… it’s a kids clip…</a:t>
            </a:r>
          </a:p>
          <a:p>
            <a:endParaRPr lang="en-US" dirty="0"/>
          </a:p>
          <a:p>
            <a:r>
              <a:rPr lang="en-US" dirty="0" smtClean="0"/>
              <a:t>But it is really good!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youtu.be/cJTnSD2t4Fg?t=11s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56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Some of the foods that you eat will be broken down while you chew</a:t>
            </a:r>
          </a:p>
          <a:p>
            <a:r>
              <a:rPr lang="en-US" dirty="0" smtClean="0"/>
              <a:t>However, some of the foods that you eat will remain largely unchanged until they hit the duodenum </a:t>
            </a:r>
          </a:p>
          <a:p>
            <a:r>
              <a:rPr lang="en-US" dirty="0" smtClean="0"/>
              <a:t>This is because they are very difficult for the body to chemically break down</a:t>
            </a:r>
          </a:p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1026" name="Picture 2" descr="http://www.nmspt.com/images/insiteteeth.gif?crc=422178997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620" y="1444254"/>
            <a:ext cx="4345541" cy="4345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397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Some accessory structures of the digestive system are instrumental in the digestion and the subsequent uptake of food </a:t>
            </a:r>
          </a:p>
          <a:p>
            <a:r>
              <a:rPr lang="en-US" dirty="0" smtClean="0"/>
              <a:t>The main two organs that are helpful are the…</a:t>
            </a:r>
          </a:p>
          <a:p>
            <a:pPr lvl="1"/>
            <a:r>
              <a:rPr lang="en-US" dirty="0" smtClean="0"/>
              <a:t>Liver </a:t>
            </a:r>
          </a:p>
          <a:p>
            <a:pPr lvl="1"/>
            <a:r>
              <a:rPr lang="en-US" dirty="0" smtClean="0"/>
              <a:t>Pancreas</a:t>
            </a:r>
            <a:endParaRPr lang="en-US" dirty="0"/>
          </a:p>
        </p:txBody>
      </p:sp>
      <p:pic>
        <p:nvPicPr>
          <p:cNvPr id="2050" name="Picture 2" descr="http://kidshealth.org/misc/javascript/js_apps/kh-slideshows/bodybasics-flash-digestive-en/DigestiveSystem-enSS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36" t="27188" r="26692" b="800"/>
          <a:stretch/>
        </p:blipFill>
        <p:spPr bwMode="auto">
          <a:xfrm>
            <a:off x="7201785" y="1555050"/>
            <a:ext cx="3948224" cy="469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49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Liver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liver</a:t>
            </a:r>
            <a:r>
              <a:rPr lang="en-US" dirty="0" smtClean="0"/>
              <a:t> is the bodies biggest visceral organ</a:t>
            </a:r>
          </a:p>
          <a:p>
            <a:r>
              <a:rPr lang="en-US" dirty="0" smtClean="0"/>
              <a:t>It is a highly versatile organ that has many functions within many different systems</a:t>
            </a:r>
          </a:p>
          <a:p>
            <a:r>
              <a:rPr lang="en-US" dirty="0" smtClean="0"/>
              <a:t>However, the role that it plays in the digestive system is key in understanding how food is broken down and absorbed</a:t>
            </a:r>
            <a:endParaRPr lang="en-US" dirty="0"/>
          </a:p>
        </p:txBody>
      </p:sp>
      <p:pic>
        <p:nvPicPr>
          <p:cNvPr id="4098" name="Picture 2" descr="https://organdonationalliance.org/wp-content/uploads/2016/10/liver-pic-538x2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65" y="2489790"/>
            <a:ext cx="5124450" cy="20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39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7946" y="1949229"/>
            <a:ext cx="5181600" cy="4351338"/>
          </a:xfrm>
        </p:spPr>
        <p:txBody>
          <a:bodyPr/>
          <a:lstStyle/>
          <a:p>
            <a:r>
              <a:rPr lang="en-US" dirty="0" smtClean="0"/>
              <a:t>The liver is divided into four major lobes</a:t>
            </a:r>
          </a:p>
          <a:p>
            <a:r>
              <a:rPr lang="en-US" dirty="0" smtClean="0"/>
              <a:t>Ventral inspection shows right and left lobes are separated by the </a:t>
            </a:r>
            <a:r>
              <a:rPr lang="en-US" b="1" dirty="0" smtClean="0"/>
              <a:t>falciform ligament</a:t>
            </a:r>
            <a:endParaRPr lang="en-US" dirty="0" smtClean="0"/>
          </a:p>
          <a:p>
            <a:r>
              <a:rPr lang="en-US" dirty="0" smtClean="0"/>
              <a:t>Dorsal inspection shows the caudate lobe and quadrate lobe</a:t>
            </a:r>
          </a:p>
          <a:p>
            <a:r>
              <a:rPr lang="en-US" dirty="0" smtClean="0"/>
              <a:t>These lobes are all involved in the digestive system</a:t>
            </a:r>
            <a:endParaRPr lang="en-US" dirty="0"/>
          </a:p>
        </p:txBody>
      </p:sp>
      <p:pic>
        <p:nvPicPr>
          <p:cNvPr id="5122" name="Picture 2" descr="Image result for falciform ligam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1300" y="1949229"/>
            <a:ext cx="6109573" cy="315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556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72200" y="1690688"/>
            <a:ext cx="5181600" cy="4351338"/>
          </a:xfrm>
        </p:spPr>
        <p:txBody>
          <a:bodyPr/>
          <a:lstStyle/>
          <a:p>
            <a:r>
              <a:rPr lang="en-US" dirty="0" smtClean="0"/>
              <a:t>The liver has over 200 different individual functions</a:t>
            </a:r>
          </a:p>
          <a:p>
            <a:r>
              <a:rPr lang="en-US" dirty="0" smtClean="0"/>
              <a:t>We are going to study just three key ones that pertain to this unit</a:t>
            </a:r>
          </a:p>
          <a:p>
            <a:r>
              <a:rPr lang="en-US" dirty="0" smtClean="0"/>
              <a:t>1) Metabolic Regulation</a:t>
            </a:r>
          </a:p>
          <a:p>
            <a:r>
              <a:rPr lang="en-US" dirty="0" smtClean="0"/>
              <a:t>2) Hematological regulation</a:t>
            </a:r>
          </a:p>
          <a:p>
            <a:r>
              <a:rPr lang="en-US" dirty="0" smtClean="0"/>
              <a:t>3) Bile Production</a:t>
            </a:r>
            <a:endParaRPr lang="en-US" dirty="0"/>
          </a:p>
        </p:txBody>
      </p:sp>
      <p:pic>
        <p:nvPicPr>
          <p:cNvPr id="3074" name="Picture 2" descr="Image result for super li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84" y="1389321"/>
            <a:ext cx="5610890" cy="448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949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Liver Transplant Surgery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Ok…</a:t>
            </a:r>
          </a:p>
          <a:p>
            <a:r>
              <a:rPr lang="en-US" dirty="0" smtClean="0"/>
              <a:t>This one is very graphic…</a:t>
            </a:r>
          </a:p>
          <a:p>
            <a:r>
              <a:rPr lang="en-US" dirty="0" smtClean="0"/>
              <a:t>Not a good one to watch if you are not good with these types of things!</a:t>
            </a:r>
          </a:p>
          <a:p>
            <a:r>
              <a:rPr lang="en-US" dirty="0" smtClean="0"/>
              <a:t>However… REALLY detailed and highlights great information!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http://pie.med.utoronto.ca/TVASurg/project/pt_leftlobedonor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01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So, What Does It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Since the liver is so complex and so diverse, lets start at the cellular level</a:t>
            </a:r>
          </a:p>
          <a:p>
            <a:r>
              <a:rPr lang="en-US" b="1" dirty="0" smtClean="0"/>
              <a:t>Hepatocytes</a:t>
            </a:r>
            <a:r>
              <a:rPr lang="en-US" dirty="0" smtClean="0"/>
              <a:t> are liver cells</a:t>
            </a:r>
          </a:p>
          <a:p>
            <a:r>
              <a:rPr lang="en-US" dirty="0" smtClean="0"/>
              <a:t>They adjust levels of nutrients circulating through the body’s systems</a:t>
            </a:r>
          </a:p>
          <a:p>
            <a:r>
              <a:rPr lang="en-US" dirty="0" smtClean="0"/>
              <a:t>This is useful because the liver gets the first crack at blood from most of the digestive tract</a:t>
            </a:r>
            <a:endParaRPr lang="en-US" dirty="0"/>
          </a:p>
        </p:txBody>
      </p:sp>
      <p:pic>
        <p:nvPicPr>
          <p:cNvPr id="6146" name="Picture 2" descr="http://www.humpath.com/IMG/jpg/hepatocytes_0411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724" y="1825625"/>
            <a:ext cx="5387532" cy="4669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459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880</Words>
  <Application>Microsoft Office PowerPoint</Application>
  <PresentationFormat>Widescreen</PresentationFormat>
  <Paragraphs>96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Accessory Structures</vt:lpstr>
      <vt:lpstr>Introduction</vt:lpstr>
      <vt:lpstr>Introduction</vt:lpstr>
      <vt:lpstr>Introduction</vt:lpstr>
      <vt:lpstr>The Liver</vt:lpstr>
      <vt:lpstr>The Liver</vt:lpstr>
      <vt:lpstr>The Liver</vt:lpstr>
      <vt:lpstr>Liver Transplant Surgery</vt:lpstr>
      <vt:lpstr>So, What Does It Do?</vt:lpstr>
      <vt:lpstr>So, What Does It Do?</vt:lpstr>
      <vt:lpstr>So, What Does It Do?</vt:lpstr>
      <vt:lpstr>So, What Does It Do?</vt:lpstr>
      <vt:lpstr>PowerPoint Presentation</vt:lpstr>
      <vt:lpstr>The Pancreas</vt:lpstr>
      <vt:lpstr>The Pancreas</vt:lpstr>
      <vt:lpstr>The Pancreas</vt:lpstr>
      <vt:lpstr>The Pancreas</vt:lpstr>
      <vt:lpstr>The Pancreas</vt:lpstr>
      <vt:lpstr>The Pancreas</vt:lpstr>
      <vt:lpstr>The Pancreas</vt:lpstr>
      <vt:lpstr>Video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Accessory Structures</dc:title>
  <dc:creator>Owdij, Michael</dc:creator>
  <cp:lastModifiedBy>Administrator</cp:lastModifiedBy>
  <cp:revision>14</cp:revision>
  <dcterms:created xsi:type="dcterms:W3CDTF">2017-02-08T11:36:19Z</dcterms:created>
  <dcterms:modified xsi:type="dcterms:W3CDTF">2018-02-23T16:33:43Z</dcterms:modified>
</cp:coreProperties>
</file>