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98" d="100"/>
          <a:sy n="98" d="100"/>
        </p:scale>
        <p:origin x="73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577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84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4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050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91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7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6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4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25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088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3032F-BDD6-4BD8-AB5B-F511AB914A13}" type="datetimeFigureOut">
              <a:rPr lang="en-US" smtClean="0"/>
              <a:t>9/30/2015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C6AA9-DC5B-4590-B40C-30F7ABFA36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03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ASLLiuejAo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ATP and Energy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ATP</a:t>
            </a:r>
            <a:r>
              <a:rPr lang="en-US" dirty="0" smtClean="0"/>
              <a:t> (adenosine triphosphate) is a molecule that is vitally important to a cell</a:t>
            </a:r>
          </a:p>
          <a:p>
            <a:r>
              <a:rPr lang="en-US" dirty="0" smtClean="0"/>
              <a:t>It powers nearly every cellular function</a:t>
            </a:r>
          </a:p>
          <a:p>
            <a:r>
              <a:rPr lang="en-US" dirty="0" smtClean="0"/>
              <a:t>The name tells us how it is built</a:t>
            </a:r>
            <a:endParaRPr lang="en-US" dirty="0"/>
          </a:p>
        </p:txBody>
      </p:sp>
      <p:pic>
        <p:nvPicPr>
          <p:cNvPr id="5" name="Picture 2" descr="http://course1.winona.edu/sberg/ChemStructures/At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752600"/>
            <a:ext cx="4375813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1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Because of how it is structured it is often compared to a loaded spring</a:t>
            </a:r>
          </a:p>
          <a:p>
            <a:r>
              <a:rPr lang="en-US" dirty="0" smtClean="0"/>
              <a:t>All three phosphate groups are negatively charged, so they repel each other</a:t>
            </a:r>
            <a:endParaRPr lang="en-US" dirty="0"/>
          </a:p>
        </p:txBody>
      </p:sp>
      <p:pic>
        <p:nvPicPr>
          <p:cNvPr id="10242" name="Picture 2" descr="http://0.tqn.com/d/chemistry/1/7/7/N/1/phospha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47800"/>
            <a:ext cx="1560178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course1.winona.edu/sberg/ChemStructures/At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582" y="3429000"/>
            <a:ext cx="4375813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03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As a result the bonds can be broken by hydrolysis</a:t>
            </a:r>
          </a:p>
          <a:p>
            <a:r>
              <a:rPr lang="en-US" dirty="0" smtClean="0"/>
              <a:t>The hydrolysis of ATP is exergonic</a:t>
            </a:r>
          </a:p>
          <a:p>
            <a:r>
              <a:rPr lang="en-US" dirty="0" smtClean="0"/>
              <a:t>The energy that is released can be used to power other parts of the cell</a:t>
            </a:r>
            <a:endParaRPr lang="en-US" dirty="0"/>
          </a:p>
        </p:txBody>
      </p:sp>
      <p:pic>
        <p:nvPicPr>
          <p:cNvPr id="5" name="Picture 2" descr="http://student.ccbcmd.edu/biotutorials/energy/images/at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20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phosphate group that leaves can be transferred to another molecule</a:t>
            </a:r>
          </a:p>
          <a:p>
            <a:r>
              <a:rPr lang="en-US" dirty="0" smtClean="0"/>
              <a:t>When this happens we transfer energy from an exergonic reaction to an endergonic reaction</a:t>
            </a:r>
          </a:p>
          <a:p>
            <a:r>
              <a:rPr lang="en-US" dirty="0" smtClean="0"/>
              <a:t>This is called </a:t>
            </a:r>
            <a:r>
              <a:rPr lang="en-US" b="1" dirty="0" smtClean="0"/>
              <a:t>phosphorylation</a:t>
            </a:r>
            <a:endParaRPr lang="en-US" b="1" dirty="0"/>
          </a:p>
        </p:txBody>
      </p:sp>
      <p:pic>
        <p:nvPicPr>
          <p:cNvPr id="12290" name="Picture 2" descr="http://www.nobelprize.org/nobel_prizes/medicine/laureates/1992/press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0"/>
            <a:ext cx="4086225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427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three main types of work that ATP does</a:t>
            </a:r>
          </a:p>
          <a:p>
            <a:pPr lvl="1"/>
            <a:r>
              <a:rPr lang="en-US" dirty="0" smtClean="0"/>
              <a:t>Chemical</a:t>
            </a:r>
          </a:p>
          <a:p>
            <a:pPr lvl="1"/>
            <a:r>
              <a:rPr lang="en-US" dirty="0" smtClean="0"/>
              <a:t>Mechanical</a:t>
            </a:r>
          </a:p>
          <a:p>
            <a:pPr lvl="1"/>
            <a:r>
              <a:rPr lang="en-US" dirty="0" smtClean="0"/>
              <a:t>Transport</a:t>
            </a:r>
            <a:endParaRPr lang="en-US" dirty="0"/>
          </a:p>
        </p:txBody>
      </p:sp>
      <p:pic>
        <p:nvPicPr>
          <p:cNvPr id="13314" name="Picture 2" descr="http://www2.estrellamountain.edu/faculty/farabee/biobk/AT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65060"/>
            <a:ext cx="4114800" cy="276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43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ATP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chemical work </a:t>
            </a:r>
            <a:r>
              <a:rPr lang="en-US" dirty="0" smtClean="0"/>
              <a:t>the phosphorylation of reactants provides energy to drive the endergonic synthesis of products</a:t>
            </a:r>
          </a:p>
          <a:p>
            <a:r>
              <a:rPr lang="en-US" dirty="0" smtClean="0"/>
              <a:t>That’s a lot of fancy words that basically mean it helps create a potentially strong molecule</a:t>
            </a:r>
            <a:endParaRPr lang="en-US" dirty="0"/>
          </a:p>
        </p:txBody>
      </p:sp>
      <p:pic>
        <p:nvPicPr>
          <p:cNvPr id="14338" name="Picture 2" descr="http://content.answcdn.com/main/content/img/oxford/Oxford_Chemistry/0192801015.photosynthesis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282402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07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ATP Work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="1" dirty="0" smtClean="0"/>
              <a:t>mechanical work </a:t>
            </a:r>
            <a:r>
              <a:rPr lang="en-US" dirty="0" smtClean="0"/>
              <a:t>the transfer of phosphate groups into motor proteins allows cells to change protein shape</a:t>
            </a:r>
          </a:p>
          <a:p>
            <a:r>
              <a:rPr lang="en-US" dirty="0" smtClean="0"/>
              <a:t>This physically moves cells and allows them to change shape and pull or push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5293" t="3650" r="35295" b="4846"/>
          <a:stretch/>
        </p:blipFill>
        <p:spPr>
          <a:xfrm>
            <a:off x="1447800" y="1480665"/>
            <a:ext cx="1981200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2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ATP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</a:t>
            </a:r>
            <a:r>
              <a:rPr lang="en-US" b="1" dirty="0" smtClean="0"/>
              <a:t>transport work </a:t>
            </a:r>
            <a:r>
              <a:rPr lang="en-US" dirty="0" smtClean="0"/>
              <a:t>transport proteins use ATP to drive the cell membrane pumps that pump molecules across a concentration gradient</a:t>
            </a:r>
          </a:p>
          <a:p>
            <a:r>
              <a:rPr lang="en-US" dirty="0" smtClean="0"/>
              <a:t>This phosphorylation of transport proteins allows cells to move molecules across their membranes</a:t>
            </a:r>
            <a:endParaRPr lang="en-US" dirty="0"/>
          </a:p>
        </p:txBody>
      </p:sp>
      <p:pic>
        <p:nvPicPr>
          <p:cNvPr id="1026" name="Picture 2" descr="http://www.apsubiology.org/anatomy/2010/2010_Exam_Reviews/Exam_1_Review/03-11_ScondActTr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64"/>
          <a:stretch/>
        </p:blipFill>
        <p:spPr bwMode="auto">
          <a:xfrm>
            <a:off x="4648200" y="1981200"/>
            <a:ext cx="41052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96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https://encrypted-tbn2.gstatic.com/images?q=tbn:ANd9GcTXx-9X_nTRrRXaDTjki5shBvYTATazZViu4WLfnMSFdZ6Zkca9D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981200"/>
            <a:ext cx="797767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89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https://encrypted-tbn2.gstatic.com/images?q=tbn:ANd9GcSvzbTiyVlgsdIbamjuAx0gYLo5oTv8p6RY6FZtcwiXemh2FiR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3" y="2057400"/>
            <a:ext cx="792211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346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understand the cell completely we have to define how it gets energy and how it uses that energy</a:t>
            </a:r>
          </a:p>
          <a:p>
            <a:r>
              <a:rPr lang="en-US" b="1" dirty="0" smtClean="0"/>
              <a:t>Energy</a:t>
            </a:r>
            <a:r>
              <a:rPr lang="en-US" dirty="0" smtClean="0"/>
              <a:t> is the capacity to cause change or do work</a:t>
            </a:r>
            <a:endParaRPr lang="en-US" dirty="0"/>
          </a:p>
        </p:txBody>
      </p:sp>
      <p:pic>
        <p:nvPicPr>
          <p:cNvPr id="1026" name="Picture 2" descr="http://2.bp.blogspot.com/-JI0JlfVNY4c/TbDQ4KcLzRI/AAAAAAAABD4/D--umwYHZFc/s400/dowork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81200"/>
            <a:ext cx="38100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9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Energy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Kinetic energy</a:t>
            </a:r>
            <a:r>
              <a:rPr lang="en-US" dirty="0" smtClean="0"/>
              <a:t> is the energy of motion</a:t>
            </a:r>
          </a:p>
          <a:p>
            <a:r>
              <a:rPr lang="en-US" dirty="0" smtClean="0"/>
              <a:t>Moving objects can perform work by transferring motion to other matter</a:t>
            </a:r>
          </a:p>
          <a:p>
            <a:r>
              <a:rPr lang="en-US" dirty="0" smtClean="0"/>
              <a:t>Heat is a type of kinetic energy that is transferred among randomly moving atoms</a:t>
            </a:r>
          </a:p>
          <a:p>
            <a:r>
              <a:rPr lang="en-US" dirty="0" smtClean="0"/>
              <a:t>Light is another type of kinetic energy</a:t>
            </a:r>
            <a:endParaRPr lang="en-US" dirty="0"/>
          </a:p>
        </p:txBody>
      </p:sp>
      <p:pic>
        <p:nvPicPr>
          <p:cNvPr id="2050" name="Picture 2" descr="http://upload.wikimedia.org/wikipedia/commons/d/d3/Newtons_cradle_animation_book_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2672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34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Energy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Potential energy </a:t>
            </a:r>
            <a:r>
              <a:rPr lang="en-US" dirty="0" smtClean="0"/>
              <a:t>is energy that matter posses as a result of its location or structure</a:t>
            </a:r>
          </a:p>
          <a:p>
            <a:r>
              <a:rPr lang="en-US" dirty="0" smtClean="0"/>
              <a:t>This is stored energy that can be released at any time</a:t>
            </a:r>
          </a:p>
          <a:p>
            <a:r>
              <a:rPr lang="en-US" dirty="0" smtClean="0"/>
              <a:t>Chemical energy is the potential energy available for release in a chemical reaction</a:t>
            </a:r>
            <a:endParaRPr lang="en-US" dirty="0"/>
          </a:p>
        </p:txBody>
      </p:sp>
      <p:pic>
        <p:nvPicPr>
          <p:cNvPr id="3074" name="Picture 2" descr="http://www.physicsclassroom.com/class/energy/u5l1b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446" y="1447800"/>
            <a:ext cx="3476625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kydive-maryland.com/JaneEx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563" y="4032786"/>
            <a:ext cx="2029097" cy="2415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70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Thermodynamics</a:t>
            </a:r>
            <a:r>
              <a:rPr lang="en-US" dirty="0" smtClean="0"/>
              <a:t> is the study of energy transformations that occur in a collection of matter</a:t>
            </a:r>
          </a:p>
          <a:p>
            <a:r>
              <a:rPr lang="en-US" dirty="0" smtClean="0"/>
              <a:t>In thermodynamics everything that is being studied is called the </a:t>
            </a:r>
            <a:r>
              <a:rPr lang="en-US" b="1" dirty="0" smtClean="0"/>
              <a:t>system</a:t>
            </a:r>
          </a:p>
          <a:p>
            <a:r>
              <a:rPr lang="en-US" dirty="0" smtClean="0"/>
              <a:t>Everything else in the universe is the </a:t>
            </a:r>
            <a:r>
              <a:rPr lang="en-US" b="1" dirty="0" smtClean="0"/>
              <a:t>surroundings</a:t>
            </a:r>
            <a:endParaRPr lang="en-US" b="1" dirty="0"/>
          </a:p>
        </p:txBody>
      </p:sp>
      <p:pic>
        <p:nvPicPr>
          <p:cNvPr id="4100" name="Picture 4" descr="http://blogs.scienceforums.net/swansont/files/2009/05/goldiloc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133599"/>
            <a:ext cx="4794504" cy="332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72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Thermodynamics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There are three laws of thermodynamics</a:t>
            </a:r>
          </a:p>
          <a:p>
            <a:pPr lvl="1"/>
            <a:r>
              <a:rPr lang="en-US" dirty="0" smtClean="0"/>
              <a:t>We only care about two of them</a:t>
            </a:r>
          </a:p>
          <a:p>
            <a:r>
              <a:rPr lang="en-US" b="1" dirty="0" smtClean="0"/>
              <a:t>The first law of thermodynamics </a:t>
            </a:r>
            <a:r>
              <a:rPr lang="en-US" dirty="0" smtClean="0"/>
              <a:t>states energy in the universe is constant</a:t>
            </a:r>
          </a:p>
          <a:p>
            <a:r>
              <a:rPr lang="en-US" dirty="0" smtClean="0"/>
              <a:t>This means that energy can be transferred and transformed but not destroyed</a:t>
            </a:r>
          </a:p>
          <a:p>
            <a:r>
              <a:rPr lang="en-US" dirty="0" smtClean="0"/>
              <a:t>This means that a power plant does not create energy, it converts it from one form to another</a:t>
            </a:r>
          </a:p>
        </p:txBody>
      </p:sp>
      <p:pic>
        <p:nvPicPr>
          <p:cNvPr id="5122" name="Picture 2" descr="http://theguycancook.com/blog/wp-content/uploads/2010/06/first-law-of-thermodynami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28800"/>
            <a:ext cx="4397539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04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www.youtube.com/watch?v=0ASLLiuejAo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Thermodynamics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The second law of thermodynamics </a:t>
            </a:r>
            <a:r>
              <a:rPr lang="en-US" dirty="0" smtClean="0"/>
              <a:t>states that conversions of energy create entropy of the universe</a:t>
            </a:r>
          </a:p>
          <a:p>
            <a:r>
              <a:rPr lang="en-US" b="1" dirty="0" smtClean="0"/>
              <a:t>Entropy</a:t>
            </a:r>
            <a:r>
              <a:rPr lang="en-US" dirty="0" smtClean="0"/>
              <a:t> is the random disorder or randomness in the universe</a:t>
            </a:r>
            <a:endParaRPr lang="en-US" dirty="0"/>
          </a:p>
        </p:txBody>
      </p:sp>
      <p:pic>
        <p:nvPicPr>
          <p:cNvPr id="6146" name="Picture 2" descr="http://figures.boundless.com/511bfa13e4b0c14bf464ec4a/full/figure-16-06-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14600"/>
            <a:ext cx="4191000" cy="229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22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Exergonic and Endogenic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Exergonic reactions </a:t>
            </a:r>
            <a:r>
              <a:rPr lang="en-US" dirty="0" smtClean="0"/>
              <a:t>are reactions that release energy </a:t>
            </a:r>
          </a:p>
          <a:p>
            <a:r>
              <a:rPr lang="en-US" dirty="0" smtClean="0"/>
              <a:t>Exergonic literally means energy outward</a:t>
            </a:r>
          </a:p>
          <a:p>
            <a:r>
              <a:rPr lang="en-US" b="1" dirty="0" smtClean="0"/>
              <a:t>Endergonic reactions </a:t>
            </a:r>
            <a:r>
              <a:rPr lang="en-US" dirty="0" smtClean="0"/>
              <a:t>are reactions that yield products rich in potential energy</a:t>
            </a:r>
          </a:p>
          <a:p>
            <a:r>
              <a:rPr lang="en-US" smtClean="0"/>
              <a:t>Endergonic </a:t>
            </a:r>
            <a:r>
              <a:rPr lang="en-US" dirty="0" smtClean="0"/>
              <a:t>means energy inward</a:t>
            </a:r>
            <a:endParaRPr lang="en-US" dirty="0"/>
          </a:p>
        </p:txBody>
      </p:sp>
      <p:pic>
        <p:nvPicPr>
          <p:cNvPr id="8194" name="Picture 2" descr="http://bioserv.fiu.edu/~walterm/B/working_cell/worki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74" y="2971800"/>
            <a:ext cx="4267200" cy="162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66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507</Words>
  <Application>Microsoft Office PowerPoint</Application>
  <PresentationFormat>On-screen Show (4:3)</PresentationFormat>
  <Paragraphs>62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ATP and Energy</vt:lpstr>
      <vt:lpstr>Forms of Energy</vt:lpstr>
      <vt:lpstr>Forms of Energy</vt:lpstr>
      <vt:lpstr>Forms of Energy</vt:lpstr>
      <vt:lpstr>Thermodynamics</vt:lpstr>
      <vt:lpstr>Thermodynamics</vt:lpstr>
      <vt:lpstr>Video </vt:lpstr>
      <vt:lpstr>Thermodynamics</vt:lpstr>
      <vt:lpstr>Exergonic and Endogenic</vt:lpstr>
      <vt:lpstr>ATP</vt:lpstr>
      <vt:lpstr>ATP</vt:lpstr>
      <vt:lpstr>ATP</vt:lpstr>
      <vt:lpstr>ATP</vt:lpstr>
      <vt:lpstr>ATP Work</vt:lpstr>
      <vt:lpstr>ATP Work</vt:lpstr>
      <vt:lpstr>ATP Work</vt:lpstr>
      <vt:lpstr>ATP Work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ATP and Energy</dc:title>
  <dc:creator>Administrator</dc:creator>
  <cp:lastModifiedBy>Owdij, Michael</cp:lastModifiedBy>
  <cp:revision>12</cp:revision>
  <dcterms:created xsi:type="dcterms:W3CDTF">2013-10-01T10:43:45Z</dcterms:created>
  <dcterms:modified xsi:type="dcterms:W3CDTF">2015-09-30T13:11:38Z</dcterms:modified>
</cp:coreProperties>
</file>