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8C33FF5-F68F-4525-AA8E-1C37B4C24D52}" type="datetimeFigureOut">
              <a:rPr lang="en-US" smtClean="0"/>
              <a:t>9/30/2013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CD88DE-F28D-49F1-AF0C-B27E355CCDFA}" type="slidenum">
              <a:rPr lang="en-US" smtClean="0"/>
              <a:t>‹#›</a:t>
            </a:fld>
            <a:endParaRPr lang="en-US"/>
          </a:p>
        </p:txBody>
      </p:sp>
    </p:spTree>
    <p:extLst>
      <p:ext uri="{BB962C8B-B14F-4D97-AF65-F5344CB8AC3E}">
        <p14:creationId xmlns:p14="http://schemas.microsoft.com/office/powerpoint/2010/main" val="37613961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C33FF5-F68F-4525-AA8E-1C37B4C24D52}" type="datetimeFigureOut">
              <a:rPr lang="en-US" smtClean="0"/>
              <a:t>9/30/2013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CD88DE-F28D-49F1-AF0C-B27E355CCDFA}" type="slidenum">
              <a:rPr lang="en-US" smtClean="0"/>
              <a:t>‹#›</a:t>
            </a:fld>
            <a:endParaRPr lang="en-US"/>
          </a:p>
        </p:txBody>
      </p:sp>
    </p:spTree>
    <p:extLst>
      <p:ext uri="{BB962C8B-B14F-4D97-AF65-F5344CB8AC3E}">
        <p14:creationId xmlns:p14="http://schemas.microsoft.com/office/powerpoint/2010/main" val="7810153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C33FF5-F68F-4525-AA8E-1C37B4C24D52}" type="datetimeFigureOut">
              <a:rPr lang="en-US" smtClean="0"/>
              <a:t>9/30/2013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CD88DE-F28D-49F1-AF0C-B27E355CCDFA}" type="slidenum">
              <a:rPr lang="en-US" smtClean="0"/>
              <a:t>‹#›</a:t>
            </a:fld>
            <a:endParaRPr lang="en-US"/>
          </a:p>
        </p:txBody>
      </p:sp>
    </p:spTree>
    <p:extLst>
      <p:ext uri="{BB962C8B-B14F-4D97-AF65-F5344CB8AC3E}">
        <p14:creationId xmlns:p14="http://schemas.microsoft.com/office/powerpoint/2010/main" val="1001305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C33FF5-F68F-4525-AA8E-1C37B4C24D52}" type="datetimeFigureOut">
              <a:rPr lang="en-US" smtClean="0"/>
              <a:t>9/30/2013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CD88DE-F28D-49F1-AF0C-B27E355CCDFA}" type="slidenum">
              <a:rPr lang="en-US" smtClean="0"/>
              <a:t>‹#›</a:t>
            </a:fld>
            <a:endParaRPr lang="en-US"/>
          </a:p>
        </p:txBody>
      </p:sp>
    </p:spTree>
    <p:extLst>
      <p:ext uri="{BB962C8B-B14F-4D97-AF65-F5344CB8AC3E}">
        <p14:creationId xmlns:p14="http://schemas.microsoft.com/office/powerpoint/2010/main" val="1497309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8C33FF5-F68F-4525-AA8E-1C37B4C24D52}" type="datetimeFigureOut">
              <a:rPr lang="en-US" smtClean="0"/>
              <a:t>9/30/2013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CD88DE-F28D-49F1-AF0C-B27E355CCDFA}" type="slidenum">
              <a:rPr lang="en-US" smtClean="0"/>
              <a:t>‹#›</a:t>
            </a:fld>
            <a:endParaRPr lang="en-US"/>
          </a:p>
        </p:txBody>
      </p:sp>
    </p:spTree>
    <p:extLst>
      <p:ext uri="{BB962C8B-B14F-4D97-AF65-F5344CB8AC3E}">
        <p14:creationId xmlns:p14="http://schemas.microsoft.com/office/powerpoint/2010/main" val="2087113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8C33FF5-F68F-4525-AA8E-1C37B4C24D52}" type="datetimeFigureOut">
              <a:rPr lang="en-US" smtClean="0"/>
              <a:t>9/30/2013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CD88DE-F28D-49F1-AF0C-B27E355CCDFA}" type="slidenum">
              <a:rPr lang="en-US" smtClean="0"/>
              <a:t>‹#›</a:t>
            </a:fld>
            <a:endParaRPr lang="en-US"/>
          </a:p>
        </p:txBody>
      </p:sp>
    </p:spTree>
    <p:extLst>
      <p:ext uri="{BB962C8B-B14F-4D97-AF65-F5344CB8AC3E}">
        <p14:creationId xmlns:p14="http://schemas.microsoft.com/office/powerpoint/2010/main" val="858917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C33FF5-F68F-4525-AA8E-1C37B4C24D52}" type="datetimeFigureOut">
              <a:rPr lang="en-US" smtClean="0"/>
              <a:t>9/30/2013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1CD88DE-F28D-49F1-AF0C-B27E355CCDFA}" type="slidenum">
              <a:rPr lang="en-US" smtClean="0"/>
              <a:t>‹#›</a:t>
            </a:fld>
            <a:endParaRPr lang="en-US"/>
          </a:p>
        </p:txBody>
      </p:sp>
    </p:spTree>
    <p:extLst>
      <p:ext uri="{BB962C8B-B14F-4D97-AF65-F5344CB8AC3E}">
        <p14:creationId xmlns:p14="http://schemas.microsoft.com/office/powerpoint/2010/main" val="2118960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8C33FF5-F68F-4525-AA8E-1C37B4C24D52}" type="datetimeFigureOut">
              <a:rPr lang="en-US" smtClean="0"/>
              <a:t>9/30/2013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CD88DE-F28D-49F1-AF0C-B27E355CCDFA}" type="slidenum">
              <a:rPr lang="en-US" smtClean="0"/>
              <a:t>‹#›</a:t>
            </a:fld>
            <a:endParaRPr lang="en-US"/>
          </a:p>
        </p:txBody>
      </p:sp>
    </p:spTree>
    <p:extLst>
      <p:ext uri="{BB962C8B-B14F-4D97-AF65-F5344CB8AC3E}">
        <p14:creationId xmlns:p14="http://schemas.microsoft.com/office/powerpoint/2010/main" val="1772864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C33FF5-F68F-4525-AA8E-1C37B4C24D52}" type="datetimeFigureOut">
              <a:rPr lang="en-US" smtClean="0"/>
              <a:t>9/30/2013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CD88DE-F28D-49F1-AF0C-B27E355CCDFA}" type="slidenum">
              <a:rPr lang="en-US" smtClean="0"/>
              <a:t>‹#›</a:t>
            </a:fld>
            <a:endParaRPr lang="en-US"/>
          </a:p>
        </p:txBody>
      </p:sp>
    </p:spTree>
    <p:extLst>
      <p:ext uri="{BB962C8B-B14F-4D97-AF65-F5344CB8AC3E}">
        <p14:creationId xmlns:p14="http://schemas.microsoft.com/office/powerpoint/2010/main" val="422159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C33FF5-F68F-4525-AA8E-1C37B4C24D52}" type="datetimeFigureOut">
              <a:rPr lang="en-US" smtClean="0"/>
              <a:t>9/30/2013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CD88DE-F28D-49F1-AF0C-B27E355CCDFA}" type="slidenum">
              <a:rPr lang="en-US" smtClean="0"/>
              <a:t>‹#›</a:t>
            </a:fld>
            <a:endParaRPr lang="en-US"/>
          </a:p>
        </p:txBody>
      </p:sp>
    </p:spTree>
    <p:extLst>
      <p:ext uri="{BB962C8B-B14F-4D97-AF65-F5344CB8AC3E}">
        <p14:creationId xmlns:p14="http://schemas.microsoft.com/office/powerpoint/2010/main" val="4195640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C33FF5-F68F-4525-AA8E-1C37B4C24D52}" type="datetimeFigureOut">
              <a:rPr lang="en-US" smtClean="0"/>
              <a:t>9/30/2013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CD88DE-F28D-49F1-AF0C-B27E355CCDFA}" type="slidenum">
              <a:rPr lang="en-US" smtClean="0"/>
              <a:t>‹#›</a:t>
            </a:fld>
            <a:endParaRPr lang="en-US"/>
          </a:p>
        </p:txBody>
      </p:sp>
    </p:spTree>
    <p:extLst>
      <p:ext uri="{BB962C8B-B14F-4D97-AF65-F5344CB8AC3E}">
        <p14:creationId xmlns:p14="http://schemas.microsoft.com/office/powerpoint/2010/main" val="297455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C33FF5-F68F-4525-AA8E-1C37B4C24D52}" type="datetimeFigureOut">
              <a:rPr lang="en-US" smtClean="0"/>
              <a:t>9/30/2013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CD88DE-F28D-49F1-AF0C-B27E355CCDFA}" type="slidenum">
              <a:rPr lang="en-US" smtClean="0"/>
              <a:t>‹#›</a:t>
            </a:fld>
            <a:endParaRPr lang="en-US"/>
          </a:p>
        </p:txBody>
      </p:sp>
    </p:spTree>
    <p:extLst>
      <p:ext uri="{BB962C8B-B14F-4D97-AF65-F5344CB8AC3E}">
        <p14:creationId xmlns:p14="http://schemas.microsoft.com/office/powerpoint/2010/main" val="37496874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Good Lab Report</a:t>
            </a:r>
            <a:endParaRPr lang="en-US" dirty="0"/>
          </a:p>
        </p:txBody>
      </p:sp>
      <p:sp>
        <p:nvSpPr>
          <p:cNvPr id="3" name="Subtitle 2"/>
          <p:cNvSpPr>
            <a:spLocks noGrp="1"/>
          </p:cNvSpPr>
          <p:nvPr>
            <p:ph type="subTitle" idx="1"/>
          </p:nvPr>
        </p:nvSpPr>
        <p:spPr/>
        <p:txBody>
          <a:bodyPr/>
          <a:lstStyle/>
          <a:p>
            <a:r>
              <a:rPr lang="en-US" dirty="0" smtClean="0"/>
              <a:t>Tips for the future</a:t>
            </a:r>
            <a:endParaRPr lang="en-US" dirty="0"/>
          </a:p>
        </p:txBody>
      </p:sp>
    </p:spTree>
    <p:extLst>
      <p:ext uri="{BB962C8B-B14F-4D97-AF65-F5344CB8AC3E}">
        <p14:creationId xmlns:p14="http://schemas.microsoft.com/office/powerpoint/2010/main" val="40808701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Materials</a:t>
            </a:r>
            <a:endParaRPr lang="en-US" dirty="0"/>
          </a:p>
        </p:txBody>
      </p:sp>
      <p:sp>
        <p:nvSpPr>
          <p:cNvPr id="3" name="Content Placeholder 2"/>
          <p:cNvSpPr>
            <a:spLocks noGrp="1"/>
          </p:cNvSpPr>
          <p:nvPr>
            <p:ph idx="1"/>
          </p:nvPr>
        </p:nvSpPr>
        <p:spPr/>
        <p:txBody>
          <a:bodyPr/>
          <a:lstStyle/>
          <a:p>
            <a:pPr marL="0" indent="0" algn="ctr">
              <a:buNone/>
            </a:pPr>
            <a:r>
              <a:rPr lang="en-US" u="sng" dirty="0" smtClean="0"/>
              <a:t>Materials</a:t>
            </a:r>
          </a:p>
          <a:p>
            <a:r>
              <a:rPr lang="en-US" dirty="0" smtClean="0"/>
              <a:t>Scalpel</a:t>
            </a:r>
          </a:p>
          <a:p>
            <a:r>
              <a:rPr lang="en-US" dirty="0" smtClean="0"/>
              <a:t>One sample of skin cells (from affected tissue)</a:t>
            </a:r>
          </a:p>
          <a:p>
            <a:r>
              <a:rPr lang="en-US" dirty="0" smtClean="0"/>
              <a:t>Microscope</a:t>
            </a:r>
            <a:endParaRPr lang="en-US" dirty="0"/>
          </a:p>
        </p:txBody>
      </p:sp>
    </p:spTree>
    <p:extLst>
      <p:ext uri="{BB962C8B-B14F-4D97-AF65-F5344CB8AC3E}">
        <p14:creationId xmlns:p14="http://schemas.microsoft.com/office/powerpoint/2010/main" val="10899754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a:t>
            </a:r>
            <a:endParaRPr lang="en-US" dirty="0"/>
          </a:p>
        </p:txBody>
      </p:sp>
      <p:sp>
        <p:nvSpPr>
          <p:cNvPr id="3" name="Content Placeholder 2"/>
          <p:cNvSpPr>
            <a:spLocks noGrp="1"/>
          </p:cNvSpPr>
          <p:nvPr>
            <p:ph idx="1"/>
          </p:nvPr>
        </p:nvSpPr>
        <p:spPr>
          <a:xfrm>
            <a:off x="457200" y="1600200"/>
            <a:ext cx="4495800" cy="4876800"/>
          </a:xfrm>
        </p:spPr>
        <p:txBody>
          <a:bodyPr>
            <a:normAutofit fontScale="85000" lnSpcReduction="10000"/>
          </a:bodyPr>
          <a:lstStyle/>
          <a:p>
            <a:r>
              <a:rPr lang="en-US" dirty="0" smtClean="0"/>
              <a:t>This is a summary of the steps that you used to complete your experiment</a:t>
            </a:r>
          </a:p>
          <a:p>
            <a:r>
              <a:rPr lang="en-US" dirty="0" smtClean="0"/>
              <a:t>A scientist who is unfamiliar with your experiment should be able to read this section and perform the experiment</a:t>
            </a:r>
          </a:p>
          <a:p>
            <a:r>
              <a:rPr lang="en-US" dirty="0" smtClean="0"/>
              <a:t>The experiment procedure should be enough to satisfy this section</a:t>
            </a:r>
            <a:endParaRPr lang="en-US" dirty="0"/>
          </a:p>
        </p:txBody>
      </p:sp>
      <p:pic>
        <p:nvPicPr>
          <p:cNvPr id="6146" name="Picture 2" descr="http://pctutorials.info/wp-content/uploads/2013/03/procedure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981200"/>
            <a:ext cx="3248025" cy="3467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501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6146"/>
                                        </p:tgtEl>
                                        <p:attrNameLst>
                                          <p:attrName>style.visibility</p:attrName>
                                        </p:attrNameLst>
                                      </p:cBhvr>
                                      <p:to>
                                        <p:strVal val="visible"/>
                                      </p:to>
                                    </p:set>
                                    <p:anim calcmode="lin" valueType="num">
                                      <p:cBhvr additive="base">
                                        <p:cTn id="22" dur="500" fill="hold"/>
                                        <p:tgtEl>
                                          <p:spTgt spid="6146"/>
                                        </p:tgtEl>
                                        <p:attrNameLst>
                                          <p:attrName>ppt_x</p:attrName>
                                        </p:attrNameLst>
                                      </p:cBhvr>
                                      <p:tavLst>
                                        <p:tav tm="0">
                                          <p:val>
                                            <p:strVal val="#ppt_x"/>
                                          </p:val>
                                        </p:tav>
                                        <p:tav tm="100000">
                                          <p:val>
                                            <p:strVal val="#ppt_x"/>
                                          </p:val>
                                        </p:tav>
                                      </p:tavLst>
                                    </p:anim>
                                    <p:anim calcmode="lin" valueType="num">
                                      <p:cBhvr additive="base">
                                        <p:cTn id="23"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t>
            </a:r>
            <a:endParaRPr lang="en-US" dirty="0"/>
          </a:p>
        </p:txBody>
      </p:sp>
      <p:sp>
        <p:nvSpPr>
          <p:cNvPr id="3" name="Content Placeholder 2"/>
          <p:cNvSpPr>
            <a:spLocks noGrp="1"/>
          </p:cNvSpPr>
          <p:nvPr>
            <p:ph idx="1"/>
          </p:nvPr>
        </p:nvSpPr>
        <p:spPr>
          <a:xfrm>
            <a:off x="457200" y="1600200"/>
            <a:ext cx="4114800" cy="4800600"/>
          </a:xfrm>
        </p:spPr>
        <p:txBody>
          <a:bodyPr>
            <a:normAutofit fontScale="85000" lnSpcReduction="20000"/>
          </a:bodyPr>
          <a:lstStyle/>
          <a:p>
            <a:r>
              <a:rPr lang="en-US" dirty="0" smtClean="0"/>
              <a:t>The data section is very important because it allows you to express your findings in an easy to understand format</a:t>
            </a:r>
          </a:p>
          <a:p>
            <a:r>
              <a:rPr lang="en-US" dirty="0" smtClean="0"/>
              <a:t>This means the use of data tables, graphs, drawings, pictures and paragraphs are all encouraged</a:t>
            </a:r>
          </a:p>
          <a:p>
            <a:r>
              <a:rPr lang="en-US" dirty="0" smtClean="0"/>
              <a:t>Expressing the data and fully explaining your data is important</a:t>
            </a:r>
            <a:endParaRPr lang="en-US" dirty="0"/>
          </a:p>
        </p:txBody>
      </p:sp>
      <p:pic>
        <p:nvPicPr>
          <p:cNvPr id="5" name="Picture 2" descr="http://lh6.ggpht.com/_gKQKwLZ8XUs/S9imwa3sgvI/AAAAAAAACiE/vM0kklCnsAk/s800/Graphjam-Essay.jpg"/>
          <p:cNvPicPr>
            <a:picLocks noChangeAspect="1" noChangeArrowheads="1"/>
          </p:cNvPicPr>
          <p:nvPr/>
        </p:nvPicPr>
        <p:blipFill rotWithShape="1">
          <a:blip r:embed="rId2">
            <a:extLst>
              <a:ext uri="{28A0092B-C50C-407E-A947-70E740481C1C}">
                <a14:useLocalDpi xmlns:a14="http://schemas.microsoft.com/office/drawing/2010/main" val="0"/>
              </a:ext>
            </a:extLst>
          </a:blip>
          <a:srcRect b="3377"/>
          <a:stretch/>
        </p:blipFill>
        <p:spPr bwMode="auto">
          <a:xfrm>
            <a:off x="4562803" y="1981200"/>
            <a:ext cx="4343160" cy="3468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3096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t>
            </a:r>
            <a:endParaRPr lang="en-US" dirty="0"/>
          </a:p>
        </p:txBody>
      </p:sp>
      <p:sp>
        <p:nvSpPr>
          <p:cNvPr id="3" name="Content Placeholder 2"/>
          <p:cNvSpPr>
            <a:spLocks noGrp="1"/>
          </p:cNvSpPr>
          <p:nvPr>
            <p:ph idx="1"/>
          </p:nvPr>
        </p:nvSpPr>
        <p:spPr>
          <a:xfrm>
            <a:off x="457200" y="1600200"/>
            <a:ext cx="8229600" cy="2514599"/>
          </a:xfrm>
        </p:spPr>
        <p:txBody>
          <a:bodyPr>
            <a:normAutofit lnSpcReduction="10000"/>
          </a:bodyPr>
          <a:lstStyle/>
          <a:p>
            <a:r>
              <a:rPr lang="en-US" dirty="0" smtClean="0"/>
              <a:t>Making your data easy to understand allows other readers the ability to work with your numbers or findings</a:t>
            </a:r>
          </a:p>
          <a:p>
            <a:r>
              <a:rPr lang="en-US" dirty="0" smtClean="0"/>
              <a:t>Keeping the data easy to understand is the most important part of the data section</a:t>
            </a:r>
            <a:endParaRPr lang="en-US" dirty="0"/>
          </a:p>
        </p:txBody>
      </p:sp>
      <p:pic>
        <p:nvPicPr>
          <p:cNvPr id="8194" name="Picture 2" descr="https://encrypted-tbn3.gstatic.com/images?q=tbn:ANd9GcTpO0cbuKkP4U-bwiBHMN6LCz1yUhXD8yczH0GZegM8mIRA5iA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4114800"/>
            <a:ext cx="2501900" cy="2501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5220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8194"/>
                                        </p:tgtEl>
                                        <p:attrNameLst>
                                          <p:attrName>style.visibility</p:attrName>
                                        </p:attrNameLst>
                                      </p:cBhvr>
                                      <p:to>
                                        <p:strVal val="visible"/>
                                      </p:to>
                                    </p:set>
                                    <p:animEffect transition="in" filter="fade">
                                      <p:cBhvr>
                                        <p:cTn id="15" dur="1000"/>
                                        <p:tgtEl>
                                          <p:spTgt spid="8194"/>
                                        </p:tgtEl>
                                      </p:cBhvr>
                                    </p:animEffect>
                                    <p:anim calcmode="lin" valueType="num">
                                      <p:cBhvr>
                                        <p:cTn id="16" dur="1000" fill="hold"/>
                                        <p:tgtEl>
                                          <p:spTgt spid="8194"/>
                                        </p:tgtEl>
                                        <p:attrNameLst>
                                          <p:attrName>ppt_x</p:attrName>
                                        </p:attrNameLst>
                                      </p:cBhvr>
                                      <p:tavLst>
                                        <p:tav tm="0">
                                          <p:val>
                                            <p:strVal val="#ppt_x"/>
                                          </p:val>
                                        </p:tav>
                                        <p:tav tm="100000">
                                          <p:val>
                                            <p:strVal val="#ppt_x"/>
                                          </p:val>
                                        </p:tav>
                                      </p:tavLst>
                                    </p:anim>
                                    <p:anim calcmode="lin" valueType="num">
                                      <p:cBhvr>
                                        <p:cTn id="17"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457200" y="1295400"/>
            <a:ext cx="8229600" cy="3733800"/>
          </a:xfrm>
        </p:spPr>
        <p:txBody>
          <a:bodyPr>
            <a:normAutofit lnSpcReduction="10000"/>
          </a:bodyPr>
          <a:lstStyle/>
          <a:p>
            <a:r>
              <a:rPr lang="en-US" dirty="0" smtClean="0"/>
              <a:t>For the conclusion of your experiment you have three main goals</a:t>
            </a:r>
          </a:p>
          <a:p>
            <a:pPr marL="514350" indent="-514350">
              <a:buFont typeface="+mj-lt"/>
              <a:buAutoNum type="arabicPeriod"/>
            </a:pPr>
            <a:r>
              <a:rPr lang="en-US" dirty="0" smtClean="0"/>
              <a:t>Summarize your experiment. (Analyze and draw conclusions)</a:t>
            </a:r>
          </a:p>
          <a:p>
            <a:pPr marL="514350" indent="-514350">
              <a:buFont typeface="+mj-lt"/>
              <a:buAutoNum type="arabicPeriod"/>
            </a:pPr>
            <a:r>
              <a:rPr lang="en-US" dirty="0" smtClean="0"/>
              <a:t>Inquire about any future questions or experiments that this may lead to.</a:t>
            </a:r>
          </a:p>
          <a:p>
            <a:pPr marL="514350" indent="-514350">
              <a:buFont typeface="+mj-lt"/>
              <a:buAutoNum type="arabicPeriod"/>
            </a:pPr>
            <a:r>
              <a:rPr lang="en-US" dirty="0" smtClean="0"/>
              <a:t>Verify or falsify your hypothesis</a:t>
            </a:r>
            <a:endParaRPr lang="en-US" dirty="0"/>
          </a:p>
        </p:txBody>
      </p:sp>
      <p:pic>
        <p:nvPicPr>
          <p:cNvPr id="9218" name="Picture 2" descr="http://www.csib.org/wp-content/uploads/2012/11/TrueFals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71800" y="4800600"/>
            <a:ext cx="2895600" cy="1921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9582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9218"/>
                                        </p:tgtEl>
                                        <p:attrNameLst>
                                          <p:attrName>style.visibility</p:attrName>
                                        </p:attrNameLst>
                                      </p:cBhvr>
                                      <p:to>
                                        <p:strVal val="visible"/>
                                      </p:to>
                                    </p:set>
                                    <p:animEffect transition="in" filter="barn(inVertical)">
                                      <p:cBhvr>
                                        <p:cTn id="27"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457200" y="1600200"/>
            <a:ext cx="4114800" cy="4876800"/>
          </a:xfrm>
        </p:spPr>
        <p:txBody>
          <a:bodyPr>
            <a:normAutofit fontScale="85000" lnSpcReduction="10000"/>
          </a:bodyPr>
          <a:lstStyle/>
          <a:p>
            <a:r>
              <a:rPr lang="en-US" dirty="0" smtClean="0"/>
              <a:t>The conclusion should really wrap up and put a bow on your experiment</a:t>
            </a:r>
          </a:p>
          <a:p>
            <a:r>
              <a:rPr lang="en-US" dirty="0" smtClean="0"/>
              <a:t>Don’t skimp on the conclusion. It should be the best part of your write up!</a:t>
            </a:r>
          </a:p>
          <a:p>
            <a:r>
              <a:rPr lang="en-US" dirty="0" smtClean="0"/>
              <a:t>It is the only part that gives you creative freedom to express your ideas, questions and thoughts</a:t>
            </a:r>
            <a:endParaRPr lang="en-US" dirty="0"/>
          </a:p>
        </p:txBody>
      </p:sp>
      <p:sp>
        <p:nvSpPr>
          <p:cNvPr id="4" name="AutoShape 2" descr="data:image/jpeg;base64,/9j/4AAQSkZJRgABAQAAAQABAAD/2wCEAAkGBhQRERUSERIUFRUWFxcaFxYUFBQWGhQXGBUYGBYYFxgXHCYfFxkjGRQWIC8hJCcpLiwtFR4xNTAqNSgrLCkBCQoKDgwOGg8PGiokHyQtLCkxKiw0LCwsLzApLCwpNCwsLCwsLCksLCwqLC8qLCwsLCwsLCwsKSwsLCksLCwsLP/AABEIAPoAyQMBIgACEQEDEQH/xAAcAAEAAgIDAQAAAAAAAAAAAAAABgcEBQIDCAH/xABIEAABAwICBwQFCQUHAwUAAAABAAIDBBEFIQYSMUFRYXEHEyKBMkKRobEUI1JicoKSwdEIFTPC8ENzg6Ky4fE1U+IkJTSz0v/EABsBAQACAwEBAAAAAAAAAAAAAAAEBQEDBgIH/8QALxEAAgIBAwMCBAYCAwAAAAAAAAECAxEEEiEFEzFBUXGBkfAUImGhsdEG4SMyQv/aAAwDAQACEQMRAD8AvFERAEREAREQBERAEREAREQBERAF0V1ayGN8srg1kbS5zjsa1ouT7Au9VF226RPmfDg9KbyzuaZbbmXuxp4AkF54Bg3FYbSWWDCn7WcTxBzv3TRhkLSR3swBJ6lzgxpt6o1jzXUztSxfDyHYjSMlguNZ8Ya0tv8AWYS0dHAX4qXYbhbKSnjpovRY0C/0jtc483OJPmuGIOAjcHAEOBbYi4N9oIO0WXKXdfnC/ZCKcf3+/kWsNAnDLfJL9G9JYK+BtRTP1mOyO5zHDa149Vwv7wRcEFbVUH2Sa8OOT09GSaXVcZmnY3VHh1eLmyO1QeBcr8XUwkpxUl68lXJbW0ERF7MBERAEREAREQBERAEREAREQBERAEREAREQGt0ixyOippamY+CJpceLjsa0c3OIA6qn+zLDpKmWfGKvOSdzhHf1W3s8t5ZCNvJh4p2y6SNra6HCmzNjhjcH1MjnBrQ617EnI6jCTbe54G0LZydoeGU7GQx1DdRjQ0BjJHANaLAXDbFVPVLbFVsqi237LJK00Y7t0ngkr3XN1FdNcdFPDJJvYLNHGR2TfZt+6V8Habh5BtUC+7WjlGfUtsopXNGMYlS0ML9eK+vK9huLbXm/EMBA5vsuW6d066zULvRaXl5TRaXaiEa24tFj9hei5pqD5TIPnas94Sdvdi/djzu5/wB8KyVwhiDGhrQA1oAAGwACwA5ALmu/KEIiIAiIgCIiAIiIAiIgCIiAIiIAiIgCIsTFcTjpoXzzPDI42lznHcB8TuA3kgID5i2Lw0sTpqiRscbBdznGw5AbyTuAzKpvGe1iuxJ7ocIiMMQNnVEgGt7TdsfQazui1FVVz6RVJmm1oqGJxEcYNi4/AvI9J269grHwbR1rY2ta0RxtHha0Wy/recypdOn3LfPhfyaJ24eI+SuaDspjLjJWTyTyOJc6xLQXE3JLjdziTvyW/p9B6FgsKWM/a1n/AOolWBHhsY9QHrn8VwqMKY4ZANPEfmFOg6Y8KJHlvfqQSbQqicLGki+60t97SFG8Y7LWA97RSPieMw3WJsfqu2g9T5qwJIy0lp2g2K4qTKiua5SNSskvUgmj/a1iGGuEdcDVQA2LnfxWdHnMnk/bxCvDRvSenr4RPSyB7TkRscx30Xt2td/yLhVfpLgInYXtA1wNlv4jfonieHsVeYZiU+E1Aq6M+DISxEnVc2+YcPo8DtaVWajSOH5o+CXVfu4keqUWo0W0mixCmZUwHwvGbT6THD0mO4EH25EZELbqASQiIgCIiAIiIAiIgCIiAIiIAiIgCpTtixp9dXQ4PA6zGkPqCONtYA8mM8Vt5e3grmqqkRsdI42axpc48A0XPuC8/dnAdUy1eIy+nNK4DkCdd4HLxMH3Vuor7liia7JbYtlh6N4KxjWsY20cQAa39ePE8SVJVg4KPmvM3WerC15lj24IsVwF8X1anFcSyLGHP1jw5BeIQc3hGW8I1tZKHSOcNhOXTYulEVqlhYIrCgmlOHiOY2HhkGtbdnk4e3/Up2o7prD83G7g4jyc2/8AKsSXAND2UaRnDcT+Svd/6erIAvsbIco3e3wH7QO5ei15N0kgJiEjcnRuBBG0XNvjY+S9N6I4z8soaep3yxMc6259rPH4g5c/qK9k8Isqp7o5NuiItBtCIiAIiIAiIgCIiAIiwMbx2CjiM1TK2KMes47TwaBm53IXKAz0VWy9rtRVH/2ygLo909U7u2H7LG5uHR1+S4txrF35vq6WLlFTOfbzkcFuhRZPmKNcrIx8smHaRUmPCq1w2/J5B+Jur/Mqx7NYdXDofrGRx85HD4NC1ukWnVfLS1FPPLFI1zHtd8wGHLgWvyOXArYdmdSH4dEAc2Oe08jrlw9zgpukqlXbiXsaLpqUOPcm+G4j3dw70Tw3FbN2LxgekTyAP5qPIp8qIyeSMptLBsKzF3Pyb4R7z57lr0RbYwUVhHltvyERF6MBaDTN3zDRxkHua5b9RHTOrvIyMeqCT1ds9w968y8AieJsvDIPqO9wv+SuTsKqS/BoQfUfM0dO8Lv5lTeKPtDIfqO94t+auXsLpizBoSfXfK7y7wt/lVPrv+yJum8MsBERQCUEREAREQBERAEREBiYtikdNDJPM7VjjaXOPIC+XE7gN5KpTAsOl0gqXYhXZU7HEU8BzY0A7SPW2Zn1iDfIAKQ/tC4s5lDFTMNjUTAHm2Ma1vxmM+S3+jFKynpGRtybGNU/dAF/Pb5qRRDOZexqsljgwq6lbG7UbsAHDLkLbBa2Sx72zK5zy6zi47zdaTSfEe6hLQfFJdo5D1j7MvNX0eI8lc/JCKlwe5xOxxcfJxP6rH7N8Z+SzS08hs0uz5EZa3TZ5Hku5ROuxAiqdLG24ZbWIvmBZpJ4A3Av0UK+arcZ/r/Juqi5JxL9RQzRnS0BjWvN4yPC/aWjgRvA9o+ExjlDgHNIIOwg3B81OUk1lGjwckRF6ARFi4hiccDdaR1uAGZd0H57EByr65sMZkdsGwfSO4DmVXdTUGR7nu2uJJ/rhu8llYvi7qh13ZNHot4fqea17nAAkmwG0nctUnkGq0kmPdtjaLukcAANpsR+eqPNenNFMG+R0VPTb4omNdbe4DxnzcSfNUb2SaNHEcR+WPafk9KQW32Ol2xjyPjPCzRvXohUWos7k20WVUNscBERaDaEREAREQBERAEREBTH7RzS1tBLuZJLfqRG4e5hW8bJcXByOfUHMfFbPtj0ZNbhcoYLyQkTMA2nUBDwOJLHPy3kBVlofpzGaJrH3M0Q1NX6TR6Dr7hawPMc1Y6CaUnF+pF1McpMmVdXMhYXvNgN28ngOagGI4g6eQvd5Dc0bgF9xHEnzu1nnoBsaOA/VYM0zWNLnEADaSrOUiEY2L1vdROdvOTep/TM+S2/ZDo0JI6iaZgcyRvcgH1m5Ok9+oL8QeCiNNSS4pVNhhBDeJ2MZ6z3/wBcAr4wrDGU0LIIhZjGgDieJPMkknquC/ybqajDs1vl/svf5s6Hpml53SKex3A5MJmsbvpZD4H728jweB+IC45bHDcXc0a8MhseBuD1Byv1Uu03xJjKeZ0jWvYGloa4XDnHJo/Fn5XVP01LNDEJ2PABzLTvF7DLYbqx6D1G66j/AJVnHr9/uR+oaWEJ/lfks6DTOQenGx3MXb+oXedNzuhHm/8A8VXFLpY0/wARhHNuY9hz+K2DMegP9oB1Dh+S6aOohLxIqnVNehKqrS2Z+TdVn2Rc+11/gtPJKXEucSSdpJJJ8ytc/HIB/ajyufgFhzaUN2RMc927K36kpK+C8swq5P0Ny94AJJAA2k7lh4PhU2MVIpKTKMZyynY1l83HiODdpPDdq30U0wL6l3dxi51BtsBfZu6nNWT+zbR3krZrWAETB5l7iPINb7VB1N0msJYT+pKprinnyy4NGtHYqCmjpoG2YwbTte4+k9x3uJz92wBbREVeSgiIgCIiAIiIAiIgCIiAKiO0jscnhndWYU0ua4lz4GelGTme7b67D9EZjcCNl7qG9qumf7toHvYbTy/NwjeHEZv6Mbc9dUb1lPHKB5xZj9QSYxDeQGxAY/WBBsQW7Qb7lt8O7PMQrSHTtMEf0pRq2+xF6RPUAc1aHZlosaKkDpARPPaSS+0XHgYegNzzc5SKofc9Fz/UuvWQi4w+Cf8AonafQQeGzSaN6MQ0MXdwtzNi97vSkI3uPDgBkPaTn1k+qwnech1XetDpFijYmPkd6MTSTzI3dSbBcVDfqbcyeWy5xGEcLhEH0opZcSroMMpiNbN7y6+q06pN3W3NZc9X2Uc040MrMKDIalzHRyXMbo36wOpbWFnAObbXG0WVr9guj7nNnxSYfOVDnNjJ+gHXkI5F4Df8Jajtki+V43R0m1rY2ucOTnvdJ/kjC+naOjs1xqj9tnN32b5ObIxhGiUwgY0wONxrG4btdnv5WHkuU+gx2mlP3f0aVZ6LqVRDCTRUb3nOSoG4FAP7IeesfiVlxQNZk1ob0AHwUn0xw8Nc2VotrXDubgLg9SL+xRteVCMfCMOTflmo0nq9SLVG15t5DM/kPNXf2E4J8nwpj3Czqh7peerkxnlqsv8AeVCuoXV+IRUse1z2xg7bZ+N3QeI9Gr1vQ0bYYmRRizI2tY0cGtADR7AqbUz32P6FhTHbE70RFHNoREQBERAEREAREQBERAfCVRLqn9/Y06b0qKiyj+jIQfCeeu8F32WAKYdtemBpaQUsBJqKu7GhvpNjOTyObrhg+0eC46E6Migo2QZa/pSkb5HW1vIWDRybzVf1DUdmrC8vgkaevfLnwjdzSWHNYK6ccxeOnjdNM8NjYMzxPADeScgFBGVdfinjY80VIfR1f40reN8rA8iB9rauRo6dqOp27al+VcZ9C1t1NemjmfknVbVtiaS5wbw1iBn5qs9NKo1ctPh9O5rnzyN1iCCANazdYjde7j9kLf0nZrSXGvHJO8+tLI9xJ6NIC3DeymkcPFTRN8339zl1ei/xj8JNWTsTft95Kq3qndi4xiWXg2FspYIqeIWZExrG9Gi1zzO08yqqxSj1serah+TYooI2k5AF8TXuzPAX/GstvZfCz0NcDg2pqWj2a6+Ds8gYS80zHnaXSvMpy4964ro6KHGak2iustTjjDPjMZicdWJ3eu3iLxgfaePA3zN1nL4xgAAAAA2ACwHQDYj3hoJcQABck7AOJVus+pCePQj2mko7pjd5ffyDSD/qCg2KVvdROfv2N+0dn6+S3eO4p38pcPRGTenHqT+SgmN1RnmEUeYabDgXbz0H5FRdRbsjx5fCNlUN0v0LE/ZzwaOSrnqXuBkhY0Mado73WDn+xpb98r0EvM/Y5iPyPG2w38EwfCb7yQHsPXWYB95emFRtNPDLFPIREWDIREQBERAEREAREQBdVXVNiY6SRwaxjS5zjsa1ouSeQAK7VU3bfpI9/dYTS5zVJb3lt0et4WnhrOFzwaw7isN45YNBoprYxik2KzA9zE7Up2u3Eeh+Fp1j9aQKyZ5LBYWj+CMo6aOnj2MbYn6Tjm5x5lxJXbLJd3JcR1TWb25L4Iu9NVtWCoNOMVNbXGnB+YpT4hufLsN+hu3o13FS/B9Jo3tDZCGPAtnk13MHYOnsVbYM+8lSXekZnE+0/ndbRfSOk6eGm0sIQ9jmNZbKy1tlqUdbquDmFp6EEEeS2ox3L+Gb9f8AZUsF2Cd30nfiKspRjLlojKTXgtybGZDss0ch+ZWqrccYP4szehcD/lH6KtnPJ2knqSVxWUox8Iw22TGs0xjblG1zzxPhHvzPsUdxHG5Z8nus36Lch/v5rAWJiWJNhbrOzJ9Fu8n9OaxKeFlhJt4RjY9indM1Wnxu2chvd+n+yx9GsL1W964eJw8PJvHz+HVZ+hGiT66X5VUj5lp2H+1cPVH1Bv8AZxtvcfp9SokG4m46OF/zUWuLtl3ZePT+zfNqEdi+ZC8RqnUtdFUN2sdHIOrHD/8APvXrymnEjGvabtcA5p4gi4PsK8l6VUmtG149Q59Db87e1Xv2LaXsrMOjhLx39O3u3sJ8Wo3KN4G0t1dUX4gqv1Mdtj+pKplmCLBREUc2hERAEREAREQBERAYGO4zHSU8tTMbMiaXO4m2wDmTYDmQqb7NaGSsqJ8Yqh45XObCNzW7HFvIACMcg5Zna9jD8QrYMFpnZawfUOGxuVwDyYy7yN5c3eFNaGhZBEyKMarI2hrRwAFh5qp6nqNkO2vL/j/ZL0te6W5+hzqJLDqsJdk0lyutcBqbe5Pjwi8hHCKX0kojQ4nKHC0VQddjt3iNz7HFzehBWQp9ppgsVZEIZBn6TXj0mHZccjvG+3QioqSSpjdLHGx1THAbOfGx5DRcgEuA8INja/BfS+gdWV1Crs8x+8nNdQ0TjPfHwzfotIzSyP1mPB8j+YX12lkW5rz5NH5rpvxFfuVfan7G6RaOHHZpzqU1M+R3BrXSH8LAsyi0NxCsv3hETA5zTrnVsWuLXjUb4iQ4EZ8F4/ExbxBNs9dlrmXB1YnpCyK4ZZ7+AOQ6n8h7lq6XDJJiZ57kDPVNwXgZ6ot6LTs8/NWdo72b09KQ9/z8g9Z4Gq0/VZmPM38lp8Yo+6mezcDcfZOY+NvJOzOzmz6DfGHEPqWDh0LXRtEDQGagLA2wAZa4sOhCjWmdF6Ew+y74tPxHsWy7Lq/WibGTnC58R+yBrR/5C0fdW4xzCgQ+J3ouGR4cD1BHuUmM935f0Nco45KrkYHAgi4IsRxBUdfQz0UoqKSR7Sw3DmGzmcftN48toUnqKcxucxws5psf64LrWq2mNiwzMLHB8FidnXbjFVatPXlsM+QbJsjlPP8A7bzwOR3EbFbC8l4ro62S7o7Nf/ld14HmpL2e9r8+GubS1wfJTiwBOckA3ap9eP6vsO41FtMq3yT4WKfg9HosTC8ViqYmzQSNkjeLtc03B/QjeDmFlrSbAiIgCIiALRaa6UMw6ilqn2JaLMafXkdkxvtzPIE7lvVR2ndacaxhmHxk/JaQl0xGxzxlJnxGUY4EuK8zmoRcn4RlJt4R39lOAvEcmIVN3T1ZLtZ23uy7Wvy13eLoGqdVElh1XNjA0AAAAAAAbABkAOQCw5ZLlcH1HVOWZPyy9orUUkcEJtmUWHic9m6o2n4KhhHc8EwiumePfJ6eSW9nu8Mf2nZD2C5+6pn2LaKfIsNY94tLU2lffaGkfNNPRufV5VbHDv3tjMFFthg8c/CwsXg9fBH1cV6Ha22S+jdJ03YoTfmXP9FBrLd9mPRGDWYDTzG81PDIeMkUb/8AUCsaPQ+iabtoqUHiKeEfyrcIrYiHVFA1gsxoaBuaAB7Aqf0FnM9Kx++SWYnq+okP5q45BcEciqR7Ipx8kjB9SaRp/EHfzqbonib+DNF6/L8yX4hS92+w2HMX/rioPppDaSN3FpH4T/5KysciuwO3g+4/8BV1puc4h9v+VWtct0MsgzWGavQnEe4r9XdOwEf3kOfvjLvYrdxOm7yO7cyMxzG8f1wVDVjXjVkiNpYnB7DzG48iMlceguk7K2ma9uR2Ft82Eek09CfMEFRp5jLK+P38/wCTbHlES0twnWb3zBm0ePm3cfL4dFEVcGMUWq7WA8Lt3A7x0P6qtNIMI7iTwj5t2beXFvl8FKTUluRpaw8GqWNXYcyZtnjoRtHRZKLy0pLDCbXKNbo1pVV4JPrRHXhcfHGb6ko/kktscPeMl6S0R0wgxKnE9O7k9htrRu3tcPz2HcvPk0Ie0tcAQdoK1+AY7NgtY2ohJdE7J7CcpGXzY7g4bWu4+YVVqNN2/wA0fBOqu3cPyer0WHg+LR1UEdRC7WjkaHNPI7jwINwRuIKzFDJARF8JQEQ7UdMxhtA+Rp+ek+bhH1yM39Gi7uthvUU7MNFjR0gfIPn57SSE7QD6DDzAJJ5uPBaOoqP39jZf6VFRZN3tkIOR56723+xGFZrmkZlUnVLnjtR+L+/3J2lr/wDTOipksLcViLnLJc3XBcJqLO5PPoXUI4QUV0lxoQxSznYweEcTsYPNxHvUgxGfVZbecvLf/XNVxpHTuxCvpsMiPpODpSPVFiSfuxhzvvBWHStL37kn49fgvvBp1Fvbg2TvsG0ZMVI+ulF5at2sCdvdtJsfvOLncxqq0l00lK2KNscbQ1jGhrWjY1rRZo8gAu5fRjnQiIgPhVB6E/MVmI0RyMdQ5zR9XXLSfZ3ftV+qiO1CE4ZjcdfY9zUsAkIG8AMkHUNEb+ZW/Tz2WJs12R3RaJzU4mXxhhGd8zxsq70tqtefVGxjQ3zOZ+IHkpLiGOxxwiVjmvDx83qm4eePQb/ZtUCe8uJJNySSTxJzKvMRSxErW2/JxWv0c0x+Q17nsv3LiBKBnYg27wDkT5gkbwunGsabE0tYbyHLL1eZ58lYHYb2dB8M1XVx3jnjdFGx3rxuI7x/IEtAaeRPAqu1V+GlH0JVFfDbLDpq1lVF4SPE0EWNwbi7XNO8bFGsTw8TRujd5H6LhsI/rio22OTA6v5DUuJpZCTSzu9UE5sed1ibHgSDsdlLVM0soyi2vp7Gq2Li8MrKop3RuLHCzmmx/rgutSrTOhFmTDbfVdzyJafcR7FFVtawaQsDH2g0777gLddYWWetJpTVWjEY2vOzkP1NvYtNzSrbZsrWZovbsJv+5ob7Nea3TvXfndWCo/oBgRosOpqdws5kYLxwe8l7x5OcR5KQKiLMKDds+PSUmFSuiNnSFsWtva199YjnqgjlrX3Kcqs/2gv+k/48XwegO7s40eZR4fC1ti6RrZZHfSdI0O9gbqtHTmpK9lxY7CsDR3/4lN/cQ/8A1NWxVbNbs59Sxjwlg4MhA2AexdNZTAtJAzCyCVhVVRrAtGzeeKjXUVzrdbSwbIyaeSIY3iTWB8rz4I2k+Q/MnLzC6uwbAXSGoxWceOZzmRX3NBvIRy1g1o/uyo12i60k0OGU+b53suOAJAaDy1rk8mK98CwdlJTRU0Q8ETGtHOwzceZNyeZKdH0fYrcpeXx8l/bNGtt3yUV6GeiIrsghERAFqtJdGYMQp3U9SzWY7MEZOY4bHsPquF/eQbgkLaogPPeK9g2IU7z8inZLHuBeYn9HNPhJ5g+xaxvY/jch1XtDRxdUR289Qk+5el0XrfJLGTG1eSntDf2fIoXNlxCQTuGYhYCI7/XcfFIOVgON1b7Iw0AAAACwAFgANgA3BckXkyaXS3RSHEaZ1PUDI5tcPSjePRe08RfzBIO1UzS4nPhE4w/E/Q/sKnPVczYLn6OwcW7DlYj0AtTpJoxT4hCYKqMPYcwdjmO3OY7a13/BuMlsqtlXLdE8zgpLDKc0txVr9WJhDgPE4g3F7ZAEbciT5hRxbXH+yPEaBxNH/wCrg2hot3jRwLL3PVhN+AWhgwzFJnd3Fh04dxdFI0DqXgNHmVZrWwayyE9PLPByrK1sTdZ5sNw3k8BzW97IdBn4hVjEaltqeJ14wdksjT4QOLGHMneRbjbdaJdgr3vE+LS61s+4jcTfk942Dkz8SuempWxsbHG1rGNADWtAAaBsAA2BQb9Q7eF4JNVSh8TtREUY3BVn+0H/ANJ/x4vg9WYq67e6Yuwd7h6ksTj01tT4vCAyNGccp3U9PE2ohMghhGoJYy6/dNuNUG9+S3Us4bt28F5l0h0Q+TQRTseXtcG6+QGq5w1gW29U7PLmph2XdoT3PFHVyawIPdSPObSBfUc47RYGxOy1thFollTSyiXXdnhluzVBdyHBQ7THtAjovmYh31U6wbE251SdmvbO/BozPLatTjOnE9bN8hwZpkkOT5xsYNhLCcmtH/cP3c7FTvs97KIcN+elInq3XLpXC4YTtEYOY5uOZ5XssV0Z5kLLscRNN2Y9nNQypOKYm69Q5p7uLK8WsLazrZNdq3AaNgcb55C1URS0klhEVvIREWTAREQBERAEREAREQBERAEREAREQBERAFr9IMFZWU0tNJ6MrC0kbW3GThzBsR0WwRAeS9LNH8SogaOobKYWnwOa0ujeAfCWvA2fVJy4BZGg/ZPV4jILxvggHpTSMIy4RtNtd3uG88fVTl9CA02iuiFPhsIhpo9UZazzm+R30nu3nlsG4BbpEQBERAEREAREQBERAEREAREQBERAEREAREQBERA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905000"/>
            <a:ext cx="3201086" cy="398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6932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1267"/>
                                        </p:tgtEl>
                                        <p:attrNameLst>
                                          <p:attrName>style.visibility</p:attrName>
                                        </p:attrNameLst>
                                      </p:cBhvr>
                                      <p:to>
                                        <p:strVal val="visible"/>
                                      </p:to>
                                    </p:set>
                                    <p:animEffect transition="in" filter="fade">
                                      <p:cBhvr>
                                        <p:cTn id="22" dur="1000"/>
                                        <p:tgtEl>
                                          <p:spTgt spid="11267"/>
                                        </p:tgtEl>
                                      </p:cBhvr>
                                    </p:animEffect>
                                    <p:anim calcmode="lin" valueType="num">
                                      <p:cBhvr>
                                        <p:cTn id="23" dur="1000" fill="hold"/>
                                        <p:tgtEl>
                                          <p:spTgt spid="11267"/>
                                        </p:tgtEl>
                                        <p:attrNameLst>
                                          <p:attrName>ppt_x</p:attrName>
                                        </p:attrNameLst>
                                      </p:cBhvr>
                                      <p:tavLst>
                                        <p:tav tm="0">
                                          <p:val>
                                            <p:strVal val="#ppt_x"/>
                                          </p:val>
                                        </p:tav>
                                        <p:tav tm="100000">
                                          <p:val>
                                            <p:strVal val="#ppt_x"/>
                                          </p:val>
                                        </p:tav>
                                      </p:tavLst>
                                    </p:anim>
                                    <p:anim calcmode="lin" valueType="num">
                                      <p:cBhvr>
                                        <p:cTn id="24" dur="1000" fill="hold"/>
                                        <p:tgtEl>
                                          <p:spTgt spid="112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Conclusion</a:t>
            </a:r>
            <a:endParaRPr lang="en-US" dirty="0"/>
          </a:p>
        </p:txBody>
      </p:sp>
      <p:sp>
        <p:nvSpPr>
          <p:cNvPr id="3" name="Content Placeholder 2"/>
          <p:cNvSpPr>
            <a:spLocks noGrp="1"/>
          </p:cNvSpPr>
          <p:nvPr>
            <p:ph idx="1"/>
          </p:nvPr>
        </p:nvSpPr>
        <p:spPr>
          <a:xfrm>
            <a:off x="457200" y="1600200"/>
            <a:ext cx="8229600" cy="4953000"/>
          </a:xfrm>
        </p:spPr>
        <p:txBody>
          <a:bodyPr>
            <a:normAutofit fontScale="62500" lnSpcReduction="20000"/>
          </a:bodyPr>
          <a:lstStyle/>
          <a:p>
            <a:pPr marL="0" indent="0" algn="ctr">
              <a:buNone/>
            </a:pPr>
            <a:r>
              <a:rPr lang="en-US" b="1" u="sng" dirty="0" smtClean="0"/>
              <a:t>Conclusions</a:t>
            </a:r>
            <a:endParaRPr lang="en-US" b="1" u="sng" dirty="0"/>
          </a:p>
          <a:p>
            <a:pPr marL="0" indent="0">
              <a:buNone/>
            </a:pPr>
            <a:r>
              <a:rPr lang="en-US" dirty="0"/>
              <a:t>According to my experiments, the Energizer maintained its voltage (dependent variable) for approximately a 3% longer period of time (independent variable) than Duracell in a low current drain device. For a medium drain device, the Energizer maintained its voltage for approximately 10% longer than Duracell. For a high drain device, the Energizer maintained its voltage for approximately 29% longer than Duracell. Basically, the Energizer performs with increasing superiority, the higher the current drain of the device.</a:t>
            </a:r>
          </a:p>
          <a:p>
            <a:pPr marL="0" indent="0">
              <a:buNone/>
            </a:pPr>
            <a:r>
              <a:rPr lang="en-US" dirty="0"/>
              <a:t>The heavy-duty non-alkaline batteries do not maintain their voltage as long as either alkaline battery at any level of current drain.</a:t>
            </a:r>
          </a:p>
          <a:p>
            <a:pPr marL="0" indent="0">
              <a:buNone/>
            </a:pPr>
            <a:r>
              <a:rPr lang="en-US" dirty="0" smtClean="0"/>
              <a:t>My </a:t>
            </a:r>
            <a:r>
              <a:rPr lang="en-US" dirty="0"/>
              <a:t>hypothesis was that Energizer would last the longest in all of the devices tested. My results do support my hypothesis.</a:t>
            </a:r>
          </a:p>
          <a:p>
            <a:pPr marL="0" indent="0">
              <a:buNone/>
            </a:pPr>
            <a:r>
              <a:rPr lang="en-US" dirty="0"/>
              <a:t>I think the tests I did went smoothly and I had no problems, except for the fact that the batteries recover some of their voltage if they are not running in something. Therefore, I had to take the measurements quickly.</a:t>
            </a:r>
          </a:p>
          <a:p>
            <a:pPr marL="0" indent="0">
              <a:buNone/>
            </a:pPr>
            <a:r>
              <a:rPr lang="en-US" dirty="0"/>
              <a:t>An interesting future study might involve testing the batteries at different temperatures to simulate actual usage in very cold or very hot conditions.</a:t>
            </a:r>
          </a:p>
          <a:p>
            <a:endParaRPr lang="en-US" dirty="0"/>
          </a:p>
        </p:txBody>
      </p:sp>
    </p:spTree>
    <p:extLst>
      <p:ext uri="{BB962C8B-B14F-4D97-AF65-F5344CB8AC3E}">
        <p14:creationId xmlns:p14="http://schemas.microsoft.com/office/powerpoint/2010/main" val="2671138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Finished!</a:t>
            </a:r>
            <a:endParaRPr lang="en-US" dirty="0"/>
          </a:p>
        </p:txBody>
      </p:sp>
      <p:sp>
        <p:nvSpPr>
          <p:cNvPr id="3" name="Content Placeholder 2"/>
          <p:cNvSpPr>
            <a:spLocks noGrp="1"/>
          </p:cNvSpPr>
          <p:nvPr>
            <p:ph idx="1"/>
          </p:nvPr>
        </p:nvSpPr>
        <p:spPr/>
        <p:txBody>
          <a:bodyPr/>
          <a:lstStyle/>
          <a:p>
            <a:r>
              <a:rPr lang="en-US" dirty="0" smtClean="0"/>
              <a:t>Now you are fully equipped to write a tremendous lab report</a:t>
            </a:r>
          </a:p>
          <a:p>
            <a:r>
              <a:rPr lang="en-US" dirty="0" smtClean="0"/>
              <a:t>It will give you the ability to succeed in this class and others</a:t>
            </a:r>
          </a:p>
          <a:p>
            <a:r>
              <a:rPr lang="en-US" dirty="0" smtClean="0"/>
              <a:t>So, lets get started on one that really matters!</a:t>
            </a:r>
            <a:endParaRPr lang="en-US" dirty="0"/>
          </a:p>
        </p:txBody>
      </p:sp>
      <p:pic>
        <p:nvPicPr>
          <p:cNvPr id="10242" name="Picture 2" descr="http://www.ait.ac.th/education/LanguageCenter/images/conclusi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4588644"/>
            <a:ext cx="2667000" cy="1772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442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42"/>
                                        </p:tgtEl>
                                        <p:attrNameLst>
                                          <p:attrName>style.visibility</p:attrName>
                                        </p:attrNameLst>
                                      </p:cBhvr>
                                      <p:to>
                                        <p:strVal val="visible"/>
                                      </p:to>
                                    </p:set>
                                    <p:anim calcmode="lin" valueType="num">
                                      <p:cBhvr additive="base">
                                        <p:cTn id="25" dur="500" fill="hold"/>
                                        <p:tgtEl>
                                          <p:spTgt spid="10242"/>
                                        </p:tgtEl>
                                        <p:attrNameLst>
                                          <p:attrName>ppt_x</p:attrName>
                                        </p:attrNameLst>
                                      </p:cBhvr>
                                      <p:tavLst>
                                        <p:tav tm="0">
                                          <p:val>
                                            <p:strVal val="#ppt_x"/>
                                          </p:val>
                                        </p:tav>
                                        <p:tav tm="100000">
                                          <p:val>
                                            <p:strVal val="#ppt_x"/>
                                          </p:val>
                                        </p:tav>
                                      </p:tavLst>
                                    </p:anim>
                                    <p:anim calcmode="lin" valueType="num">
                                      <p:cBhvr additive="base">
                                        <p:cTn id="26"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Reports</a:t>
            </a:r>
            <a:endParaRPr lang="en-US" dirty="0"/>
          </a:p>
        </p:txBody>
      </p:sp>
      <p:sp>
        <p:nvSpPr>
          <p:cNvPr id="3" name="Content Placeholder 2"/>
          <p:cNvSpPr>
            <a:spLocks noGrp="1"/>
          </p:cNvSpPr>
          <p:nvPr>
            <p:ph idx="1"/>
          </p:nvPr>
        </p:nvSpPr>
        <p:spPr>
          <a:xfrm>
            <a:off x="457200" y="1600201"/>
            <a:ext cx="8229600" cy="2819400"/>
          </a:xfrm>
        </p:spPr>
        <p:txBody>
          <a:bodyPr/>
          <a:lstStyle/>
          <a:p>
            <a:r>
              <a:rPr lang="en-US" dirty="0" smtClean="0"/>
              <a:t>Lab reports are extremely tedious, painful and arduous experience</a:t>
            </a:r>
          </a:p>
          <a:p>
            <a:r>
              <a:rPr lang="en-US" dirty="0" smtClean="0"/>
              <a:t>However it is a critical part of displaying your results for the scientific world</a:t>
            </a:r>
          </a:p>
          <a:p>
            <a:r>
              <a:rPr lang="en-US" dirty="0" smtClean="0"/>
              <a:t>Have no fear! Mr. Owdij is here!</a:t>
            </a:r>
            <a:endParaRPr lang="en-US" dirty="0"/>
          </a:p>
        </p:txBody>
      </p:sp>
    </p:spTree>
    <p:extLst>
      <p:ext uri="{BB962C8B-B14F-4D97-AF65-F5344CB8AC3E}">
        <p14:creationId xmlns:p14="http://schemas.microsoft.com/office/powerpoint/2010/main" val="3513193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Reports</a:t>
            </a:r>
            <a:endParaRPr lang="en-US" dirty="0"/>
          </a:p>
        </p:txBody>
      </p:sp>
      <p:sp>
        <p:nvSpPr>
          <p:cNvPr id="3" name="Content Placeholder 2"/>
          <p:cNvSpPr>
            <a:spLocks noGrp="1"/>
          </p:cNvSpPr>
          <p:nvPr>
            <p:ph idx="1"/>
          </p:nvPr>
        </p:nvSpPr>
        <p:spPr/>
        <p:txBody>
          <a:bodyPr/>
          <a:lstStyle/>
          <a:p>
            <a:r>
              <a:rPr lang="en-US" dirty="0" smtClean="0"/>
              <a:t>Every good lab report has several major components</a:t>
            </a:r>
          </a:p>
          <a:p>
            <a:pPr lvl="1"/>
            <a:r>
              <a:rPr lang="en-US" dirty="0" smtClean="0"/>
              <a:t>Abstract</a:t>
            </a:r>
          </a:p>
          <a:p>
            <a:pPr lvl="1"/>
            <a:r>
              <a:rPr lang="en-US" dirty="0" smtClean="0"/>
              <a:t>Hypothesis</a:t>
            </a:r>
          </a:p>
          <a:p>
            <a:pPr lvl="1"/>
            <a:r>
              <a:rPr lang="en-US" dirty="0" smtClean="0"/>
              <a:t>Materials</a:t>
            </a:r>
            <a:endParaRPr lang="en-US" dirty="0" smtClean="0"/>
          </a:p>
          <a:p>
            <a:pPr lvl="1"/>
            <a:r>
              <a:rPr lang="en-US" dirty="0" smtClean="0"/>
              <a:t>Procedure</a:t>
            </a:r>
          </a:p>
          <a:p>
            <a:pPr lvl="1"/>
            <a:r>
              <a:rPr lang="en-US" dirty="0" smtClean="0"/>
              <a:t>Data</a:t>
            </a:r>
          </a:p>
          <a:p>
            <a:pPr lvl="1"/>
            <a:r>
              <a:rPr lang="en-US" dirty="0" smtClean="0"/>
              <a:t>Conclusion</a:t>
            </a:r>
            <a:endParaRPr lang="en-US" dirty="0"/>
          </a:p>
        </p:txBody>
      </p:sp>
      <p:pic>
        <p:nvPicPr>
          <p:cNvPr id="1026" name="Picture 2" descr="http://www.ljes.org/app/webroot/userfiles/68/Image/science_labwork(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3840" y="2819400"/>
            <a:ext cx="42672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78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fade">
                                      <p:cBhvr>
                                        <p:cTn id="23"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a:xfrm>
            <a:off x="4267200" y="1600200"/>
            <a:ext cx="4419600" cy="4525963"/>
          </a:xfrm>
        </p:spPr>
        <p:txBody>
          <a:bodyPr>
            <a:normAutofit fontScale="92500" lnSpcReduction="10000"/>
          </a:bodyPr>
          <a:lstStyle/>
          <a:p>
            <a:r>
              <a:rPr lang="en-US" dirty="0" smtClean="0"/>
              <a:t>An abstract is a basic overview of the ideas, concepts and conclusions that are in your experiment</a:t>
            </a:r>
          </a:p>
          <a:p>
            <a:r>
              <a:rPr lang="en-US" dirty="0" smtClean="0"/>
              <a:t>This is designed to be a short overview that can fully inform a reader of what happened in the experiment</a:t>
            </a:r>
            <a:endParaRPr lang="en-US" dirty="0"/>
          </a:p>
        </p:txBody>
      </p:sp>
      <p:pic>
        <p:nvPicPr>
          <p:cNvPr id="2050" name="Picture 2" descr="http://zentek.co.in/images/overview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057400"/>
            <a:ext cx="3124200" cy="30986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6863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animEffect transition="in" filter="fade">
                                      <p:cBhvr>
                                        <p:cTn id="19" dur="1000"/>
                                        <p:tgtEl>
                                          <p:spTgt spid="2050"/>
                                        </p:tgtEl>
                                      </p:cBhvr>
                                    </p:animEffect>
                                    <p:anim calcmode="lin" valueType="num">
                                      <p:cBhvr>
                                        <p:cTn id="20" dur="1000" fill="hold"/>
                                        <p:tgtEl>
                                          <p:spTgt spid="2050"/>
                                        </p:tgtEl>
                                        <p:attrNameLst>
                                          <p:attrName>ppt_x</p:attrName>
                                        </p:attrNameLst>
                                      </p:cBhvr>
                                      <p:tavLst>
                                        <p:tav tm="0">
                                          <p:val>
                                            <p:strVal val="#ppt_x"/>
                                          </p:val>
                                        </p:tav>
                                        <p:tav tm="100000">
                                          <p:val>
                                            <p:strVal val="#ppt_x"/>
                                          </p:val>
                                        </p:tav>
                                      </p:tavLst>
                                    </p:anim>
                                    <p:anim calcmode="lin" valueType="num">
                                      <p:cBhvr>
                                        <p:cTn id="21"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 Example</a:t>
            </a:r>
            <a:endParaRPr lang="en-US" dirty="0"/>
          </a:p>
        </p:txBody>
      </p:sp>
      <p:sp>
        <p:nvSpPr>
          <p:cNvPr id="4" name="Rectangle 3"/>
          <p:cNvSpPr/>
          <p:nvPr/>
        </p:nvSpPr>
        <p:spPr>
          <a:xfrm>
            <a:off x="304800" y="1524000"/>
            <a:ext cx="8534400" cy="4247317"/>
          </a:xfrm>
          <a:prstGeom prst="rect">
            <a:avLst/>
          </a:prstGeom>
        </p:spPr>
        <p:txBody>
          <a:bodyPr wrap="square">
            <a:spAutoFit/>
          </a:bodyPr>
          <a:lstStyle/>
          <a:p>
            <a:r>
              <a:rPr lang="en-US" b="1" dirty="0"/>
              <a:t>“Biogeography of Chemical Defense in Birch Trees</a:t>
            </a:r>
            <a:r>
              <a:rPr lang="en-US" b="1" dirty="0" smtClean="0"/>
              <a:t>”</a:t>
            </a:r>
          </a:p>
          <a:p>
            <a:endParaRPr lang="en-US" b="1" dirty="0"/>
          </a:p>
          <a:p>
            <a:r>
              <a:rPr lang="en-US" b="1" dirty="0"/>
              <a:t>Sarah Brown and Michael Stevens (Mentor), </a:t>
            </a:r>
            <a:r>
              <a:rPr lang="en-US" b="1" dirty="0" smtClean="0"/>
              <a:t>Botany</a:t>
            </a:r>
          </a:p>
          <a:p>
            <a:endParaRPr lang="en-US" b="1" dirty="0"/>
          </a:p>
          <a:p>
            <a:r>
              <a:rPr lang="en-US" dirty="0"/>
              <a:t>The Latitudinal Defense Hypothesis predicts that levels of defense are highest near the equator and decrease toward the poles.  This hypothesis is based mainly on insect herbivory that occurs during the summer.  Mammilian herbivory in the winter is a more likely driver of plant defense levels in northern latitudes.  Early successional trees such as birches are favored by fire and provide an important food source for mammals like snowshoe hares.  In order to test the Latitudinal Defense Hypothesis, we collected birch seeds from eight locations in northwestern Canada and grew seedlings in a common garden.  We assessed levels of defense by counting resin glands because resin glands are negatively correlated with snowshoe hare preference. This research will provide valuable information regarding the biogeography of defense and address the role of fire in plant-mammal interactions on a continental scale.</a:t>
            </a:r>
          </a:p>
        </p:txBody>
      </p:sp>
    </p:spTree>
    <p:extLst>
      <p:ext uri="{BB962C8B-B14F-4D97-AF65-F5344CB8AC3E}">
        <p14:creationId xmlns:p14="http://schemas.microsoft.com/office/powerpoint/2010/main" val="41794719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a:t>
            </a:r>
            <a:endParaRPr lang="en-US" dirty="0"/>
          </a:p>
        </p:txBody>
      </p:sp>
      <p:pic>
        <p:nvPicPr>
          <p:cNvPr id="3074" name="Picture 2" descr="http://peoplelearn.homestead.com/hypothesi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4953000"/>
            <a:ext cx="3106881" cy="17526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410440" y="1143000"/>
            <a:ext cx="8229600" cy="4876800"/>
          </a:xfrm>
        </p:spPr>
        <p:txBody>
          <a:bodyPr>
            <a:normAutofit/>
          </a:bodyPr>
          <a:lstStyle/>
          <a:p>
            <a:r>
              <a:rPr lang="en-US" dirty="0" smtClean="0"/>
              <a:t>A good hypothesis is included in every experiment</a:t>
            </a:r>
          </a:p>
          <a:p>
            <a:r>
              <a:rPr lang="en-US" dirty="0" smtClean="0"/>
              <a:t>Some experiments can have even more good hypotheses </a:t>
            </a:r>
          </a:p>
          <a:p>
            <a:r>
              <a:rPr lang="en-US" dirty="0" smtClean="0"/>
              <a:t>Every hypothesis includes independent variable, dependent variable and how the scientist plans to scientifically prove their </a:t>
            </a:r>
            <a:r>
              <a:rPr lang="en-US" dirty="0" smtClean="0"/>
              <a:t>hypothesis</a:t>
            </a:r>
            <a:endParaRPr lang="en-US" dirty="0"/>
          </a:p>
        </p:txBody>
      </p:sp>
    </p:spTree>
    <p:extLst>
      <p:ext uri="{BB962C8B-B14F-4D97-AF65-F5344CB8AC3E}">
        <p14:creationId xmlns:p14="http://schemas.microsoft.com/office/powerpoint/2010/main" val="3948433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074"/>
                                        </p:tgtEl>
                                        <p:attrNameLst>
                                          <p:attrName>style.visibility</p:attrName>
                                        </p:attrNameLst>
                                      </p:cBhvr>
                                      <p:to>
                                        <p:strVal val="visible"/>
                                      </p:to>
                                    </p:set>
                                    <p:animEffect transition="in" filter="fade">
                                      <p:cBhvr>
                                        <p:cTn id="28" dur="1000"/>
                                        <p:tgtEl>
                                          <p:spTgt spid="3074"/>
                                        </p:tgtEl>
                                      </p:cBhvr>
                                    </p:animEffect>
                                    <p:anim calcmode="lin" valueType="num">
                                      <p:cBhvr>
                                        <p:cTn id="29" dur="1000" fill="hold"/>
                                        <p:tgtEl>
                                          <p:spTgt spid="3074"/>
                                        </p:tgtEl>
                                        <p:attrNameLst>
                                          <p:attrName>ppt_x</p:attrName>
                                        </p:attrNameLst>
                                      </p:cBhvr>
                                      <p:tavLst>
                                        <p:tav tm="0">
                                          <p:val>
                                            <p:strVal val="#ppt_x"/>
                                          </p:val>
                                        </p:tav>
                                        <p:tav tm="100000">
                                          <p:val>
                                            <p:strVal val="#ppt_x"/>
                                          </p:val>
                                        </p:tav>
                                      </p:tavLst>
                                    </p:anim>
                                    <p:anim calcmode="lin" valueType="num">
                                      <p:cBhvr>
                                        <p:cTn id="30"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 Example</a:t>
            </a:r>
            <a:endParaRPr lang="en-US" dirty="0"/>
          </a:p>
        </p:txBody>
      </p:sp>
      <p:sp>
        <p:nvSpPr>
          <p:cNvPr id="3" name="Content Placeholder 2"/>
          <p:cNvSpPr>
            <a:spLocks noGrp="1"/>
          </p:cNvSpPr>
          <p:nvPr>
            <p:ph idx="1"/>
          </p:nvPr>
        </p:nvSpPr>
        <p:spPr/>
        <p:txBody>
          <a:bodyPr/>
          <a:lstStyle/>
          <a:p>
            <a:r>
              <a:rPr lang="en-US" i="1" dirty="0" smtClean="0"/>
              <a:t>If we increase the concentration of red food coloring than plants will decrease the amount of osmotic activity in their leaves. We will be able to tell this by measuring the amount of fluid in the central vacuole. </a:t>
            </a:r>
            <a:endParaRPr lang="en-US" i="1" dirty="0"/>
          </a:p>
        </p:txBody>
      </p:sp>
    </p:spTree>
    <p:extLst>
      <p:ext uri="{BB962C8B-B14F-4D97-AF65-F5344CB8AC3E}">
        <p14:creationId xmlns:p14="http://schemas.microsoft.com/office/powerpoint/2010/main" val="286020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a:t>
            </a:r>
            <a:endParaRPr lang="en-US" dirty="0"/>
          </a:p>
        </p:txBody>
      </p:sp>
      <p:sp>
        <p:nvSpPr>
          <p:cNvPr id="3" name="Content Placeholder 2"/>
          <p:cNvSpPr>
            <a:spLocks noGrp="1"/>
          </p:cNvSpPr>
          <p:nvPr>
            <p:ph idx="1"/>
          </p:nvPr>
        </p:nvSpPr>
        <p:spPr>
          <a:xfrm>
            <a:off x="457200" y="1600201"/>
            <a:ext cx="8229600" cy="2667000"/>
          </a:xfrm>
        </p:spPr>
        <p:txBody>
          <a:bodyPr/>
          <a:lstStyle/>
          <a:p>
            <a:r>
              <a:rPr lang="en-US" dirty="0" smtClean="0"/>
              <a:t>There are several different materials that make up every experiment</a:t>
            </a:r>
          </a:p>
          <a:p>
            <a:r>
              <a:rPr lang="en-US" dirty="0" smtClean="0"/>
              <a:t>You hav</a:t>
            </a:r>
            <a:r>
              <a:rPr lang="en-US" dirty="0" smtClean="0"/>
              <a:t>e outline what is needed for every experiment so another scientist can complete the experiment</a:t>
            </a:r>
          </a:p>
          <a:p>
            <a:endParaRPr lang="en-US" dirty="0"/>
          </a:p>
        </p:txBody>
      </p:sp>
      <p:pic>
        <p:nvPicPr>
          <p:cNvPr id="4098" name="Picture 2" descr="http://us.123rf.com/400wm/400/400/alexbannykh/alexbannykh0606/alexbannykh060600078/424567-chemical-experimen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0" y="4343400"/>
            <a:ext cx="2939142"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2328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098"/>
                                        </p:tgtEl>
                                        <p:attrNameLst>
                                          <p:attrName>style.visibility</p:attrName>
                                        </p:attrNameLst>
                                      </p:cBhvr>
                                      <p:to>
                                        <p:strVal val="visible"/>
                                      </p:to>
                                    </p:set>
                                    <p:anim calcmode="lin" valueType="num">
                                      <p:cBhvr additive="base">
                                        <p:cTn id="19" dur="500" fill="hold"/>
                                        <p:tgtEl>
                                          <p:spTgt spid="4098"/>
                                        </p:tgtEl>
                                        <p:attrNameLst>
                                          <p:attrName>ppt_x</p:attrName>
                                        </p:attrNameLst>
                                      </p:cBhvr>
                                      <p:tavLst>
                                        <p:tav tm="0">
                                          <p:val>
                                            <p:strVal val="#ppt_x"/>
                                          </p:val>
                                        </p:tav>
                                        <p:tav tm="100000">
                                          <p:val>
                                            <p:strVal val="#ppt_x"/>
                                          </p:val>
                                        </p:tav>
                                      </p:tavLst>
                                    </p:anim>
                                    <p:anim calcmode="lin" valueType="num">
                                      <p:cBhvr additive="base">
                                        <p:cTn id="20"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Materials</a:t>
            </a:r>
            <a:endParaRPr lang="en-US" dirty="0"/>
          </a:p>
        </p:txBody>
      </p:sp>
      <p:sp>
        <p:nvSpPr>
          <p:cNvPr id="3" name="Content Placeholder 2"/>
          <p:cNvSpPr>
            <a:spLocks noGrp="1"/>
          </p:cNvSpPr>
          <p:nvPr>
            <p:ph idx="1"/>
          </p:nvPr>
        </p:nvSpPr>
        <p:spPr/>
        <p:txBody>
          <a:bodyPr/>
          <a:lstStyle/>
          <a:p>
            <a:r>
              <a:rPr lang="en-US" dirty="0" smtClean="0"/>
              <a:t>A list will generally be acceptable for most experiments</a:t>
            </a:r>
          </a:p>
          <a:p>
            <a:r>
              <a:rPr lang="en-US" dirty="0" smtClean="0"/>
              <a:t>There may be times when you have to include specific directions for a material, but you can just incorporate that into your list</a:t>
            </a:r>
          </a:p>
          <a:p>
            <a:r>
              <a:rPr lang="en-US" dirty="0" smtClean="0"/>
              <a:t>Try to list them in the order that you used them</a:t>
            </a:r>
            <a:endParaRPr lang="en-US" dirty="0"/>
          </a:p>
        </p:txBody>
      </p:sp>
      <p:pic>
        <p:nvPicPr>
          <p:cNvPr id="5122" name="Picture 2" descr="http://www.chemistryland.com/CHM130FieldLab/Lab5/MaterialsForExperimen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5045272"/>
            <a:ext cx="2133600" cy="16127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172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122"/>
                                        </p:tgtEl>
                                        <p:attrNameLst>
                                          <p:attrName>style.visibility</p:attrName>
                                        </p:attrNameLst>
                                      </p:cBhvr>
                                      <p:to>
                                        <p:strVal val="visible"/>
                                      </p:to>
                                    </p:set>
                                    <p:anim calcmode="lin" valueType="num">
                                      <p:cBhvr additive="base">
                                        <p:cTn id="25" dur="500" fill="hold"/>
                                        <p:tgtEl>
                                          <p:spTgt spid="5122"/>
                                        </p:tgtEl>
                                        <p:attrNameLst>
                                          <p:attrName>ppt_x</p:attrName>
                                        </p:attrNameLst>
                                      </p:cBhvr>
                                      <p:tavLst>
                                        <p:tav tm="0">
                                          <p:val>
                                            <p:strVal val="#ppt_x"/>
                                          </p:val>
                                        </p:tav>
                                        <p:tav tm="100000">
                                          <p:val>
                                            <p:strVal val="#ppt_x"/>
                                          </p:val>
                                        </p:tav>
                                      </p:tavLst>
                                    </p:anim>
                                    <p:anim calcmode="lin" valueType="num">
                                      <p:cBhvr additive="base">
                                        <p:cTn id="26"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764</Words>
  <Application>Microsoft Office PowerPoint</Application>
  <PresentationFormat>On-screen Show (4:3)</PresentationFormat>
  <Paragraphs>72</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A Good Lab Report</vt:lpstr>
      <vt:lpstr>Lab Reports</vt:lpstr>
      <vt:lpstr>Lab Reports</vt:lpstr>
      <vt:lpstr>Abstract</vt:lpstr>
      <vt:lpstr>Abstract Example</vt:lpstr>
      <vt:lpstr>Hypothesis</vt:lpstr>
      <vt:lpstr>Hypothesis Example</vt:lpstr>
      <vt:lpstr>Materials</vt:lpstr>
      <vt:lpstr>Materials</vt:lpstr>
      <vt:lpstr>Example Materials</vt:lpstr>
      <vt:lpstr>Procedure</vt:lpstr>
      <vt:lpstr>Data </vt:lpstr>
      <vt:lpstr>Data </vt:lpstr>
      <vt:lpstr>Conclusion</vt:lpstr>
      <vt:lpstr>Conclusion</vt:lpstr>
      <vt:lpstr>Example Conclusion</vt:lpstr>
      <vt:lpstr>Finished!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Good Lab Report</dc:title>
  <dc:creator>Administrator</dc:creator>
  <cp:lastModifiedBy>Administrator</cp:lastModifiedBy>
  <cp:revision>9</cp:revision>
  <dcterms:created xsi:type="dcterms:W3CDTF">2013-09-27T16:23:28Z</dcterms:created>
  <dcterms:modified xsi:type="dcterms:W3CDTF">2013-09-30T12:21:08Z</dcterms:modified>
</cp:coreProperties>
</file>