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4" r:id="rId15"/>
    <p:sldId id="268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72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7D5-735A-41DE-A385-FAC15D34EC94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836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7D5-735A-41DE-A385-FAC15D34EC94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258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7D5-735A-41DE-A385-FAC15D34EC94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10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7D5-735A-41DE-A385-FAC15D34EC94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65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7D5-735A-41DE-A385-FAC15D34EC94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402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7D5-735A-41DE-A385-FAC15D34EC94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688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7D5-735A-41DE-A385-FAC15D34EC94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4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7D5-735A-41DE-A385-FAC15D34EC94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257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7D5-735A-41DE-A385-FAC15D34EC94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858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7D5-735A-41DE-A385-FAC15D34EC94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243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127D5-735A-41DE-A385-FAC15D34EC94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612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127D5-735A-41DE-A385-FAC15D34EC94}" type="datetimeFigureOut">
              <a:rPr lang="en-US" smtClean="0"/>
              <a:t>9/1/2016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9A920-CBAF-4AF1-B6CC-EAF8E08507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19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65U3NSDn2dg&amp;t=6m41s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The Body Responds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58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09994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Lets try a fun exercise!</a:t>
            </a:r>
          </a:p>
          <a:p>
            <a:r>
              <a:rPr lang="en-US" dirty="0" smtClean="0"/>
              <a:t>Turn to the person next to you and give them some observations about their outfit</a:t>
            </a:r>
          </a:p>
          <a:p>
            <a:r>
              <a:rPr lang="en-US" dirty="0" smtClean="0"/>
              <a:t>These observations can be constructive criticism or they can be complements, it is up for you to decide</a:t>
            </a:r>
          </a:p>
          <a:p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669536"/>
            <a:ext cx="5181600" cy="1491424"/>
          </a:xfrm>
        </p:spPr>
        <p:txBody>
          <a:bodyPr/>
          <a:lstStyle/>
          <a:p>
            <a:r>
              <a:rPr lang="en-US" dirty="0" smtClean="0"/>
              <a:t>Hopefully that was not too traumatic of an experience </a:t>
            </a:r>
          </a:p>
          <a:p>
            <a:endParaRPr lang="en-US" dirty="0"/>
          </a:p>
        </p:txBody>
      </p:sp>
      <p:pic>
        <p:nvPicPr>
          <p:cNvPr id="2050" name="Picture 2" descr="http://www.teen.com/wp-content/uploads/2012/02/fashion-police-bad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975" y="1825625"/>
            <a:ext cx="5351473" cy="3805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84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you just received from the person next to you was called feedback</a:t>
            </a:r>
          </a:p>
          <a:p>
            <a:r>
              <a:rPr lang="en-US" b="1" dirty="0" smtClean="0"/>
              <a:t>Feedback</a:t>
            </a:r>
            <a:r>
              <a:rPr lang="en-US" dirty="0" smtClean="0"/>
              <a:t> is information that is given to an organism that allows them to understand their environment better</a:t>
            </a:r>
          </a:p>
          <a:p>
            <a:r>
              <a:rPr lang="en-US" dirty="0" smtClean="0"/>
              <a:t>In this scenario the feedback you gave to your partner next to you was based on their appearance in this classroom</a:t>
            </a:r>
          </a:p>
          <a:p>
            <a:endParaRPr lang="en-US" dirty="0"/>
          </a:p>
        </p:txBody>
      </p:sp>
      <p:pic>
        <p:nvPicPr>
          <p:cNvPr id="1026" name="Picture 2" descr="http://www.recognizethisblog.com/wp-content/uploads/2014/07/feedback-heads1-300x224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6249" y="1825625"/>
            <a:ext cx="4947551" cy="369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542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Positive Feedback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770247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Positive feedback </a:t>
            </a:r>
            <a:r>
              <a:rPr lang="en-US" dirty="0" smtClean="0"/>
              <a:t>is a type of feedback that produces a larger or exaggerated response based on the feedback</a:t>
            </a:r>
          </a:p>
          <a:p>
            <a:r>
              <a:rPr lang="en-US" dirty="0" smtClean="0"/>
              <a:t>For example, if you told your partner that they had a really nice pair of shoes, they might be included to wear those shoes more</a:t>
            </a:r>
          </a:p>
          <a:p>
            <a:r>
              <a:rPr lang="en-US" dirty="0" smtClean="0"/>
              <a:t>The feedback you gave will cause them to have a larger positive response the next time the see those shoes in the closet</a:t>
            </a:r>
            <a:endParaRPr lang="en-US" dirty="0"/>
          </a:p>
        </p:txBody>
      </p:sp>
      <p:pic>
        <p:nvPicPr>
          <p:cNvPr id="2050" name="Picture 2" descr="http://www.testvalley.gov.uk/assets/images/inbody-standard/984/Customer-feed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38869"/>
            <a:ext cx="4252415" cy="425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491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Positive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Positive feedback is used in the body, but it is pretty rare</a:t>
            </a:r>
          </a:p>
          <a:p>
            <a:r>
              <a:rPr lang="en-US" dirty="0" smtClean="0"/>
              <a:t>This is because it tends to lead to very extreme responses to stimuli</a:t>
            </a:r>
          </a:p>
          <a:p>
            <a:r>
              <a:rPr lang="en-US" dirty="0" smtClean="0"/>
              <a:t>One example is if you receive a large cut or wound</a:t>
            </a:r>
          </a:p>
          <a:p>
            <a:r>
              <a:rPr lang="en-US" dirty="0" smtClean="0"/>
              <a:t>The release of blood clotting factors by a small amount of cells will stimulate the release of other clotting factors in other cells</a:t>
            </a:r>
            <a:endParaRPr lang="en-US" dirty="0"/>
          </a:p>
        </p:txBody>
      </p:sp>
      <p:pic>
        <p:nvPicPr>
          <p:cNvPr id="3074" name="Picture 2" descr="http://upload.wikimedia.org/wikipedia/commons/9/98/Oww_Papercut_143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614" y="2459434"/>
            <a:ext cx="4928186" cy="3083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07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Positive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www.youtube.com/watch?v=65U3NSDn2dg&amp;t=6m41s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80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Negative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Negative feedback </a:t>
            </a:r>
            <a:r>
              <a:rPr lang="en-US" dirty="0" smtClean="0"/>
              <a:t>is a type of feedback that leads to counteracting the feedback</a:t>
            </a:r>
          </a:p>
          <a:p>
            <a:r>
              <a:rPr lang="en-US" dirty="0" smtClean="0"/>
              <a:t>When you asked the person to evaluate your outfit they may have been a bit critical of your shirt</a:t>
            </a:r>
          </a:p>
          <a:p>
            <a:r>
              <a:rPr lang="en-US" dirty="0" smtClean="0"/>
              <a:t>Next time you see the shirt in the mirror, you may not be as inclined to wear that shirt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4573" y="1741442"/>
            <a:ext cx="4789227" cy="4519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896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Negative Feedback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happens frequently in the body</a:t>
            </a:r>
          </a:p>
          <a:p>
            <a:r>
              <a:rPr lang="en-US" dirty="0" smtClean="0"/>
              <a:t>Thermoregulation is the regulation of body temperature</a:t>
            </a:r>
          </a:p>
          <a:p>
            <a:r>
              <a:rPr lang="en-US" dirty="0" smtClean="0"/>
              <a:t>When your hypothalamus receives information that your body is above ~37.2</a:t>
            </a:r>
            <a:r>
              <a:rPr lang="en-US" baseline="30000" dirty="0" smtClean="0"/>
              <a:t>O</a:t>
            </a:r>
            <a:r>
              <a:rPr lang="en-US" dirty="0" smtClean="0"/>
              <a:t>C your body sets things in motion that will cool your body</a:t>
            </a:r>
          </a:p>
          <a:p>
            <a:r>
              <a:rPr lang="en-US" dirty="0" smtClean="0"/>
              <a:t>This will bring your body below 37.2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  <a:endParaRPr lang="en-US" dirty="0"/>
          </a:p>
        </p:txBody>
      </p:sp>
      <p:pic>
        <p:nvPicPr>
          <p:cNvPr id="3074" name="Picture 2" descr="http://www.medteq.info/med/files/Image/full-bod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804" y="1724194"/>
            <a:ext cx="4539018" cy="455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220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Homeostatic regulation is not an easy thing for a body to achieve</a:t>
            </a:r>
          </a:p>
          <a:p>
            <a:r>
              <a:rPr lang="en-US" dirty="0" smtClean="0"/>
              <a:t>It often takes many integrated organ systems to help maintain homeostasis</a:t>
            </a:r>
          </a:p>
          <a:p>
            <a:r>
              <a:rPr lang="en-US" dirty="0" smtClean="0"/>
              <a:t>It often takes many different organs releasing signals, turning on and off feedback loops and coordinating set points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7245" y="1825625"/>
            <a:ext cx="4299328" cy="429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913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Equilibrium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="1" dirty="0"/>
              <a:t>state of equilibrium </a:t>
            </a:r>
            <a:r>
              <a:rPr lang="en-US" dirty="0"/>
              <a:t>is maintained when several processes are balanced and homeostasis is </a:t>
            </a:r>
            <a:r>
              <a:rPr lang="en-US" dirty="0" smtClean="0"/>
              <a:t>maintained</a:t>
            </a:r>
          </a:p>
          <a:p>
            <a:r>
              <a:rPr lang="en-US" dirty="0" smtClean="0"/>
              <a:t>This is a scenario that allows allow all body systems to function at a high potential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984" y="2426125"/>
            <a:ext cx="5170927" cy="1845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779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Close your eyes…</a:t>
            </a:r>
          </a:p>
          <a:p>
            <a:r>
              <a:rPr lang="en-US" dirty="0" smtClean="0"/>
              <a:t>I am going to give you a scenario to imagine…</a:t>
            </a:r>
          </a:p>
          <a:p>
            <a:r>
              <a:rPr lang="en-US" dirty="0" smtClean="0"/>
              <a:t>Really close your eyes…</a:t>
            </a:r>
          </a:p>
          <a:p>
            <a:r>
              <a:rPr lang="en-US" dirty="0" smtClean="0"/>
              <a:t>I will say a series of sentences and I want you to </a:t>
            </a:r>
            <a:r>
              <a:rPr lang="en-US" dirty="0" smtClean="0"/>
              <a:t>write down your </a:t>
            </a:r>
            <a:r>
              <a:rPr lang="en-US" dirty="0" smtClean="0"/>
              <a:t>initial emotional reactions</a:t>
            </a:r>
          </a:p>
          <a:p>
            <a:r>
              <a:rPr lang="en-US" dirty="0" smtClean="0"/>
              <a:t>Ready?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Your parents got new jobs and you are going to have to move to Togo.</a:t>
            </a:r>
          </a:p>
          <a:p>
            <a:r>
              <a:rPr lang="en-US" dirty="0" smtClean="0"/>
              <a:t>You just found out that your best friend is </a:t>
            </a:r>
            <a:r>
              <a:rPr lang="en-US" dirty="0" smtClean="0"/>
              <a:t>hosting a party at their house this weekend… and did not invite you. </a:t>
            </a:r>
            <a:endParaRPr lang="en-US" dirty="0" smtClean="0"/>
          </a:p>
          <a:p>
            <a:r>
              <a:rPr lang="en-US" dirty="0" smtClean="0"/>
              <a:t>I am about to sneak up behind you while your eyes are closed and buzz your hair!</a:t>
            </a:r>
          </a:p>
        </p:txBody>
      </p:sp>
    </p:spTree>
    <p:extLst>
      <p:ext uri="{BB962C8B-B14F-4D97-AF65-F5344CB8AC3E}">
        <p14:creationId xmlns:p14="http://schemas.microsoft.com/office/powerpoint/2010/main" val="3049203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At least one of the previous statements might have made you feel a little unsettled</a:t>
            </a:r>
          </a:p>
          <a:p>
            <a:r>
              <a:rPr lang="en-US" dirty="0" smtClean="0"/>
              <a:t>That is because humans often resist change</a:t>
            </a:r>
          </a:p>
          <a:p>
            <a:r>
              <a:rPr lang="en-US" dirty="0" smtClean="0"/>
              <a:t>We really enjoy the fact that things will remain consistent</a:t>
            </a:r>
          </a:p>
          <a:p>
            <a:r>
              <a:rPr lang="en-US" dirty="0" smtClean="0"/>
              <a:t>The human body works in a very similar manner</a:t>
            </a:r>
          </a:p>
          <a:p>
            <a:endParaRPr lang="en-US" dirty="0"/>
          </a:p>
        </p:txBody>
      </p:sp>
      <p:pic>
        <p:nvPicPr>
          <p:cNvPr id="4098" name="Picture 2" descr="http://www.harapnuik.org/wp-content/uploads/2013/10/Change_by_jeffrey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551" y="1825625"/>
            <a:ext cx="4162171" cy="4162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5565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Homeostasis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53329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human body works more efficiently when it can maintain a certain set of internal conditions</a:t>
            </a:r>
          </a:p>
          <a:p>
            <a:r>
              <a:rPr lang="en-US" dirty="0" smtClean="0"/>
              <a:t>This also helps prevent harmful changes in internal conditions</a:t>
            </a:r>
          </a:p>
          <a:p>
            <a:r>
              <a:rPr lang="en-US" b="1" dirty="0" smtClean="0"/>
              <a:t>Homeostasis</a:t>
            </a:r>
            <a:r>
              <a:rPr lang="en-US" dirty="0" smtClean="0"/>
              <a:t> is the ability to maintain a set of stable internal conditions</a:t>
            </a:r>
            <a:endParaRPr lang="en-US" dirty="0"/>
          </a:p>
          <a:p>
            <a:r>
              <a:rPr lang="en-US" b="1" dirty="0" smtClean="0"/>
              <a:t>Homeostatic regulation </a:t>
            </a:r>
            <a:r>
              <a:rPr lang="en-US" dirty="0" smtClean="0"/>
              <a:t>are the physiological changes needed to maintain homeostasis</a:t>
            </a:r>
          </a:p>
          <a:p>
            <a:r>
              <a:rPr lang="en-US" dirty="0" smtClean="0"/>
              <a:t>FUN FACT: Every death in human history is due to a loss of homeostasis</a:t>
            </a:r>
            <a:endParaRPr lang="en-US" dirty="0"/>
          </a:p>
        </p:txBody>
      </p:sp>
      <p:pic>
        <p:nvPicPr>
          <p:cNvPr id="5122" name="Picture 2" descr="http://www.macronutrients.net/wp-content/uploads/2011/12/Homeostasis-300x20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" y="2069465"/>
            <a:ext cx="5009694" cy="349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54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Homeostasis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Homeostasis can be maintained two different ways</a:t>
            </a:r>
          </a:p>
          <a:p>
            <a:r>
              <a:rPr lang="en-US" b="1" dirty="0" smtClean="0"/>
              <a:t>Autoregulation</a:t>
            </a:r>
            <a:r>
              <a:rPr lang="en-US" dirty="0" smtClean="0"/>
              <a:t> is the way to maintain homeostasis that comes from within a cell, organ or organ system</a:t>
            </a:r>
          </a:p>
          <a:p>
            <a:r>
              <a:rPr lang="en-US" dirty="0" smtClean="0"/>
              <a:t>An example is when oxygen levels decline in an organ system</a:t>
            </a:r>
          </a:p>
          <a:p>
            <a:r>
              <a:rPr lang="en-US" dirty="0" smtClean="0"/>
              <a:t>Cells will produce chemicals to dilate blood vessels in order to get more oxygen</a:t>
            </a:r>
            <a:endParaRPr lang="en-US" dirty="0"/>
          </a:p>
        </p:txBody>
      </p:sp>
      <p:pic>
        <p:nvPicPr>
          <p:cNvPr id="6146" name="Picture 2" descr="https://encrypted-tbn1.gstatic.com/images?q=tbn:ANd9GcTIwkYsoHDCSW5BITKj9xVwdHUyoDGfTCxqWHI702VXDN9uzTLYjw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0" b="59880"/>
          <a:stretch/>
        </p:blipFill>
        <p:spPr bwMode="auto">
          <a:xfrm>
            <a:off x="6446646" y="2487168"/>
            <a:ext cx="5255315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038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Homeostasis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Extrinsic regulation </a:t>
            </a:r>
            <a:r>
              <a:rPr lang="en-US" dirty="0" smtClean="0"/>
              <a:t>is when the activities of an outside system (mostly nervous or hormone) regulate homeostasis </a:t>
            </a:r>
          </a:p>
          <a:p>
            <a:r>
              <a:rPr lang="en-US" dirty="0" smtClean="0"/>
              <a:t>An example of this is when you work out</a:t>
            </a:r>
          </a:p>
          <a:p>
            <a:r>
              <a:rPr lang="en-US" dirty="0" smtClean="0"/>
              <a:t>Based on your level of activity, your nervous system sends signals to your heart to beat faster to maintain proper oxygenation of cells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074" y="1964468"/>
            <a:ext cx="4507818" cy="4073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48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Homeostatic Regulators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45863"/>
          </a:xfrm>
        </p:spPr>
        <p:txBody>
          <a:bodyPr>
            <a:normAutofit/>
          </a:bodyPr>
          <a:lstStyle/>
          <a:p>
            <a:r>
              <a:rPr lang="en-US" dirty="0" smtClean="0"/>
              <a:t>Regardless of the systems or mechanisms involved it is the job of the body to maintain homeostasis</a:t>
            </a:r>
          </a:p>
          <a:p>
            <a:r>
              <a:rPr lang="en-US" dirty="0" smtClean="0"/>
              <a:t>Each homeostatic regulator has three basic parts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/>
              <a:t>receptor</a:t>
            </a:r>
            <a:r>
              <a:rPr lang="en-US" dirty="0" smtClean="0"/>
              <a:t> responds to a stimulus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/>
              <a:t>control center </a:t>
            </a:r>
            <a:r>
              <a:rPr lang="en-US" dirty="0" smtClean="0"/>
              <a:t>receives and processes the information</a:t>
            </a:r>
          </a:p>
          <a:p>
            <a:pPr lvl="1"/>
            <a:r>
              <a:rPr lang="en-US" dirty="0" smtClean="0"/>
              <a:t>An </a:t>
            </a:r>
            <a:r>
              <a:rPr lang="en-US" b="1" dirty="0" smtClean="0"/>
              <a:t>effector</a:t>
            </a:r>
            <a:r>
              <a:rPr lang="en-US" dirty="0" smtClean="0"/>
              <a:t> makes a change based on the stimulus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7072" y="2279267"/>
            <a:ext cx="3810000" cy="383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72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Homeostatic Regulators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87997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It is very similar to the way you regulate temperature in your house</a:t>
            </a:r>
          </a:p>
          <a:p>
            <a:r>
              <a:rPr lang="en-US" dirty="0" smtClean="0"/>
              <a:t>A small thermometer detects the temperature of the house (receptor)</a:t>
            </a:r>
          </a:p>
          <a:p>
            <a:r>
              <a:rPr lang="en-US" dirty="0" smtClean="0"/>
              <a:t>A thermostat detects this information and decides to turn on the air conditioning (control center)</a:t>
            </a:r>
          </a:p>
          <a:p>
            <a:r>
              <a:rPr lang="en-US" dirty="0" smtClean="0"/>
              <a:t>The air conditioner will turn on (effector)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598" y="2292824"/>
            <a:ext cx="5595963" cy="372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30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Homeostatic Regulators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set point </a:t>
            </a:r>
            <a:r>
              <a:rPr lang="en-US" dirty="0" smtClean="0"/>
              <a:t>is the desired value that the control center tries to maintain</a:t>
            </a:r>
          </a:p>
          <a:p>
            <a:r>
              <a:rPr lang="en-US" dirty="0" smtClean="0"/>
              <a:t>Often the level of homeostasis will fluctuate around the set point by a small percentage </a:t>
            </a:r>
          </a:p>
          <a:p>
            <a:r>
              <a:rPr lang="en-US" dirty="0" smtClean="0"/>
              <a:t>Fulgurations are not generally not a problem as long as they are not too large</a:t>
            </a:r>
            <a:endParaRPr lang="en-US" dirty="0"/>
          </a:p>
        </p:txBody>
      </p:sp>
      <p:pic>
        <p:nvPicPr>
          <p:cNvPr id="1026" name="Picture 2" descr="http://www.occc.edu/biologylabs/Images/Homeostasis%20Images/Furnace%20Rang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225" y="1825625"/>
            <a:ext cx="5286502" cy="396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480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872</Words>
  <Application>Microsoft Office PowerPoint</Application>
  <PresentationFormat>Widescreen</PresentationFormat>
  <Paragraphs>81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How The Body Responds</vt:lpstr>
      <vt:lpstr>Changes</vt:lpstr>
      <vt:lpstr>Changes</vt:lpstr>
      <vt:lpstr>Homeostasis</vt:lpstr>
      <vt:lpstr>Homeostasis</vt:lpstr>
      <vt:lpstr>Homeostasis</vt:lpstr>
      <vt:lpstr>Homeostatic Regulators</vt:lpstr>
      <vt:lpstr>Homeostatic Regulators</vt:lpstr>
      <vt:lpstr>Homeostatic Regulators</vt:lpstr>
      <vt:lpstr>Feedback</vt:lpstr>
      <vt:lpstr>Feedback</vt:lpstr>
      <vt:lpstr>Positive Feedback</vt:lpstr>
      <vt:lpstr>Positive Feedback</vt:lpstr>
      <vt:lpstr>Positive Feedback</vt:lpstr>
      <vt:lpstr>Negative Feedback</vt:lpstr>
      <vt:lpstr>Negative Feedback</vt:lpstr>
      <vt:lpstr>Equilibrium</vt:lpstr>
      <vt:lpstr>Equilibrium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The Body Reponds</dc:title>
  <dc:creator>Owdij, Michael</dc:creator>
  <cp:lastModifiedBy>Owdij, Michael</cp:lastModifiedBy>
  <cp:revision>18</cp:revision>
  <dcterms:created xsi:type="dcterms:W3CDTF">2014-08-26T10:31:29Z</dcterms:created>
  <dcterms:modified xsi:type="dcterms:W3CDTF">2016-09-01T11:27:38Z</dcterms:modified>
</cp:coreProperties>
</file>