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  <p:sldId id="267" r:id="rId10"/>
    <p:sldId id="265" r:id="rId11"/>
    <p:sldId id="268" r:id="rId12"/>
    <p:sldId id="266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72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8775-E642-4D7C-842E-8B4B4999B6AB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699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8775-E642-4D7C-842E-8B4B4999B6AB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973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8775-E642-4D7C-842E-8B4B4999B6AB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57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8775-E642-4D7C-842E-8B4B4999B6AB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571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8775-E642-4D7C-842E-8B4B4999B6AB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990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8775-E642-4D7C-842E-8B4B4999B6AB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306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8775-E642-4D7C-842E-8B4B4999B6AB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145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8775-E642-4D7C-842E-8B4B4999B6AB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56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8775-E642-4D7C-842E-8B4B4999B6AB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725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8775-E642-4D7C-842E-8B4B4999B6AB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307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C8775-E642-4D7C-842E-8B4B4999B6AB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084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C8775-E642-4D7C-842E-8B4B4999B6AB}" type="datetimeFigureOut">
              <a:rPr lang="en-US" smtClean="0"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5C0DB-9F00-4E59-8E6E-E367D81260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704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DGqkMHPDqE&amp;index=19&amp;list=PL8dPuuaLjXtOAKed_MxxWBNaPno5h3Zs8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Bone Basics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36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Structure of Compact Bone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basic unit of compact bone is the </a:t>
            </a:r>
            <a:r>
              <a:rPr lang="en-US" b="1" dirty="0" smtClean="0"/>
              <a:t>osteon</a:t>
            </a:r>
          </a:p>
          <a:p>
            <a:r>
              <a:rPr lang="en-US" dirty="0" smtClean="0"/>
              <a:t>This includes all of the osteocytes, matrix, blood vessels and nerves that arrange in a circular pattern</a:t>
            </a:r>
          </a:p>
          <a:p>
            <a:r>
              <a:rPr lang="en-US" dirty="0" smtClean="0"/>
              <a:t>These osteons are found in large numbers throughout compact bone</a:t>
            </a:r>
            <a:endParaRPr lang="en-US" dirty="0"/>
          </a:p>
        </p:txBody>
      </p:sp>
      <p:pic>
        <p:nvPicPr>
          <p:cNvPr id="2050" name="Picture 2" descr="http://upload.wikimedia.org/wikipedia/commons/7/75/Transverse_Section_Of_Bon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879" y="1825625"/>
            <a:ext cx="4676775" cy="408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41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Structure of Spongy Bone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Spongy bone is structured very differently than compact bone</a:t>
            </a:r>
          </a:p>
          <a:p>
            <a:r>
              <a:rPr lang="en-US" dirty="0" smtClean="0"/>
              <a:t>Its structure is designed to give maximum strength at a minimal weight</a:t>
            </a:r>
          </a:p>
          <a:p>
            <a:r>
              <a:rPr lang="en-US" dirty="0" smtClean="0"/>
              <a:t>It divides force over a series of bundles of fibers called trabeculae</a:t>
            </a:r>
          </a:p>
          <a:p>
            <a:r>
              <a:rPr lang="en-US" dirty="0" smtClean="0"/>
              <a:t>This is to reduce the amount of bone needed while maintaining strength</a:t>
            </a:r>
          </a:p>
          <a:p>
            <a:endParaRPr lang="en-US" dirty="0"/>
          </a:p>
        </p:txBody>
      </p:sp>
      <p:pic>
        <p:nvPicPr>
          <p:cNvPr id="3074" name="Picture 2" descr="http://www.doitpoms.ac.uk/tlplib/deformation/images/bon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312" y="1825625"/>
            <a:ext cx="4623816" cy="422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056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Structure of Spongy Bone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Spongy bone is often found where stresses are applied in many directions</a:t>
            </a:r>
          </a:p>
          <a:p>
            <a:r>
              <a:rPr lang="en-US" dirty="0" smtClean="0"/>
              <a:t>This helps bones not bend and break when there is a twisting motion in long bones</a:t>
            </a:r>
          </a:p>
          <a:p>
            <a:r>
              <a:rPr lang="en-US" dirty="0" smtClean="0"/>
              <a:t>Without spongy bone your long bones would be more prone to spiral fractures</a:t>
            </a:r>
            <a:endParaRPr lang="en-US" dirty="0"/>
          </a:p>
        </p:txBody>
      </p:sp>
      <p:pic>
        <p:nvPicPr>
          <p:cNvPr id="4098" name="Picture 2" descr="http://www.chw.org/~/media/Images/Medical%20Care/Health%20Information/Orthopedics/Conditions/Spiral_Fracff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359" y="1450847"/>
            <a:ext cx="2660777" cy="5298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383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Structure of Spongy Bone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Spongy bone fills the space within the bone with two different substances</a:t>
            </a:r>
          </a:p>
          <a:p>
            <a:r>
              <a:rPr lang="en-US" b="1" dirty="0" smtClean="0"/>
              <a:t>Red bone marrow </a:t>
            </a:r>
            <a:r>
              <a:rPr lang="en-US" dirty="0" smtClean="0"/>
              <a:t>is the site of the generation of new blood cells</a:t>
            </a:r>
          </a:p>
          <a:p>
            <a:r>
              <a:rPr lang="en-US" b="1" dirty="0" smtClean="0"/>
              <a:t>Yellow bone marrow </a:t>
            </a:r>
            <a:r>
              <a:rPr lang="en-US" dirty="0" smtClean="0"/>
              <a:t>is an important site of adipose tissue storage </a:t>
            </a:r>
            <a:endParaRPr lang="en-US" dirty="0"/>
          </a:p>
        </p:txBody>
      </p:sp>
      <p:pic>
        <p:nvPicPr>
          <p:cNvPr id="5122" name="Picture 2" descr="http://upload.wikimedia.org/wikipedia/commons/5/5a/619_Red_and_Yellow_Bone_Marro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59" y="1825625"/>
            <a:ext cx="6097323" cy="3753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6894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Growth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basic skeleton will start to form about 6 weeks into fetal development when an embryo is under .5 inches large</a:t>
            </a:r>
          </a:p>
          <a:p>
            <a:r>
              <a:rPr lang="en-US" dirty="0" smtClean="0"/>
              <a:t>FYI – Some people </a:t>
            </a:r>
            <a:r>
              <a:rPr lang="en-US" dirty="0" smtClean="0"/>
              <a:t>in this classroom that are over 75 inches tall</a:t>
            </a:r>
          </a:p>
          <a:p>
            <a:r>
              <a:rPr lang="en-US" dirty="0" smtClean="0"/>
              <a:t>This growth </a:t>
            </a:r>
            <a:r>
              <a:rPr lang="en-US" dirty="0" smtClean="0"/>
              <a:t>can continue </a:t>
            </a:r>
            <a:r>
              <a:rPr lang="en-US" dirty="0" smtClean="0"/>
              <a:t>until the mid to late twenties</a:t>
            </a:r>
          </a:p>
          <a:p>
            <a:endParaRPr lang="en-US" dirty="0"/>
          </a:p>
        </p:txBody>
      </p:sp>
      <p:pic>
        <p:nvPicPr>
          <p:cNvPr id="4098" name="Picture 2" descr="http://i1-news.softpedia-static.com/images/news2/The-Gender-of-a-Child-Determined-at-6-Weeks-of-Pregnancy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42862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490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Endochondral ossification </a:t>
            </a:r>
            <a:r>
              <a:rPr lang="en-US" dirty="0" smtClean="0"/>
              <a:t>is the development of bone during human development</a:t>
            </a:r>
            <a:endParaRPr lang="en-US" b="1" dirty="0"/>
          </a:p>
          <a:p>
            <a:r>
              <a:rPr lang="en-US" dirty="0" smtClean="0"/>
              <a:t>The process is just a few simple steps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 structure of cartilage is created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As cartilage expands, it starts to create osteoblasts in the center of the bone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cartilage expands and blood vessels grow around the cartilage</a:t>
            </a:r>
          </a:p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824599" y="2173288"/>
            <a:ext cx="4050665" cy="3656012"/>
            <a:chOff x="6824599" y="2173288"/>
            <a:chExt cx="4050665" cy="3656012"/>
          </a:xfrm>
        </p:grpSpPr>
        <p:pic>
          <p:nvPicPr>
            <p:cNvPr id="1026" name="Picture 2" descr="http://www.clt.astate.edu/mhuss/Chapter%207%20-%20The%20Skeletal%20System_files/slide0007_image020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59048" b="21116"/>
            <a:stretch/>
          </p:blipFill>
          <p:spPr bwMode="auto">
            <a:xfrm>
              <a:off x="6824599" y="2173288"/>
              <a:ext cx="3611753" cy="36560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10168128" y="4632960"/>
              <a:ext cx="707136" cy="573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06699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Growth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4. As ossification continues osteoclasts appear and reshape the bone from the inside out</a:t>
            </a:r>
          </a:p>
          <a:p>
            <a:pPr marL="0" indent="0">
              <a:buNone/>
            </a:pPr>
            <a:r>
              <a:rPr lang="en-US" dirty="0" smtClean="0"/>
              <a:t>5. Blood flow and osteoblasts migrate to the ends of the bone</a:t>
            </a:r>
          </a:p>
          <a:p>
            <a:pPr marL="0" indent="0">
              <a:buNone/>
            </a:pPr>
            <a:r>
              <a:rPr lang="en-US" dirty="0" smtClean="0"/>
              <a:t>6. </a:t>
            </a:r>
            <a:r>
              <a:rPr lang="en-US" dirty="0" smtClean="0"/>
              <a:t>This is the site of new bone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304800" y="2008505"/>
            <a:ext cx="5338583" cy="3953383"/>
            <a:chOff x="304800" y="2008505"/>
            <a:chExt cx="5338583" cy="3953383"/>
          </a:xfrm>
        </p:grpSpPr>
        <p:grpSp>
          <p:nvGrpSpPr>
            <p:cNvPr id="6" name="Group 5"/>
            <p:cNvGrpSpPr/>
            <p:nvPr/>
          </p:nvGrpSpPr>
          <p:grpSpPr>
            <a:xfrm>
              <a:off x="304800" y="2008505"/>
              <a:ext cx="5338583" cy="3953383"/>
              <a:chOff x="304800" y="2008505"/>
              <a:chExt cx="5338583" cy="3953383"/>
            </a:xfrm>
          </p:grpSpPr>
          <p:pic>
            <p:nvPicPr>
              <p:cNvPr id="2050" name="Picture 2" descr="http://www.clt.astate.edu/mhuss/Chapter%207%20-%20The%20Skeletal%20System_files/slide0007_image020.jp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609" b="14363"/>
              <a:stretch/>
            </p:blipFill>
            <p:spPr bwMode="auto">
              <a:xfrm>
                <a:off x="499871" y="2008505"/>
                <a:ext cx="5143512" cy="377050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" name="Rectangle 4"/>
              <p:cNvSpPr/>
              <p:nvPr/>
            </p:nvSpPr>
            <p:spPr>
              <a:xfrm>
                <a:off x="304800" y="5583936"/>
                <a:ext cx="3889248" cy="3779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377952" y="3633216"/>
              <a:ext cx="329184" cy="5974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8503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During puberty the work of osteoblasts are stimulated by a mixture of sex hormones and growth hormone</a:t>
            </a:r>
          </a:p>
          <a:p>
            <a:r>
              <a:rPr lang="en-US" dirty="0" smtClean="0"/>
              <a:t>This means that they start to create bone faster than our body can create cartilage</a:t>
            </a:r>
          </a:p>
          <a:p>
            <a:r>
              <a:rPr lang="en-US" dirty="0" smtClean="0"/>
              <a:t>The production of bone “catches up” to our cartilage framework</a:t>
            </a:r>
          </a:p>
          <a:p>
            <a:r>
              <a:rPr lang="en-US" dirty="0" smtClean="0"/>
              <a:t>When this happens our bones stop growing</a:t>
            </a:r>
            <a:endParaRPr lang="en-US" dirty="0"/>
          </a:p>
        </p:txBody>
      </p:sp>
      <p:pic>
        <p:nvPicPr>
          <p:cNvPr id="5122" name="Picture 2" descr="http://img.breakingmuscle.com/sites/default/files/imagecache/full_width/images/bydate/20131111/bonegrowt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455" y="2182368"/>
            <a:ext cx="5466247" cy="325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7366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Growth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epiphyseal </a:t>
            </a:r>
            <a:r>
              <a:rPr lang="en-US" b="1" dirty="0" smtClean="0"/>
              <a:t>line (aka the epiphyseal plate) </a:t>
            </a:r>
            <a:r>
              <a:rPr lang="en-US" dirty="0" smtClean="0"/>
              <a:t>is an area that shows where the cartilage </a:t>
            </a:r>
            <a:r>
              <a:rPr lang="en-US" b="1" dirty="0" smtClean="0"/>
              <a:t>growth plate </a:t>
            </a:r>
            <a:r>
              <a:rPr lang="en-US" dirty="0" smtClean="0"/>
              <a:t>used to be</a:t>
            </a:r>
          </a:p>
          <a:p>
            <a:r>
              <a:rPr lang="en-US" dirty="0" smtClean="0"/>
              <a:t>This can be seen very clearly in an x ray of the hand</a:t>
            </a:r>
          </a:p>
          <a:p>
            <a:r>
              <a:rPr lang="en-US" dirty="0" smtClean="0"/>
              <a:t>As a person gets older the growth plate goes away and the bone grows into the joint</a:t>
            </a:r>
            <a:endParaRPr lang="en-US" dirty="0"/>
          </a:p>
        </p:txBody>
      </p:sp>
      <p:pic>
        <p:nvPicPr>
          <p:cNvPr id="1028" name="Picture 4" descr="http://www.radiologyassistant.nl/data/bin/a509797b07891d_triplane-2.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294"/>
          <a:stretch/>
        </p:blipFill>
        <p:spPr bwMode="auto">
          <a:xfrm>
            <a:off x="1314279" y="1485833"/>
            <a:ext cx="4311723" cy="515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542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Growth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During this entire process the size of a bone is determined by the difference between recycling and remolding of the bone</a:t>
            </a:r>
          </a:p>
          <a:p>
            <a:r>
              <a:rPr lang="en-US" dirty="0" smtClean="0"/>
              <a:t>Remember the osteoclasts and the osteoblasts are working on the bone </a:t>
            </a:r>
          </a:p>
          <a:p>
            <a:r>
              <a:rPr lang="en-US" dirty="0" smtClean="0"/>
              <a:t>If they rebuild the bone faster than they break it down, there is an increase in bone</a:t>
            </a:r>
            <a:endParaRPr lang="en-US" dirty="0"/>
          </a:p>
        </p:txBody>
      </p:sp>
      <p:pic>
        <p:nvPicPr>
          <p:cNvPr id="6146" name="Picture 2" descr="http://www.buzzle.com/img/articleImages/604582-36428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758" y="1825625"/>
            <a:ext cx="4907153" cy="434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175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 understand we will spent too long on bones</a:t>
            </a:r>
          </a:p>
          <a:p>
            <a:r>
              <a:rPr lang="en-US" dirty="0" smtClean="0"/>
              <a:t>I don’t want to make this anymore painful than it needs to be</a:t>
            </a:r>
          </a:p>
          <a:p>
            <a:r>
              <a:rPr lang="en-US" dirty="0" smtClean="0"/>
              <a:t>That is why we are going to cover only what needs to be covered</a:t>
            </a:r>
            <a:endParaRPr lang="en-US" dirty="0"/>
          </a:p>
        </p:txBody>
      </p:sp>
      <p:pic>
        <p:nvPicPr>
          <p:cNvPr id="1026" name="Picture 2" descr="https://encrypted-tbn2.gstatic.com/images?q=tbn:ANd9GcQiXRk_tcaK2e3vQqdE9GSfLUPqsnsT6ShaXM6R5XpARXodY0WWZ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295" y="1663541"/>
            <a:ext cx="4675505" cy="4675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1314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www.youtube.com/watch?v=rDGqkMHPDqE&amp;index=19&amp;list=PL8dPuuaLjXtOAKed_MxxWBNaPno5h3Zs8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Great animations!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84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We are going to cover the basics of the basics that you need to know for the midterm and final</a:t>
            </a:r>
          </a:p>
          <a:p>
            <a:r>
              <a:rPr lang="en-US" dirty="0" smtClean="0"/>
              <a:t>These notes are going to be dense with information that you need to know for the upcoming midterm</a:t>
            </a:r>
          </a:p>
          <a:p>
            <a:r>
              <a:rPr lang="en-US" dirty="0" smtClean="0"/>
              <a:t>This will be great to review for the final</a:t>
            </a:r>
            <a:endParaRPr lang="en-US" dirty="0"/>
          </a:p>
        </p:txBody>
      </p:sp>
      <p:pic>
        <p:nvPicPr>
          <p:cNvPr id="2050" name="Picture 2" descr="http://1948montana.pbworks.com/f/1232049021/Study_Gui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863" y="2230818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6271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Osseous tissue is a type of connective tissue</a:t>
            </a:r>
          </a:p>
          <a:p>
            <a:pPr lvl="1"/>
            <a:r>
              <a:rPr lang="en-US" dirty="0" smtClean="0"/>
              <a:t>Remember connective tissue has three parts</a:t>
            </a:r>
          </a:p>
          <a:p>
            <a:pPr lvl="2"/>
            <a:r>
              <a:rPr lang="en-US" dirty="0" smtClean="0"/>
              <a:t>Protein Fibers</a:t>
            </a:r>
          </a:p>
          <a:p>
            <a:pPr lvl="2"/>
            <a:r>
              <a:rPr lang="en-US" dirty="0" smtClean="0"/>
              <a:t>Ground Substance</a:t>
            </a:r>
          </a:p>
          <a:p>
            <a:pPr lvl="2"/>
            <a:r>
              <a:rPr lang="en-US" dirty="0" smtClean="0"/>
              <a:t>Cells</a:t>
            </a:r>
          </a:p>
          <a:p>
            <a:r>
              <a:rPr lang="en-US" dirty="0" smtClean="0"/>
              <a:t>The matrix (ground and protein fibers) of bone is rich in calcium salts</a:t>
            </a:r>
          </a:p>
        </p:txBody>
      </p:sp>
      <p:pic>
        <p:nvPicPr>
          <p:cNvPr id="2050" name="Picture 2" descr="http://www.ectsoc.org/gallery/images/6l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579" y="1825625"/>
            <a:ext cx="5476621" cy="408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9342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Cells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Osteocytes</a:t>
            </a:r>
            <a:r>
              <a:rPr lang="en-US" dirty="0" smtClean="0"/>
              <a:t> are the mature bone cells that make up the majority of bone cells</a:t>
            </a:r>
          </a:p>
          <a:p>
            <a:r>
              <a:rPr lang="en-US" dirty="0" smtClean="0"/>
              <a:t>Osteocytes occupy pockets in bone called </a:t>
            </a:r>
            <a:r>
              <a:rPr lang="en-US" b="1" dirty="0" smtClean="0"/>
              <a:t>lacuna</a:t>
            </a:r>
          </a:p>
          <a:p>
            <a:r>
              <a:rPr lang="en-US" dirty="0" smtClean="0"/>
              <a:t>The osteocytes cannot divide because only one osteocyte can occupy one lacuna at a time</a:t>
            </a:r>
          </a:p>
          <a:p>
            <a:r>
              <a:rPr lang="en-US" dirty="0" smtClean="0"/>
              <a:t>However these cells will survey and maintain the bone around them</a:t>
            </a:r>
            <a:endParaRPr lang="en-US" dirty="0"/>
          </a:p>
        </p:txBody>
      </p:sp>
      <p:pic>
        <p:nvPicPr>
          <p:cNvPr id="3074" name="Picture 2" descr="http://www.easynotecards.com/uploads/833/68/_4a88b4c5_140c98ff4b1__8000_000081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4" y="1825624"/>
            <a:ext cx="5226467" cy="364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23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However osteocytes are not the only type of cell in bone</a:t>
            </a:r>
          </a:p>
          <a:p>
            <a:r>
              <a:rPr lang="en-US" dirty="0" smtClean="0"/>
              <a:t>If osteocytes are released from their lacuna they can turn into osteoblasts</a:t>
            </a:r>
          </a:p>
          <a:p>
            <a:r>
              <a:rPr lang="en-US" b="1" dirty="0" smtClean="0"/>
              <a:t>Osteoblasts</a:t>
            </a:r>
            <a:r>
              <a:rPr lang="en-US" dirty="0" smtClean="0"/>
              <a:t> are cells that will be able to generate new bone matrix</a:t>
            </a:r>
          </a:p>
          <a:p>
            <a:r>
              <a:rPr lang="en-US" dirty="0" smtClean="0"/>
              <a:t>These perform the task of bone matrix creating,  also called </a:t>
            </a:r>
            <a:r>
              <a:rPr lang="en-US" b="1" dirty="0" smtClean="0"/>
              <a:t>ossification 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5830"/>
          <a:stretch/>
        </p:blipFill>
        <p:spPr>
          <a:xfrm>
            <a:off x="6206299" y="1910969"/>
            <a:ext cx="5534025" cy="3758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8429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70247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Osteoclasts</a:t>
            </a:r>
            <a:r>
              <a:rPr lang="en-US" dirty="0" smtClean="0"/>
              <a:t> are cells that are designed to recycle bone matrix</a:t>
            </a:r>
          </a:p>
          <a:p>
            <a:r>
              <a:rPr lang="en-US" dirty="0" smtClean="0"/>
              <a:t>They secrete acids that will dissolve the matrix that is around them</a:t>
            </a:r>
          </a:p>
          <a:p>
            <a:r>
              <a:rPr lang="en-US" dirty="0" smtClean="0"/>
              <a:t>This dissolving releases the minerals from the bone and allows them to be used in various forms</a:t>
            </a:r>
          </a:p>
          <a:p>
            <a:r>
              <a:rPr lang="en-US" dirty="0" smtClean="0"/>
              <a:t>It can take between 7 and 10 years to replace all of the bones in your body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4228" y="1690688"/>
            <a:ext cx="5165979" cy="439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16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Bone Cells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Bone cells also create small numbers of </a:t>
            </a:r>
            <a:r>
              <a:rPr lang="en-US" b="1" dirty="0" smtClean="0"/>
              <a:t>osteoprogenitor cells</a:t>
            </a:r>
          </a:p>
          <a:p>
            <a:r>
              <a:rPr lang="en-US" dirty="0" smtClean="0"/>
              <a:t>These cells are stem cells that can turn into osteoblasts when there is trauma to a bone</a:t>
            </a:r>
          </a:p>
          <a:p>
            <a:r>
              <a:rPr lang="en-US" dirty="0" smtClean="0"/>
              <a:t>This most commonly happens during a fracture </a:t>
            </a:r>
            <a:endParaRPr lang="en-US" dirty="0"/>
          </a:p>
        </p:txBody>
      </p:sp>
      <p:pic>
        <p:nvPicPr>
          <p:cNvPr id="1026" name="Picture 2" descr="http://www.gla.ac.uk/t4/~fbls/files/fab/images/generic/bofractu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03" y="2477135"/>
            <a:ext cx="5433000" cy="2960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357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Structure of Compact Bone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Bones have important structures that defines how they are used and what stresses they can handle</a:t>
            </a:r>
          </a:p>
          <a:p>
            <a:r>
              <a:rPr lang="en-US" b="1" dirty="0" smtClean="0"/>
              <a:t>Compact bone </a:t>
            </a:r>
            <a:r>
              <a:rPr lang="en-US" dirty="0" smtClean="0"/>
              <a:t>is often very dense and will give the smooth white appearance of bone</a:t>
            </a:r>
          </a:p>
          <a:p>
            <a:r>
              <a:rPr lang="en-US" b="1" dirty="0" smtClean="0"/>
              <a:t>Spongy bone </a:t>
            </a:r>
            <a:r>
              <a:rPr lang="en-US" dirty="0" smtClean="0"/>
              <a:t>is often found inside compact bone and is much less dense</a:t>
            </a:r>
            <a:endParaRPr lang="en-US" dirty="0"/>
          </a:p>
        </p:txBody>
      </p:sp>
      <p:pic>
        <p:nvPicPr>
          <p:cNvPr id="1026" name="Picture 2" descr="http://www.toptenz.net/wp-content/uploads/2009/12/boneMarro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664" y="2044319"/>
            <a:ext cx="5218598" cy="391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26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841</Words>
  <Application>Microsoft Office PowerPoint</Application>
  <PresentationFormat>Widescreen</PresentationFormat>
  <Paragraphs>86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Bone Basics</vt:lpstr>
      <vt:lpstr>Introduction</vt:lpstr>
      <vt:lpstr>Introduction </vt:lpstr>
      <vt:lpstr>Bone Cells</vt:lpstr>
      <vt:lpstr>Bone Cells</vt:lpstr>
      <vt:lpstr>Bone Cells</vt:lpstr>
      <vt:lpstr>Bone Cells</vt:lpstr>
      <vt:lpstr>Bone Cells</vt:lpstr>
      <vt:lpstr>Structure of Compact Bone</vt:lpstr>
      <vt:lpstr>Structure of Compact Bone</vt:lpstr>
      <vt:lpstr>Structure of Spongy Bone</vt:lpstr>
      <vt:lpstr>Structure of Spongy Bone</vt:lpstr>
      <vt:lpstr>Structure of Spongy Bone</vt:lpstr>
      <vt:lpstr>Bone Growth</vt:lpstr>
      <vt:lpstr>Bone Growth</vt:lpstr>
      <vt:lpstr>Bone Growth</vt:lpstr>
      <vt:lpstr>Bone Growth</vt:lpstr>
      <vt:lpstr>Bone Growth</vt:lpstr>
      <vt:lpstr>Bone Growth</vt:lpstr>
      <vt:lpstr>Video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Bone Basics</dc:title>
  <dc:creator>Owdij, Michael</dc:creator>
  <cp:lastModifiedBy>Owdij, Michael</cp:lastModifiedBy>
  <cp:revision>21</cp:revision>
  <dcterms:created xsi:type="dcterms:W3CDTF">2014-12-03T12:27:22Z</dcterms:created>
  <dcterms:modified xsi:type="dcterms:W3CDTF">2015-11-18T17:21:45Z</dcterms:modified>
</cp:coreProperties>
</file>