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66" r:id="rId14"/>
    <p:sldId id="270" r:id="rId15"/>
    <p:sldId id="271" r:id="rId16"/>
    <p:sldId id="272" r:id="rId17"/>
    <p:sldId id="273" r:id="rId18"/>
    <p:sldId id="274" r:id="rId19"/>
    <p:sldId id="286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7" r:id="rId31"/>
    <p:sldId id="275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72" y="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23E1-7C77-426D-8769-A75ED9CDC2CA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9C2C7-772F-4613-AAE3-A9982FF6F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22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23E1-7C77-426D-8769-A75ED9CDC2CA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9C2C7-772F-4613-AAE3-A9982FF6F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906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23E1-7C77-426D-8769-A75ED9CDC2CA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9C2C7-772F-4613-AAE3-A9982FF6F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021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23E1-7C77-426D-8769-A75ED9CDC2CA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9C2C7-772F-4613-AAE3-A9982FF6F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321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23E1-7C77-426D-8769-A75ED9CDC2CA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9C2C7-772F-4613-AAE3-A9982FF6F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025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23E1-7C77-426D-8769-A75ED9CDC2CA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9C2C7-772F-4613-AAE3-A9982FF6F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30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23E1-7C77-426D-8769-A75ED9CDC2CA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9C2C7-772F-4613-AAE3-A9982FF6F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240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23E1-7C77-426D-8769-A75ED9CDC2CA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9C2C7-772F-4613-AAE3-A9982FF6F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986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23E1-7C77-426D-8769-A75ED9CDC2CA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9C2C7-772F-4613-AAE3-A9982FF6F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740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23E1-7C77-426D-8769-A75ED9CDC2CA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9C2C7-772F-4613-AAE3-A9982FF6F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551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23E1-7C77-426D-8769-A75ED9CDC2CA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9C2C7-772F-4613-AAE3-A9982FF6F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263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C23E1-7C77-426D-8769-A75ED9CDC2CA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9C2C7-772F-4613-AAE3-A9982FF6F0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109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7WDyMW0LN2g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lymail.co.uk/health/article-2647395/Alopecia-big-life-doesnt-define-Teenager-15-lost-hair-disease-fronts-new-campaign.html" TargetMode="External"/><Relationship Id="rId2" Type="http://schemas.openxmlformats.org/officeDocument/2006/relationships/hyperlink" Target="http://www.youtube.com/watch?v=OU93tt3w_eQ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dbiG06D3E4" TargetMode="External"/><Relationship Id="rId2" Type="http://schemas.openxmlformats.org/officeDocument/2006/relationships/hyperlink" Target="https://www.youtube.com/watch?v=DobeNn5wBW8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7slipVcd8pM" TargetMode="Externa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IAAt_MfIJ-Y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Wh_eA-9S7E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youtube.com/watch?v=exd3VjlIXrk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Accessory Structures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63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Hair Fun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There are two main different types of hair</a:t>
            </a:r>
          </a:p>
          <a:p>
            <a:r>
              <a:rPr lang="en-US" b="1" dirty="0" smtClean="0"/>
              <a:t>Vellus hairs </a:t>
            </a:r>
            <a:r>
              <a:rPr lang="en-US" dirty="0" smtClean="0"/>
              <a:t>are located all over your body and are less thick and lightly colored</a:t>
            </a:r>
          </a:p>
          <a:p>
            <a:r>
              <a:rPr lang="en-US" b="1" dirty="0" smtClean="0"/>
              <a:t>Terminal hairs </a:t>
            </a:r>
            <a:r>
              <a:rPr lang="en-US" dirty="0" smtClean="0"/>
              <a:t>are heavy and darkly pigmented</a:t>
            </a:r>
          </a:p>
          <a:p>
            <a:r>
              <a:rPr lang="en-US" dirty="0" smtClean="0"/>
              <a:t>Types of hairs that are produced can change with age and the levels of hormones produced</a:t>
            </a:r>
            <a:endParaRPr lang="en-US" dirty="0"/>
          </a:p>
        </p:txBody>
      </p:sp>
      <p:pic>
        <p:nvPicPr>
          <p:cNvPr id="10242" name="Picture 2" descr="http://www.belgraviacentre.com/wp-content/uploads/2013/07/LoadMedia-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270" y="1581066"/>
            <a:ext cx="3955795" cy="4840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640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Hair Fun Facts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68490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Hair color is derived from melanin</a:t>
            </a:r>
          </a:p>
          <a:p>
            <a:r>
              <a:rPr lang="en-US" dirty="0" smtClean="0"/>
              <a:t>Melaninicytes near the hair follicle produce melanin that give the hair is color</a:t>
            </a:r>
          </a:p>
          <a:p>
            <a:r>
              <a:rPr lang="en-US" dirty="0" smtClean="0"/>
              <a:t>The melanin type produced is the color of hair</a:t>
            </a:r>
          </a:p>
          <a:p>
            <a:r>
              <a:rPr lang="en-US" dirty="0" smtClean="0"/>
              <a:t>As hair grows older, less melanin is produced and air finds its way into hair</a:t>
            </a:r>
          </a:p>
          <a:p>
            <a:r>
              <a:rPr lang="en-US" dirty="0" smtClean="0"/>
              <a:t>This causes hair to have a white or grey appearance</a:t>
            </a:r>
            <a:endParaRPr lang="en-US" dirty="0"/>
          </a:p>
        </p:txBody>
      </p:sp>
      <p:pic>
        <p:nvPicPr>
          <p:cNvPr id="5" name="Picture 2" descr="http://www.aolcdn.com/photogalleryassets/stylelist/916831/george-clooney-grey-hair-706bes0727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102" y="1560891"/>
            <a:ext cx="3665797" cy="4880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7252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Hair Fun Facts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Hair coloring can produce a false color on the shafts of hair</a:t>
            </a:r>
          </a:p>
          <a:p>
            <a:r>
              <a:rPr lang="en-US" dirty="0" smtClean="0"/>
              <a:t>However these hair dyes need to penetrate the hair so they damage the outer cuticle of the hair</a:t>
            </a:r>
          </a:p>
          <a:p>
            <a:r>
              <a:rPr lang="en-US" dirty="0" smtClean="0"/>
              <a:t>This often leaves hair damaged and thin</a:t>
            </a:r>
          </a:p>
          <a:p>
            <a:r>
              <a:rPr lang="en-US" dirty="0" smtClean="0"/>
              <a:t>Conditioners and specialized shampoos can partially restore the cuticle and leave hair hydrated </a:t>
            </a:r>
            <a:endParaRPr lang="en-US" dirty="0"/>
          </a:p>
        </p:txBody>
      </p:sp>
      <p:pic>
        <p:nvPicPr>
          <p:cNvPr id="5" name="Picture 2" descr="http://www.ratbehavior.org/images/Hai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73"/>
          <a:stretch/>
        </p:blipFill>
        <p:spPr bwMode="auto">
          <a:xfrm>
            <a:off x="989952" y="1258043"/>
            <a:ext cx="4859764" cy="491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752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Not everyone’s hair grows the same…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www.youtube.com/watch?v=7WDyMW0LN2g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43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Even more differences…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www.youtube.com/watch?v=OU93tt3w_eQ</a:t>
            </a:r>
            <a:endParaRPr lang="en-US" dirty="0" smtClean="0"/>
          </a:p>
          <a:p>
            <a:endParaRPr lang="en-US" dirty="0">
              <a:hlinkClick r:id="rId3"/>
            </a:endParaRPr>
          </a:p>
          <a:p>
            <a:r>
              <a:rPr lang="en-US" dirty="0" smtClean="0">
                <a:hlinkClick r:id="rId3"/>
              </a:rPr>
              <a:t>http://www.dailymail.co.uk/health/article-2647395/Alopecia-big-life-doesnt-define-Teenager-15-lost-hair-disease-fronts-new-campaign.html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13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Nails</a:t>
            </a:r>
            <a:r>
              <a:rPr lang="en-US" dirty="0" smtClean="0"/>
              <a:t> protect the exposed dorsal surfaces of the fingers and toes</a:t>
            </a:r>
          </a:p>
          <a:p>
            <a:r>
              <a:rPr lang="en-US" dirty="0" smtClean="0"/>
              <a:t>They also provide physical protection to the fingers when gripping an object</a:t>
            </a:r>
          </a:p>
          <a:p>
            <a:r>
              <a:rPr lang="en-US" dirty="0" smtClean="0"/>
              <a:t>They give it a backing so the cells do not distort to the point where they are not able to hold the object</a:t>
            </a:r>
          </a:p>
          <a:p>
            <a:endParaRPr lang="en-US" dirty="0"/>
          </a:p>
        </p:txBody>
      </p:sp>
      <p:pic>
        <p:nvPicPr>
          <p:cNvPr id="9218" name="Picture 2" descr="http://upload.wikimedia.org/wikipedia/commons/9/9f/Gel_Nails_Pink_Orange_and_White_Desig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206" y="1645064"/>
            <a:ext cx="3384937" cy="4531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196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Nails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79463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nail body </a:t>
            </a:r>
            <a:r>
              <a:rPr lang="en-US" dirty="0" smtClean="0"/>
              <a:t>is the visible portion of the nail that covers part of your finger</a:t>
            </a:r>
          </a:p>
          <a:p>
            <a:r>
              <a:rPr lang="en-US" dirty="0" smtClean="0"/>
              <a:t>This part of your finger that is covered by the nail body is the </a:t>
            </a:r>
            <a:r>
              <a:rPr lang="en-US" b="1" dirty="0" smtClean="0"/>
              <a:t>nail bed</a:t>
            </a:r>
          </a:p>
          <a:p>
            <a:r>
              <a:rPr lang="en-US" dirty="0" smtClean="0"/>
              <a:t>The nail </a:t>
            </a:r>
            <a:r>
              <a:rPr lang="en-US" b="1" dirty="0" smtClean="0"/>
              <a:t>hyponychium</a:t>
            </a:r>
            <a:r>
              <a:rPr lang="en-US" dirty="0" smtClean="0"/>
              <a:t> occurs at the far distal edge of the nail and provides a seal to protect the nail bed</a:t>
            </a:r>
          </a:p>
          <a:p>
            <a:r>
              <a:rPr lang="en-US" dirty="0" smtClean="0"/>
              <a:t>This part of your body requires protection due to the amount of physical damage that It can and will receive over its lifetime</a:t>
            </a:r>
          </a:p>
        </p:txBody>
      </p:sp>
      <p:pic>
        <p:nvPicPr>
          <p:cNvPr id="10242" name="Picture 2" descr="http://upload.wikimedia.org/wikipedia/commons/thumb/0/07/Nail_anatomy_de.svg/324px-Nail_anatomy_de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54" y="1825624"/>
            <a:ext cx="5225438" cy="361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9222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nail grows from an area called the </a:t>
            </a:r>
            <a:r>
              <a:rPr lang="en-US" b="1" dirty="0" smtClean="0"/>
              <a:t>nail root</a:t>
            </a:r>
          </a:p>
          <a:p>
            <a:r>
              <a:rPr lang="en-US" dirty="0" smtClean="0"/>
              <a:t>The nail root is an epidermal fold that is not visible from the surface</a:t>
            </a:r>
          </a:p>
          <a:p>
            <a:r>
              <a:rPr lang="en-US" dirty="0" smtClean="0"/>
              <a:t>The deepest portion of the root lies very close to the bones in the fingers and toes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cuticle</a:t>
            </a:r>
            <a:r>
              <a:rPr lang="en-US" dirty="0" smtClean="0"/>
              <a:t> is a section of nail root that comes over the exposed surface of the nail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0589" y="2364457"/>
            <a:ext cx="5454316" cy="2244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908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Nails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condition of nails often tells a story of the health of an individual</a:t>
            </a:r>
          </a:p>
          <a:p>
            <a:r>
              <a:rPr lang="en-US" dirty="0" smtClean="0"/>
              <a:t>Persons that have yellowing nails might have various disorders that can inhibit or damage the nails during development</a:t>
            </a:r>
          </a:p>
          <a:p>
            <a:r>
              <a:rPr lang="en-US" dirty="0" smtClean="0"/>
              <a:t>Other signs of problems are pitted nails or nails that are concave as opposed to convex</a:t>
            </a:r>
            <a:endParaRPr lang="en-US" dirty="0"/>
          </a:p>
        </p:txBody>
      </p:sp>
      <p:pic>
        <p:nvPicPr>
          <p:cNvPr id="11266" name="Picture 2" descr="http://medical.cdn.patient.co.uk/images/dis1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849" y="1570701"/>
            <a:ext cx="4560804" cy="460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834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Spoon Nails – Result from a lack of iron </a:t>
            </a:r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www.youtube.com/watch?v=DobeNn5wBW8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Nail Clubbing – Has do to do with low oxygen </a:t>
            </a:r>
            <a:r>
              <a:rPr lang="en-US" dirty="0" smtClean="0"/>
              <a:t>levels</a:t>
            </a:r>
          </a:p>
          <a:p>
            <a:pPr lvl="1"/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www.youtube.com/watch?v=ydbiG06D3E4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85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Accessory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Accessory structures are tissues that are located in the dermis and epidermis that are not considered skin</a:t>
            </a:r>
          </a:p>
          <a:p>
            <a:r>
              <a:rPr lang="en-US" dirty="0" smtClean="0"/>
              <a:t>These structures include hair, nails and glands</a:t>
            </a:r>
            <a:endParaRPr lang="en-US" dirty="0"/>
          </a:p>
          <a:p>
            <a:r>
              <a:rPr lang="en-US" dirty="0" smtClean="0"/>
              <a:t>These structures play a vital role to in the function and purpose of the skin</a:t>
            </a:r>
            <a:endParaRPr lang="en-US" dirty="0"/>
          </a:p>
        </p:txBody>
      </p:sp>
      <p:pic>
        <p:nvPicPr>
          <p:cNvPr id="3074" name="Picture 2" descr="http://what-when-how.com/wp-content/uploads/2012/08/tmpe02649_thum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827943"/>
            <a:ext cx="570547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6017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Sebaceous Glands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Found within the skin there are two major exocrine glands</a:t>
            </a:r>
          </a:p>
          <a:p>
            <a:r>
              <a:rPr lang="en-US" dirty="0" smtClean="0"/>
              <a:t>These glands are used to lubricate/hydrate the skin and maintain levels of temperature</a:t>
            </a:r>
          </a:p>
          <a:p>
            <a:r>
              <a:rPr lang="en-US" b="1" dirty="0" smtClean="0"/>
              <a:t>Sebaceous glands </a:t>
            </a:r>
            <a:r>
              <a:rPr lang="en-US" dirty="0" smtClean="0"/>
              <a:t>are glands that discharge an oily secretion </a:t>
            </a:r>
          </a:p>
          <a:p>
            <a:r>
              <a:rPr lang="en-US" b="1" dirty="0" smtClean="0"/>
              <a:t>Sweat glands </a:t>
            </a:r>
            <a:r>
              <a:rPr lang="en-US" dirty="0" smtClean="0"/>
              <a:t>are designed to release a </a:t>
            </a:r>
            <a:r>
              <a:rPr lang="en-US" smtClean="0"/>
              <a:t>watery liquid</a:t>
            </a:r>
            <a:endParaRPr lang="en-US" dirty="0"/>
          </a:p>
        </p:txBody>
      </p:sp>
      <p:pic>
        <p:nvPicPr>
          <p:cNvPr id="12290" name="Picture 2" descr="http://www.drymaxsocks.com/images/sweatglan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196" y="1690688"/>
            <a:ext cx="3373688" cy="385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72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Sebaceous Glands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Sebaceous glands are linked to a hair follicle </a:t>
            </a:r>
          </a:p>
          <a:p>
            <a:r>
              <a:rPr lang="en-US" dirty="0" smtClean="0"/>
              <a:t>This means that they share their opening to the skin with a follicle of hair</a:t>
            </a:r>
          </a:p>
          <a:p>
            <a:r>
              <a:rPr lang="en-US" dirty="0" smtClean="0"/>
              <a:t>They produce a large quantity of lipids that will dump onto the hair as it grows and the surrounding skin</a:t>
            </a:r>
            <a:endParaRPr lang="en-US" dirty="0"/>
          </a:p>
        </p:txBody>
      </p:sp>
      <p:pic>
        <p:nvPicPr>
          <p:cNvPr id="6146" name="Picture 2" descr="http://www.derm101.com/wp-content/uploads/ac01g0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6103" y="1690688"/>
            <a:ext cx="4883726" cy="4404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04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Sebaceous Glands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mixture of lipids that are produced is called </a:t>
            </a:r>
            <a:r>
              <a:rPr lang="en-US" b="1" dirty="0" smtClean="0"/>
              <a:t>sebum</a:t>
            </a:r>
          </a:p>
          <a:p>
            <a:r>
              <a:rPr lang="en-US" dirty="0" smtClean="0"/>
              <a:t>Sebum is made of cholesterols, triglycerides, proteins and electrolytes</a:t>
            </a:r>
          </a:p>
          <a:p>
            <a:r>
              <a:rPr lang="en-US" dirty="0" smtClean="0"/>
              <a:t>It serves many purposes</a:t>
            </a:r>
          </a:p>
          <a:p>
            <a:pPr lvl="1"/>
            <a:r>
              <a:rPr lang="en-US" dirty="0" smtClean="0"/>
              <a:t>It inhibits microbial growth</a:t>
            </a:r>
          </a:p>
          <a:p>
            <a:pPr lvl="1"/>
            <a:r>
              <a:rPr lang="en-US" dirty="0" smtClean="0"/>
              <a:t>It lubricates and protects the hair shaft</a:t>
            </a:r>
          </a:p>
          <a:p>
            <a:pPr lvl="1"/>
            <a:r>
              <a:rPr lang="en-US" dirty="0" smtClean="0"/>
              <a:t>It lubricates and protects the skin</a:t>
            </a:r>
            <a:endParaRPr lang="en-US" dirty="0"/>
          </a:p>
        </p:txBody>
      </p:sp>
      <p:pic>
        <p:nvPicPr>
          <p:cNvPr id="7170" name="Picture 2" descr="http://2.bp.blogspot.com/-xbqkD7y8o9o/T6GCzv1jo9I/AAAAAAAAAtE/6FwPZWTW9GE/s1600/Cle%2BDe%2BPeau%2Boil%2BControl%2BSebum%2B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434" y="2141621"/>
            <a:ext cx="4331368" cy="3248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474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Sebaceous </a:t>
            </a:r>
            <a:r>
              <a:rPr lang="en-US" dirty="0" smtClean="0"/>
              <a:t>Glands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Sebaceous follicles </a:t>
            </a:r>
            <a:r>
              <a:rPr lang="en-US" dirty="0" smtClean="0"/>
              <a:t>are large sebaceous glands that are not associated with hair follicles</a:t>
            </a:r>
          </a:p>
          <a:p>
            <a:r>
              <a:rPr lang="en-US" dirty="0" smtClean="0"/>
              <a:t>These are located mostly on the face, back, chest, nipples and genitals</a:t>
            </a:r>
          </a:p>
          <a:p>
            <a:r>
              <a:rPr lang="en-US" dirty="0" smtClean="0"/>
              <a:t>These are most active during fetal development and during puberty</a:t>
            </a:r>
            <a:endParaRPr lang="en-US" dirty="0"/>
          </a:p>
        </p:txBody>
      </p:sp>
      <p:pic>
        <p:nvPicPr>
          <p:cNvPr id="8194" name="Picture 2" descr="http://c683966.r66.cf2.rackcdn.com/wp-content/uploads/hair-follicle-sebum-and-sebaceous-gla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01" y="2177549"/>
            <a:ext cx="4781550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175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Sweat Glands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There are two main types of sweat glands</a:t>
            </a:r>
          </a:p>
          <a:p>
            <a:r>
              <a:rPr lang="en-US" b="1" dirty="0" smtClean="0"/>
              <a:t>Apocrine sweat glands </a:t>
            </a:r>
            <a:r>
              <a:rPr lang="en-US" dirty="0" smtClean="0"/>
              <a:t>are  secrete their products onto hair follicles</a:t>
            </a:r>
          </a:p>
          <a:p>
            <a:r>
              <a:rPr lang="en-US" b="1" dirty="0" smtClean="0"/>
              <a:t>Merocrine sweat glands </a:t>
            </a:r>
            <a:r>
              <a:rPr lang="en-US" dirty="0" smtClean="0"/>
              <a:t>discharge their products onto skin</a:t>
            </a:r>
          </a:p>
        </p:txBody>
      </p:sp>
      <p:pic>
        <p:nvPicPr>
          <p:cNvPr id="5122" name="Picture 2" descr="http://www.cholinergicurticaria.net/wp-content/uploads/2009/03/sweat-gland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3536" y="2059558"/>
            <a:ext cx="5314907" cy="314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595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Sweat Glands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Apocrine sweat glands are coiled under the skin</a:t>
            </a:r>
          </a:p>
          <a:p>
            <a:r>
              <a:rPr lang="en-US" dirty="0" smtClean="0"/>
              <a:t>They are located in the arm pits, around the nipples and in the genitals</a:t>
            </a:r>
          </a:p>
          <a:p>
            <a:r>
              <a:rPr lang="en-US" dirty="0" smtClean="0"/>
              <a:t>They produce a sticky and oily secretion</a:t>
            </a:r>
          </a:p>
          <a:p>
            <a:r>
              <a:rPr lang="en-US" dirty="0" smtClean="0"/>
              <a:t>They start producing at puberty and will continue for the rest of your life</a:t>
            </a:r>
            <a:endParaRPr lang="en-US" dirty="0"/>
          </a:p>
        </p:txBody>
      </p:sp>
      <p:sp>
        <p:nvSpPr>
          <p:cNvPr id="5" name="AutoShape 2" descr="data:image/jpeg;base64,/9j/4AAQSkZJRgABAQAAAQABAAD/2wCEAAkGBxQTEhUUExQUFBUXGBgWFxgXFxcVGBwXGBcXFhgaHRUYHCggGBolGxQVIjEhJSkrLi4uGh8zODMsNygtLisBCgoKDg0OGxAQGywkHyQsLCwsLCwsLCwsLCwsLCwsLCwsLCwsLCwsLCwsLCwsLCwsLCwsLCwsLCwsLCwsLCwsLP/AABEIAMIBAwMBIgACEQEDEQH/xAAcAAEAAgMBAQEAAAAAAAAAAAAABQYDBAcCAQj/xABBEAABAwICCAMFBgMHBQEAAAABAAIRAwQhMQUGEkFRYXGBIpGxEzKhwfAHI0Jy0eFSYvE0Q2NzgqLCFCQzkrII/8QAGQEBAAMBAQAAAAAAAAAAAAAAAAIDBAUB/8QAKBEBAAICAgICAQMFAQAAAAAAAAECAxEhMQQSMkEiE2GBM0JRccEj/9oADAMBAAIRAxEAPwDtqIiAiIgIiICIiD6ou+04xmDRtnyHmvmmbqPuxvEu6cFX6zMQs2XNMTqrd43jVtHtdvVdPVtwYOUE/Nbui9YmPOxUhjtx/Cf0Ki3UobzUJdsh8KFMltrsuHHMaiNOlr6qNonTlSlg6Xt4HMdCrlZ3bajdphkfEciNy1VvFnPvjmrOiIpKxERAREQEREBERAREQEREBERAREQEREGNERAREQEREBfCV9Ubpu5LabmtEuIjoDgT5SnP09jW+UN7bbc553me274L63MLDbO8OBWejmub/t2uo4Za+AVWu6v3hVi0jWwVae2XK2qi08MwO9bmj791F203uNxCj6roEL42qrIlVMbdLsbxtVge04HzB4HmthUDQGlvZVACfA7B369lfgr623DHenrL6iIpICKL1j09RsqLq1YkNEAACXOccg0bz6AEriWsf2p3td7m0f8At6f4dmC+OLqhyMzlHzXkzpKKzLuuktKUaDdqtVp0gcAXuDZPKc1ht9P2rxLLig4H/EZ6Svy5fXtWo7brPfVc78Ti55jqZkLE26Df4ieQj4KPsl6P1yCvq/MGjNc7qgWOp16oDMmOcXU+JBaYEGF1/VL7Ura5AbXLbepl4jFMn8x93oV7FkZrMOgIvjXAiRiCvqkiIiICIiAiIgIiIMaIiAiIgIiIBUJdvBqOncfRTZVcuGy4nmSr8EcypzTwOotO4eh8wvAoxlPfFZGry6p9QrrYaW7hGmfJTqUfetIzHlioh8KduKoyInkoO9tt4n4H+qz38ONfi00822/zad2/ArQpXUhbL6BOTv8Ab+6rdUVLcbNWP5SDg4cuHRY74b15mG3HmpfiJTLbnHNdP1Q0j7a3bJlzPAe3uny9FxOhdyrfqFpsU7lrHHw1fAfzH3T54d1HHbUmam6usqL1l03Ts7apcVMWsGAGbnHBrRzJICk1wj7btZjUuRa03TTojxgZe2OJn8rdkciStEzpirG5U3WrWi4v6hfVfMEBrWyGNzkNHYY5lRZrSJz2TAGWPHmV4smk7uP7+qlrPV6vWB9kxwBx2zgBjuO89FTaYjtqpSZ6RZql5aIiPebOQ4/sslwGgkAEj8zmnng7mcpXtlm+nVIcDHuzvBIOEFa7i9uROyDiCF7Ewjasx2wVK0ZB4+P6/BeKVwWkESeUjus1ZxImABGG6Y+eK0WOzmRIwwnspwrl277INewA20uHw2YovccQTlTJyg7soyxwjsi/G1pWjfGBn4eWa/UP2eazi/tG1P7xn3dUfzAAh3RwIPcjcvYn6QtH2tCIikiIiICIiAiIgxoiICIiAiIgKvVm+J0YGTl1VhJVdLpJPEytHj9yoz9Q169fYG07EDeP0X2lUY6IOYmMjHRammqohrOOJ8l5bTmm57s3ANHID91s+mZv1aQHGPioq4EEiZBmP3WahXLWOcT4BPYQo64ucTkR1445ZjBOnrWqsxwVJ1xqH2zRkGskdS4z6BXKrcN4woDWjRTn02V/wmaYM/ibjB4HE+RWTyfg2eL81WpXMI/SBbBBgjH9FoXMtJBWpXq4LnadT2fpPUnWht3ZiqSNumIqjm0TtRwIE9Z4L8vG/dWqvqPxL3ueZ4vcXH1Uzq1pyvbuf7GoWbQ2DEGWuzEEQonVu026uyN0/BTm3DP+lMTH7rrqboNr/FUEjcukWtKAAAAAMAo/QVgGU2jkpyjTWK0zMulSIrGlH1n1RD6zqrTAfBcOY3/BVfSegntJIGELs1VoIUTXtWmZCl7TCE0rbtwzSwc0AARBJ/byJUQyvjl8F23SOr1Oofd9FX36o0mO2iJ5K6uWNcs9/H3PEudWRl3Jdw+wKp/ambh7I9zt/XZc11v0WaLWPpwGEkERkTJ+RXR//wA90fBd1JMk0mxPAPdMcfErazvlmyV9eHYURFaoEREBERAREQY0REBERAREQCoCtThxHOFPqE0hg93n8FfgnnSnNHCv3A26xO5uXotnSJhoaNw9AvFozxknHefkvF2dp3f6+S3SyQyXNKLeOI9VXXhrqzgcnPHkwGPkpvT9+GMa0dfL91T9FVC6oXE5D1/ova0mXs20+VqLRV953vHAkxAB3TxIVg1OpMuKFxaO/GPbM5OHgn4U+xKp11cTUJHF3pKndQbjZvqIGR2mdthx9QPJVZscTSV+K8xaJUPT1ocREEEjHPooY2x2oOC6JrHRaKtXlUf/APRXPdN3EOJaYXEpM9O7NY1t9DQ0YCSTgOJ69lZ9QtERVqVCM3EDpM+qg7HGlSfvz7mQui6rWwbTb0S88aTrETMfslLy5dSaC1u0B73GOS2tGaVZVALSMVqadrljdoTAiQ0SY5Df0UBXoMc0VreqA44ksPhJ3hzcp4xBVekuV3fUWg+piVXtG6fuCdmpTa8fxMOPUjNTwxaN04mVGYSiXiq7eoPSFxtFS96IblmoMskpEEzwgddXj/pw3iZHZXv7ALBzLWvUMw+o1o4fdtxI7vI7KnaY0bUuq9C2pCXvJjgAM3Hg0ASV3XQWiWWtCnQpiGsbHU5uceZJJ7rVihzfInlIIiK5mEREBERAREQY0REBERAREQFBaY8LnE5RPaIU6q/rY4ho5gjyxV2D5xCrN8UNQumhhdjJJwUW+/JfwxWI1Ib5rTs3S9vWV1oxw582ZNZ6+7komwdsUKj95MD0WXWWtLisNcbNBrehKnrTztCXDi3rie5gf8lY/s/E31uP5n/Cm/8ARVms6XHjA85PzhSeq90KV3QcTAbUYCeROy4+RVGSN0lopOphn18JZXrj/Ef8XEj4Fcv0pUzXVvtYtHMu6s5PDag6EbJ/3NcuRXQc90cw3uclwKxy71rfhGv8J3V6m7ZpAk4uLgOW71nuus6EbgBwXO9B0AazR/CAB6fJdF0OcYww4dVXfmVuHhLXloHthVe41WPi2HFpcZJYA2cZxjBXBxhsqObfw+FDpf67R+r+hDR9+XOO84mOGCj9fdOm1ZtME4xHP6lWqndAukfUKia1xXcWHIGR1x/dI7L1nSEstOV67C9tUMPA+IL1Z1bpzo9pTPn6QtGjq+9p8Di0b+HlvVw1R0CaldjJJnM8GjElWcb4Zp3rdlx+y3RpLq1y/PC3YYgFrQHVHDq87P8AoXQ1htbdtNjWMGy1oAAHALMtMRqNOda252IiL1EREQEREBERBjREQEREBERAUBrb/wCNvdT6retRkEcI+MlXYPnCrN8VJuXQ1eNEjEu4CAmkDDVlsmbNLqu5HTlygNJHaqgcSvemHw0BLRm3WJ3NWppR+1Vgbl5KUdtBogz9SB+6VWbMNOeE9TiR8QFvULeXtnKST2g/JYKlMuc0nN7trsTh8AvPVL2St9pE3bWNuSXOY3Za8QHRnDsId1hUq81fdSqGo07bPe4OETmN4xzCs9zR2YHFo81oXby1s/w49v0XLy+LX2nTpYvJtFYYNAn7xpymR9ea6LokDajf1KoN1YeyZSrM/wDDULXMO5rjg5hjIHw7J5Rwm6aFvd5z4kRK5WWk1nUuphvFuYWK6IjNRFzSDSC2OfcLYuHuLS5pBIxg8FDVtKtye3YnIj3fPLzhVa224/b6SH/UAUzOyHEbjhzzxCpdy8Oqy0yPhMn9VuXjm+LxB20ZHIcOC16FOAN/Bew9vbXEs9JdL+zrRmyx1YjF3hb0B8R8xHYqgaLtTWrso0/eecT/AAtzc7sJK7ba27abGsaIa0BoHICArsVftzvKyf2wyoiK9hEREBERAREQEREGNERAREQEREAqqaZq7bXHicO0j0VrcFQtL1HMeWO3f18lq8Wu7M/kTqEDpNskDmsl47ZprJUgmVrX/iEBdiInTnT2jtFjZY955qNtKZd4jm4/Cf6qUuGfdCnOZxjM8UoUSBtZACBvxyC9mCGKrShs5bu2APqtVom4iMAMOAwwUhcgAlkYNYD3dJPosOi6c1Kjv5oSY6Il40vTgA8D8Fq06Id3U3fUZbCi9HtIcW7xiOyqzU3yuxX40XPtbezqW7WhwqH7rLIu2qtIB2G0Whxbxkjdiaz2DvZSZp7JbJ8RpPHhJAkbiDGZaeSslCkytTdSeJDhI5EYg8iDCq+l6bpiqQ1zPuxVcSA0H+7qED3DAc1+48MjzPIw/qV4bvHzfp256Wq1qBzJBx8uihtJHE7ieGIKg7PWF1KWPJfBgkYjkOuOeRzXp2sVIgmc/MHhC480tWXcxZ4jnbFfWZJ/C38sg+QwXqhVZSZE5YyTJUNpTWAu8LMTyUDeVyPC50vIx/lB3dT6dVbWk27VZvI3y6r9m+tFtQq1H1sNuGipidkTiCAMiSCXcBwXawV+WNWqYOLiNkllODvNRwZHYFx7L9TUwAABkBA6LV6xFYc21pm07ekRFEEREBERAREQEREGNERAREQEREBU/XiidthGR3/lJMfFXBaelrMVabmnMAlvUAq3Df0vEq8tfasw5rTbhJ3rzUYthrcB0n4LG/LmV36zw5E9tKu2BIzJ2Wr3cN8dKmN3icvrm7VZrdzBJ6lY7WrtPq1TkJA6BNPWpcPl1Z382yP9Dcfi4LY0ZThvUk/FYPZQ0NOZa5x6k7Tp7uDf9JUlaU48lKeh7qMwUa+3iq0jf9eil3NWtdUZAPAyq781SpxLeuLb2ey5uXzWvpamDFcNDhs7FVu51M5gjfGalbeH09krUo4EsORXP+2tSdOasez2alL723diG5OZO7bEOA7qu1dCgVIeXbJJ2ZMEHPZJAxPPeur6Kim91F2LHe7OQnd3UfprQQaTvY7Llyn5qnNh944X4c3pPPSgVLJlL3QJ+uSp99Sc2oSc5ldDu9GFj8cQcj9b1D6X0cC04Lm13W2p7dW8Reu69NXVyk+o9tJhIbUO7AzEHHMYcOC7FqpXfYD2e0alEkENcZLZzg/XzXNvswZFwabsS0F7emR+JHmuj3NTaJjcY7wPrzXSrETRysm4s6JY3zKrZY4HjxHUblsrm9ncOpkOYSCPqFetEX4rUw7I5OHA/os96eqdbbbyIirTEREBERAREQY0REBERAREQERAg5zdW5bh0Hr+i03ETJyaC49sVaq9IFzgeLh8VUtLtglm9xg/lGJ+S72C/tGnJy11LQbVLab6n4qhgd/2WxSobNNrdxxPQYn0jusdVm09jBk3E9T+y2NJPhp6bI9T8lp+1TTs/G6o8/lHRSNIYDoPRalsNhlJu97segBK32DLovLPYfSvuzOC9gL0GqvaWnjRtSCW8PRbF9TnHeFpXQ2XtduyPRSUyAfrgseSupaaTuEfXG0Ad4U1buFanDhmIPVRD2wtnRlbZdG4+qh3D1C39nsONKpiD7jvreFWNL28SDmF03S9kKrIPwz6jmqJp+2JpmffYCQf4mjPuPrNZvIw+8e0dw2eLn9J9Z6lHaks2DVrR4jFKn19956ABnmArXbMIjniepM/NRmh7IMbTpnCAC781SHO8hA6AKZpXDHGRvVlK+tIhVlt7XmWac1Mat3/ALOqAfdfgeu4+fqoc5/BfSYAKhaNw8jt05FitKm0xp4tB8wsqyNAiIgIiICIiDGiIgIiICIiAgREFaf7zvzH1KqF04PqvfuBIHQHFWjTNTYFWM5IHUn91VqrIbHFdzxI425WeedMWjWS5zjzK8X4khv1JxPqty0ZDevpmVhtm7dWeC177lSxXf8AaKLP4WuJ8oW+xaTBtXFR+5sU29T4neQjzW/RZgFC08JRHLNRZJWR9KCpHR1pk49Vk0jRGayzk/LS+KcIx9EOEESF4s8JYcwVu0KsbgtW/EObUGRwKhflKrHVZ9fFarTB5LffiJ+ty0qwVaaasLjaEHMKu61UQwOc7BsEzwhb1jUPcLe0raNr0XAiZBC96nYqltU9tSpVW+HbptJHOIPlBHZZqdAhedD0PZ0vZ5+ze4dnRUHxefJb7RwXkxp6+sfxX2ucOpXzf9fW9Yrl2DepHf6lVWhOsuj6Bq7VvSP8oHlh8lIKA1OeTRjcDA8hKn1jtGplor0IiKL0REQEREGNERAREQEREBERBTNbMKwbucA/uPCq/W39h8yrDrl/aGf5eH/s5QQp5czK7viz/wCUOVnj85ZKmDe0ea86OpQHO5L7dqV0ZRDWAn6Ktvb1qhWNy16GiS2Bm4Yu6nE9/lCkbLRwABPLDst2hThsnMrIVitmtPDTWkQ+wsNyyWlZ15VUSmgXYL26jtMcFkvqOyeqWZ478FfM7hXHEo62qS2DmM14uGr1ds2KnJ2HdemnaHZQSatB8OlTdu+MfwnPlzUJXbGPmt2wucIOSDRuLbYr1RucGEdtsfML4N0fX1K3dJ4Y9ADyxPyUeHYdx8QV5L2HuofX9lq6Xc7ZYG4S7E8AB6rPVdgeYWtpSoAxpJgYk9IxVcpwsGotw5tYMnwuBkHkCR3wPxXQFx3UTSZNSjUqeHbe4jkyC1gPYiecrsSzZo1ZdjngREVKwREQEREGNERAREQEREBERBU9d/fo9H/JQZ/u+nzKIuz4v9Kv8/8AXN8j5y+1x6j1UszOmN2KIrMvSFEu75Lw5EWCGkOaL6i9EfpHNvdfbduA6fNEVv0h9o7TwwH5v0Wlb7kReD7eZd1gss0RewNi99wfmH/JR53/AJh6FEUbfP8AhKPi+v8A1UZrJ/Zx9bgiKP3D36lr2mGx/l/IruNsfA38o9F8RU+T9LcP2yoiLKvEREBER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128" y="2081656"/>
            <a:ext cx="4740831" cy="3551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717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Sweat Glands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sweat produced by these glands is rich in nutrients and can be a good source for bacteria</a:t>
            </a:r>
          </a:p>
          <a:p>
            <a:r>
              <a:rPr lang="en-US" dirty="0" smtClean="0"/>
              <a:t>This tends to create a large amount of odor</a:t>
            </a:r>
          </a:p>
          <a:p>
            <a:r>
              <a:rPr lang="en-US" dirty="0" smtClean="0"/>
              <a:t>Several different methods can be used to neutralize these odors, however many can have side effects</a:t>
            </a:r>
            <a:endParaRPr lang="en-US" dirty="0"/>
          </a:p>
        </p:txBody>
      </p:sp>
      <p:pic>
        <p:nvPicPr>
          <p:cNvPr id="5" name="Picture 2" descr="http://mattstooks.com/082307p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632" y="1690688"/>
            <a:ext cx="4562729" cy="4435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6571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Sweat Glands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Merocrine sweat glands will produce a very watery sweat that is dumped directly on the surface of the skin</a:t>
            </a:r>
          </a:p>
          <a:p>
            <a:r>
              <a:rPr lang="en-US" dirty="0" smtClean="0"/>
              <a:t>These sweat glands are designed to help cool the surface of the skin</a:t>
            </a:r>
          </a:p>
          <a:p>
            <a:r>
              <a:rPr lang="en-US" dirty="0" smtClean="0"/>
              <a:t>This robs heat from the body and will cool the body quickly</a:t>
            </a:r>
            <a:endParaRPr lang="en-US" dirty="0"/>
          </a:p>
        </p:txBody>
      </p:sp>
      <p:pic>
        <p:nvPicPr>
          <p:cNvPr id="2052" name="Picture 4" descr="http://s3.amazonaws.com/rapgenius/1343431254_sweat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99489"/>
            <a:ext cx="4710131" cy="535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9463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We are going to see how sweat gland cool the surface of the skin</a:t>
            </a:r>
          </a:p>
          <a:p>
            <a:r>
              <a:rPr lang="en-US" dirty="0" smtClean="0"/>
              <a:t>Find a source of water in the room and run you hands under the water for about 10 seconds</a:t>
            </a:r>
          </a:p>
          <a:p>
            <a:r>
              <a:rPr lang="en-US" dirty="0" smtClean="0"/>
              <a:t>Once your hands are saturated, hold them up so they are stretched out in front of you</a:t>
            </a:r>
          </a:p>
          <a:p>
            <a:r>
              <a:rPr lang="en-US" dirty="0" smtClean="0"/>
              <a:t>Now as fast as you can wave them in fron</a:t>
            </a:r>
            <a:r>
              <a:rPr lang="en-US" dirty="0" smtClean="0"/>
              <a:t>t of you</a:t>
            </a:r>
            <a:endParaRPr lang="en-US" dirty="0"/>
          </a:p>
        </p:txBody>
      </p:sp>
      <p:pic>
        <p:nvPicPr>
          <p:cNvPr id="1026" name="Picture 2" descr="Image result for kermit the frog hands 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018" y="2436073"/>
            <a:ext cx="4794955" cy="269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62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Sweat Glands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sweat produced by these glands is around 99% water</a:t>
            </a:r>
          </a:p>
          <a:p>
            <a:r>
              <a:rPr lang="en-US" dirty="0" smtClean="0"/>
              <a:t>Small amounts of other chemicals are in the sweat </a:t>
            </a:r>
          </a:p>
          <a:p>
            <a:pPr lvl="1"/>
            <a:r>
              <a:rPr lang="en-US" dirty="0" err="1" smtClean="0"/>
              <a:t>NaCl</a:t>
            </a:r>
            <a:r>
              <a:rPr lang="en-US" dirty="0"/>
              <a:t> </a:t>
            </a:r>
            <a:r>
              <a:rPr lang="en-US" dirty="0" smtClean="0"/>
              <a:t>is the most major</a:t>
            </a:r>
          </a:p>
          <a:p>
            <a:r>
              <a:rPr lang="en-US" dirty="0" smtClean="0"/>
              <a:t>It functions to cool the skin</a:t>
            </a:r>
          </a:p>
          <a:p>
            <a:r>
              <a:rPr lang="en-US" dirty="0" smtClean="0"/>
              <a:t>It also helps dissolve/dilute other harmful chemicals that can be on the skin</a:t>
            </a:r>
          </a:p>
          <a:p>
            <a:r>
              <a:rPr lang="en-US" dirty="0" smtClean="0"/>
              <a:t>It also helps excrete water or electrolytes to maintain homeostasis</a:t>
            </a:r>
            <a:endParaRPr lang="en-US" dirty="0"/>
          </a:p>
        </p:txBody>
      </p:sp>
      <p:pic>
        <p:nvPicPr>
          <p:cNvPr id="1026" name="Picture 2" descr="http://www.marathondessables.co.uk/site/sites/default/files/styles/large/public/sweaty-runner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7334" y="1957768"/>
            <a:ext cx="4980305" cy="3735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4411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Accessory Structures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Accessory structures derive from the epidermis during fetal development</a:t>
            </a:r>
          </a:p>
          <a:p>
            <a:r>
              <a:rPr lang="en-US" dirty="0" smtClean="0"/>
              <a:t>This means that the same cells that create the epidermis also create all of the accessory structures</a:t>
            </a:r>
          </a:p>
          <a:p>
            <a:r>
              <a:rPr lang="en-US" dirty="0" smtClean="0"/>
              <a:t>Since they come from the epidermis during development, we often refer to them as </a:t>
            </a:r>
            <a:r>
              <a:rPr lang="en-US" b="1" dirty="0" smtClean="0"/>
              <a:t>epidermal derivatives</a:t>
            </a:r>
            <a:endParaRPr lang="en-US" b="1" dirty="0"/>
          </a:p>
        </p:txBody>
      </p:sp>
      <p:pic>
        <p:nvPicPr>
          <p:cNvPr id="5122" name="Picture 2" descr="http://www.apchute.com/ap1models/skinmode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5" r="4383" b="10687"/>
          <a:stretch/>
        </p:blipFill>
        <p:spPr bwMode="auto">
          <a:xfrm>
            <a:off x="265038" y="2582901"/>
            <a:ext cx="5660274" cy="3171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19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www.youtube.com/watch?v=7slipVcd8pM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8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www.youtube.com/watch?v=IAAt_MfIJ-Y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19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Accessory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0023" y="1446848"/>
            <a:ext cx="5181600" cy="4351338"/>
          </a:xfrm>
        </p:spPr>
        <p:txBody>
          <a:bodyPr/>
          <a:lstStyle/>
          <a:p>
            <a:r>
              <a:rPr lang="en-US" dirty="0" smtClean="0"/>
              <a:t>The accessory structures are located in the dermis</a:t>
            </a:r>
          </a:p>
          <a:p>
            <a:r>
              <a:rPr lang="en-US" dirty="0" smtClean="0"/>
              <a:t>However accessory structures should have access to the outside environment through the epidermis</a:t>
            </a:r>
          </a:p>
          <a:p>
            <a:r>
              <a:rPr lang="en-US" dirty="0" smtClean="0"/>
              <a:t>The only times this does not happen is if a gland is blocked or a hair is ingrown</a:t>
            </a:r>
            <a:endParaRPr lang="en-US" dirty="0"/>
          </a:p>
        </p:txBody>
      </p:sp>
      <p:pic>
        <p:nvPicPr>
          <p:cNvPr id="1028" name="Picture 4" descr="http://laserhairremovalbysia.com.au/wp-content/uploads/2010/02/Ingrown-Hair-Infograph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784" y="1446848"/>
            <a:ext cx="3816096" cy="4953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644804" y="5428854"/>
            <a:ext cx="50191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https://www.youtube.com/watch?v=zWh_eA-9S7E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44804" y="6030809"/>
            <a:ext cx="49576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www.youtube.com/watch?v=exd3VjlIXrk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This one is super gross… but is what can happen to </a:t>
            </a:r>
            <a:r>
              <a:rPr lang="en-US" smtClean="0"/>
              <a:t>an ingrown hair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777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Hair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Hair</a:t>
            </a:r>
            <a:r>
              <a:rPr lang="en-US" dirty="0" smtClean="0"/>
              <a:t> is an accessory structure that projects from the dermis to the outer environment</a:t>
            </a:r>
          </a:p>
          <a:p>
            <a:r>
              <a:rPr lang="en-US" dirty="0" smtClean="0"/>
              <a:t>It covers most parts of the body</a:t>
            </a:r>
          </a:p>
          <a:p>
            <a:r>
              <a:rPr lang="en-US" dirty="0" smtClean="0"/>
              <a:t>This excludes the palms, bottom and sides of feet, lips and parts of the genitals</a:t>
            </a:r>
          </a:p>
          <a:p>
            <a:r>
              <a:rPr lang="en-US" dirty="0" smtClean="0"/>
              <a:t>Only around 25% of the bodies hair is located on the head</a:t>
            </a:r>
          </a:p>
          <a:p>
            <a:r>
              <a:rPr lang="en-US" dirty="0" smtClean="0"/>
              <a:t>The rest are located around the body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 descr="http://sosovelo.com/wp-content/uploads/2009/05/hair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3" r="3368"/>
          <a:stretch/>
        </p:blipFill>
        <p:spPr bwMode="auto">
          <a:xfrm>
            <a:off x="295656" y="1831771"/>
            <a:ext cx="5876544" cy="3531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4894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Hair serves three main functions</a:t>
            </a:r>
          </a:p>
          <a:p>
            <a:pPr lvl="1"/>
            <a:r>
              <a:rPr lang="en-US" dirty="0" smtClean="0"/>
              <a:t>Insulate the skin</a:t>
            </a:r>
          </a:p>
          <a:p>
            <a:pPr lvl="1"/>
            <a:r>
              <a:rPr lang="en-US" dirty="0" smtClean="0"/>
              <a:t>Protect the skin from damage</a:t>
            </a:r>
          </a:p>
          <a:p>
            <a:pPr lvl="1"/>
            <a:r>
              <a:rPr lang="en-US" dirty="0" smtClean="0"/>
              <a:t>Sense changes to the skin from the environment</a:t>
            </a:r>
          </a:p>
          <a:p>
            <a:r>
              <a:rPr lang="en-US" dirty="0" smtClean="0"/>
              <a:t>These different functions happen all over the body in many different ways</a:t>
            </a:r>
          </a:p>
          <a:p>
            <a:r>
              <a:rPr lang="en-US" dirty="0" smtClean="0"/>
              <a:t>The purpose they serve makes sure we survive</a:t>
            </a:r>
          </a:p>
          <a:p>
            <a:endParaRPr lang="en-US" dirty="0"/>
          </a:p>
        </p:txBody>
      </p:sp>
      <p:pic>
        <p:nvPicPr>
          <p:cNvPr id="6146" name="Picture 2" descr="http://jeannemaureens.com/wp-content/uploads/2014/02/woman-with-beautiful-hai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386997"/>
            <a:ext cx="5791200" cy="3228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709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Hair Structure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Hairs</a:t>
            </a:r>
            <a:r>
              <a:rPr lang="en-US" dirty="0" smtClean="0"/>
              <a:t> are non living structures that are pushed upward from the dermis</a:t>
            </a:r>
          </a:p>
          <a:p>
            <a:r>
              <a:rPr lang="en-US" dirty="0" smtClean="0"/>
              <a:t>Hairs originate from a point called the </a:t>
            </a:r>
            <a:r>
              <a:rPr lang="en-US" b="1" dirty="0" smtClean="0"/>
              <a:t>hair follicle</a:t>
            </a:r>
          </a:p>
          <a:p>
            <a:r>
              <a:rPr lang="en-US" dirty="0" smtClean="0"/>
              <a:t>This hair follicle is surrounded by connective tissue (</a:t>
            </a:r>
            <a:r>
              <a:rPr lang="en-US" b="1" dirty="0" smtClean="0"/>
              <a:t>root hair plexus</a:t>
            </a:r>
            <a:r>
              <a:rPr lang="en-US" dirty="0" smtClean="0"/>
              <a:t>) and smooth muscle (</a:t>
            </a:r>
            <a:r>
              <a:rPr lang="en-US" b="1" dirty="0" smtClean="0"/>
              <a:t>arrector pili</a:t>
            </a:r>
            <a:r>
              <a:rPr lang="en-US" dirty="0" smtClean="0"/>
              <a:t>)</a:t>
            </a:r>
            <a:endParaRPr lang="en-US" b="1" dirty="0"/>
          </a:p>
        </p:txBody>
      </p:sp>
      <p:grpSp>
        <p:nvGrpSpPr>
          <p:cNvPr id="6" name="Group 5"/>
          <p:cNvGrpSpPr/>
          <p:nvPr/>
        </p:nvGrpSpPr>
        <p:grpSpPr>
          <a:xfrm>
            <a:off x="1301623" y="1478026"/>
            <a:ext cx="4014089" cy="4698937"/>
            <a:chOff x="1301623" y="1548384"/>
            <a:chExt cx="4014089" cy="4698937"/>
          </a:xfrm>
        </p:grpSpPr>
        <p:pic>
          <p:nvPicPr>
            <p:cNvPr id="7170" name="Picture 2" descr="http://apbrwww5.apsu.edu/thompsonj/Anatomy%20&amp;%20Physiology/2010/2010%20Exam%20Reviews/Exam%202%20Review/dermis_diagram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1623" y="1825625"/>
              <a:ext cx="3824168" cy="44216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2974848" y="1548384"/>
              <a:ext cx="2340864" cy="5242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99416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Hair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Hairs tissues are located below the surface and above the surface</a:t>
            </a:r>
          </a:p>
          <a:p>
            <a:r>
              <a:rPr lang="en-US" dirty="0" smtClean="0"/>
              <a:t>The part that is below the surface and anchors the hair into the skin is called the </a:t>
            </a:r>
            <a:r>
              <a:rPr lang="en-US" b="1" dirty="0" smtClean="0"/>
              <a:t>hair root</a:t>
            </a:r>
          </a:p>
          <a:p>
            <a:r>
              <a:rPr lang="en-US" dirty="0" smtClean="0"/>
              <a:t>The part that is above the surface and exposed to the environment is called the </a:t>
            </a:r>
            <a:r>
              <a:rPr lang="en-US" b="1" dirty="0" smtClean="0"/>
              <a:t>hair shaft</a:t>
            </a:r>
            <a:endParaRPr lang="en-US" b="1" dirty="0"/>
          </a:p>
        </p:txBody>
      </p:sp>
      <p:pic>
        <p:nvPicPr>
          <p:cNvPr id="8194" name="Picture 2" descr="http://www2.palomar.edu/users/ggushansky/histology/images/hair%20shaft_ti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1168" y="2061085"/>
            <a:ext cx="5173889" cy="3880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9223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Hair Fun Facts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Hairs are present for around two to five years</a:t>
            </a:r>
          </a:p>
          <a:p>
            <a:r>
              <a:rPr lang="en-US" dirty="0" smtClean="0"/>
              <a:t>During this time they grow around 8mm (1/3 of an inch) a month</a:t>
            </a:r>
          </a:p>
          <a:p>
            <a:r>
              <a:rPr lang="en-US" dirty="0" smtClean="0"/>
              <a:t>When new hairs grow, they push out the old hairs</a:t>
            </a:r>
          </a:p>
          <a:p>
            <a:r>
              <a:rPr lang="en-US" dirty="0" smtClean="0"/>
              <a:t>Humans lose around 100 hairs from their head a day</a:t>
            </a:r>
            <a:endParaRPr lang="en-US" dirty="0"/>
          </a:p>
        </p:txBody>
      </p:sp>
      <p:pic>
        <p:nvPicPr>
          <p:cNvPr id="9218" name="Picture 2" descr="http://images.sodahead.com/polls/001987141/4055844830_polls_hair_noodles_2403_734435_answer_2_xlarge_xlarg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49" y="1825625"/>
            <a:ext cx="5570256" cy="416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8749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1296</Words>
  <Application>Microsoft Office PowerPoint</Application>
  <PresentationFormat>Widescreen</PresentationFormat>
  <Paragraphs>142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Calibri</vt:lpstr>
      <vt:lpstr>Calibri Light</vt:lpstr>
      <vt:lpstr>Office Theme</vt:lpstr>
      <vt:lpstr>Accessory Structures</vt:lpstr>
      <vt:lpstr>Accessory Structures</vt:lpstr>
      <vt:lpstr>Accessory Structures</vt:lpstr>
      <vt:lpstr>Accessory Structures</vt:lpstr>
      <vt:lpstr>Hair</vt:lpstr>
      <vt:lpstr>Hair</vt:lpstr>
      <vt:lpstr>Hair Structure</vt:lpstr>
      <vt:lpstr>Hair Structure</vt:lpstr>
      <vt:lpstr>Hair Fun Facts</vt:lpstr>
      <vt:lpstr>Hair Fun Facts</vt:lpstr>
      <vt:lpstr>Hair Fun Facts</vt:lpstr>
      <vt:lpstr>Hair Fun Facts</vt:lpstr>
      <vt:lpstr>Video</vt:lpstr>
      <vt:lpstr>Video</vt:lpstr>
      <vt:lpstr>Nails</vt:lpstr>
      <vt:lpstr>Nails</vt:lpstr>
      <vt:lpstr>Nails</vt:lpstr>
      <vt:lpstr>Nails </vt:lpstr>
      <vt:lpstr>Videos</vt:lpstr>
      <vt:lpstr>Sebaceous Glands</vt:lpstr>
      <vt:lpstr>Sebaceous Glands</vt:lpstr>
      <vt:lpstr>Sebaceous Glands</vt:lpstr>
      <vt:lpstr>Sebaceous Glands</vt:lpstr>
      <vt:lpstr>Sweat Glands</vt:lpstr>
      <vt:lpstr>Sweat Glands</vt:lpstr>
      <vt:lpstr>Sweat Glands</vt:lpstr>
      <vt:lpstr>Sweat Glands</vt:lpstr>
      <vt:lpstr>Demo</vt:lpstr>
      <vt:lpstr>Sweat Glands</vt:lpstr>
      <vt:lpstr>Video</vt:lpstr>
      <vt:lpstr>Video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Accessory Structures</dc:title>
  <dc:creator>Owdij, Michael</dc:creator>
  <cp:lastModifiedBy>Owdij, Michael</cp:lastModifiedBy>
  <cp:revision>28</cp:revision>
  <dcterms:created xsi:type="dcterms:W3CDTF">2014-10-24T10:57:37Z</dcterms:created>
  <dcterms:modified xsi:type="dcterms:W3CDTF">2016-10-17T10:55:23Z</dcterms:modified>
</cp:coreProperties>
</file>